
<file path=[Content_Types].xml><?xml version="1.0" encoding="utf-8"?>
<Types xmlns="http://schemas.openxmlformats.org/package/2006/content-types">
  <Default Extension="bin" ContentType="image/unknown"/>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8" r:id="rId2"/>
  </p:sldMasterIdLst>
  <p:notesMasterIdLst>
    <p:notesMasterId r:id="rId77"/>
  </p:notesMasterIdLst>
  <p:sldIdLst>
    <p:sldId id="257" r:id="rId3"/>
    <p:sldId id="258" r:id="rId4"/>
    <p:sldId id="316" r:id="rId5"/>
    <p:sldId id="259" r:id="rId6"/>
    <p:sldId id="260" r:id="rId7"/>
    <p:sldId id="261" r:id="rId8"/>
    <p:sldId id="262" r:id="rId9"/>
    <p:sldId id="264" r:id="rId10"/>
    <p:sldId id="263"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7" r:id="rId63"/>
    <p:sldId id="318" r:id="rId64"/>
    <p:sldId id="319" r:id="rId65"/>
    <p:sldId id="321" r:id="rId66"/>
    <p:sldId id="322" r:id="rId67"/>
    <p:sldId id="320" r:id="rId68"/>
    <p:sldId id="323" r:id="rId69"/>
    <p:sldId id="324" r:id="rId70"/>
    <p:sldId id="325" r:id="rId71"/>
    <p:sldId id="326" r:id="rId72"/>
    <p:sldId id="327" r:id="rId73"/>
    <p:sldId id="328" r:id="rId74"/>
    <p:sldId id="329" r:id="rId75"/>
    <p:sldId id="330" r:id="rId7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BF717939-8224-4943-88E7-574D64D7272A}">
          <p14:sldIdLst/>
        </p14:section>
        <p14:section name="Introduction" id="{95A12782-F655-45BE-8F37-5E68B45F7E2A}">
          <p14:sldIdLst>
            <p14:sldId id="257"/>
            <p14:sldId id="258"/>
            <p14:sldId id="316"/>
          </p14:sldIdLst>
        </p14:section>
        <p14:section name="Microsoft Azure Serverkess Offerings &amp; Tools" id="{D0E740B8-29A6-48FD-A1F2-23E65424E845}">
          <p14:sldIdLst>
            <p14:sldId id="259"/>
            <p14:sldId id="260"/>
            <p14:sldId id="261"/>
            <p14:sldId id="262"/>
            <p14:sldId id="264"/>
            <p14:sldId id="263"/>
            <p14:sldId id="265"/>
            <p14:sldId id="266"/>
          </p14:sldIdLst>
        </p14:section>
        <p14:section name="Azure Functions Basics" id="{BB3A32D3-95B0-42BB-8F76-6A2C0707475B}">
          <p14:sldIdLst>
            <p14:sldId id="267"/>
            <p14:sldId id="268"/>
            <p14:sldId id="269"/>
          </p14:sldIdLst>
        </p14:section>
        <p14:section name="Untitled Section" id="{016D9CD9-FA7E-44F4-8FAB-4D76AD9BD79C}">
          <p14:sldIdLst>
            <p14:sldId id="270"/>
            <p14:sldId id="271"/>
            <p14:sldId id="272"/>
            <p14:sldId id="273"/>
            <p14:sldId id="274"/>
            <p14:sldId id="275"/>
            <p14:sldId id="276"/>
            <p14:sldId id="277"/>
            <p14:sldId id="278"/>
            <p14:sldId id="279"/>
          </p14:sldIdLst>
        </p14:section>
        <p14:section name="Supported Triggerts and Bindings" id="{9E245A28-4258-4E6A-8D13-95C1D3C263CC}">
          <p14:sldIdLst>
            <p14:sldId id="280"/>
            <p14:sldId id="281"/>
            <p14:sldId id="282"/>
            <p14:sldId id="283"/>
            <p14:sldId id="284"/>
            <p14:sldId id="285"/>
            <p14:sldId id="286"/>
            <p14:sldId id="287"/>
            <p14:sldId id="288"/>
            <p14:sldId id="289"/>
            <p14:sldId id="290"/>
          </p14:sldIdLst>
        </p14:section>
        <p14:section name="Untitled Section" id="{3E944AC2-C35F-4437-A333-C8EB6325DF82}">
          <p14:sldIdLst>
            <p14:sldId id="291"/>
            <p14:sldId id="292"/>
            <p14:sldId id="293"/>
            <p14:sldId id="294"/>
            <p14:sldId id="295"/>
            <p14:sldId id="296"/>
            <p14:sldId id="297"/>
            <p14:sldId id="298"/>
            <p14:sldId id="299"/>
          </p14:sldIdLst>
        </p14:section>
        <p14:section name="Durable Functions" id="{ACD9DCDE-E5E4-41C8-A485-EDD7A2211040}">
          <p14:sldIdLst>
            <p14:sldId id="300"/>
            <p14:sldId id="301"/>
            <p14:sldId id="302"/>
            <p14:sldId id="303"/>
            <p14:sldId id="304"/>
            <p14:sldId id="305"/>
            <p14:sldId id="306"/>
            <p14:sldId id="307"/>
            <p14:sldId id="308"/>
            <p14:sldId id="309"/>
            <p14:sldId id="310"/>
            <p14:sldId id="311"/>
            <p14:sldId id="312"/>
            <p14:sldId id="313"/>
            <p14:sldId id="314"/>
            <p14:sldId id="315"/>
          </p14:sldIdLst>
        </p14:section>
        <p14:section name="Real World Scenarios" id="{34B5BB48-1830-466C-9972-690C3534DE19}">
          <p14:sldIdLst>
            <p14:sldId id="317"/>
            <p14:sldId id="318"/>
            <p14:sldId id="319"/>
            <p14:sldId id="321"/>
            <p14:sldId id="322"/>
            <p14:sldId id="320"/>
            <p14:sldId id="323"/>
            <p14:sldId id="324"/>
            <p14:sldId id="325"/>
            <p14:sldId id="326"/>
            <p14:sldId id="327"/>
            <p14:sldId id="328"/>
            <p14:sldId id="329"/>
            <p14:sldId id="33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66FF"/>
    <a:srgbClr val="2A355F"/>
    <a:srgbClr val="093444"/>
    <a:srgbClr val="441D62"/>
    <a:srgbClr val="5C005C"/>
    <a:srgbClr val="F5DAF2"/>
    <a:srgbClr val="727272"/>
    <a:srgbClr val="00FFFF"/>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014" autoAdjust="0"/>
    <p:restoredTop sz="76789" autoAdjust="0"/>
  </p:normalViewPr>
  <p:slideViewPr>
    <p:cSldViewPr snapToGrid="0">
      <p:cViewPr varScale="1">
        <p:scale>
          <a:sx n="93" d="100"/>
          <a:sy n="93" d="100"/>
        </p:scale>
        <p:origin x="1546"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viewProps" Target="viewProps.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notesMaster" Target="notesMasters/notesMaster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theme" Target="theme/theme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2EC8CF4-44AE-43BB-B3CD-E0B8A993E77A}" type="datetimeFigureOut">
              <a:rPr lang="en-US" smtClean="0"/>
              <a:t>5/30/2023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9BEBC0E-030A-4F1A-BFC6-23E9B76E8A27}" type="slidenum">
              <a:rPr lang="en-US" smtClean="0"/>
              <a:t>‹#›</a:t>
            </a:fld>
            <a:endParaRPr lang="en-US"/>
          </a:p>
        </p:txBody>
      </p:sp>
    </p:spTree>
    <p:extLst>
      <p:ext uri="{BB962C8B-B14F-4D97-AF65-F5344CB8AC3E}">
        <p14:creationId xmlns:p14="http://schemas.microsoft.com/office/powerpoint/2010/main" val="38822922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u="none" dirty="0"/>
              <a:t>Create new applications by orchestrating event-based serverless architectures.  Build connected services more easily using a simple API façade that abstracts API implementation complexity.</a:t>
            </a:r>
          </a:p>
          <a:p>
            <a:endParaRPr lang="en-US" b="0" u="none" dirty="0"/>
          </a:p>
          <a:p>
            <a:r>
              <a:rPr lang="en-US" b="0" u="sng" dirty="0"/>
              <a:t>Serverless workflow orchestration</a:t>
            </a:r>
            <a:endParaRPr lang="en-US" b="0" u="none" dirty="0"/>
          </a:p>
          <a:p>
            <a:r>
              <a:rPr lang="en-US" b="0" u="none" dirty="0"/>
              <a:t>Integrate data and apps instead of writing complex glue code between disparate systems. Visually create serverless workflows with </a:t>
            </a:r>
            <a:r>
              <a:rPr lang="en-US" b="1" u="none" dirty="0"/>
              <a:t>Azure Logic Apps </a:t>
            </a:r>
            <a:r>
              <a:rPr lang="en-US" b="0" u="none" dirty="0"/>
              <a:t>and use your own APIs, serverless functions, or out-of-the-box software as a service (SaaS) connectors, including Salesforce, Microsoft Office 365, and Dropbox.</a:t>
            </a:r>
            <a:endParaRPr lang="en-US" b="0" u="sng" dirty="0"/>
          </a:p>
          <a:p>
            <a:endParaRPr lang="en-US" dirty="0"/>
          </a:p>
          <a:p>
            <a:r>
              <a:rPr lang="en-US" b="0" u="sng" dirty="0"/>
              <a:t>Serverless API management</a:t>
            </a:r>
            <a:endParaRPr lang="en-US" b="0" u="none" dirty="0"/>
          </a:p>
          <a:p>
            <a:r>
              <a:rPr lang="en-US" b="0" u="none" dirty="0"/>
              <a:t>Publish, secure, transform, maintain, and monitor APIs with </a:t>
            </a:r>
            <a:r>
              <a:rPr lang="en-US" b="1" u="none" dirty="0"/>
              <a:t>Azure API Management</a:t>
            </a:r>
            <a:r>
              <a:rPr lang="en-US" b="0" u="none" dirty="0"/>
              <a:t>, a fully managed service that offers a usage model designed and implemented to be an organic fit for serverless applications.</a:t>
            </a:r>
            <a:endParaRPr lang="en-US" b="0" u="sng" dirty="0"/>
          </a:p>
          <a:p>
            <a:endParaRPr lang="en-US" dirty="0"/>
          </a:p>
          <a:p>
            <a:r>
              <a:rPr lang="en-US" b="0" u="sng" dirty="0"/>
              <a:t>Serverless messaging</a:t>
            </a:r>
            <a:endParaRPr lang="en-US" b="0" u="none" dirty="0"/>
          </a:p>
          <a:p>
            <a:r>
              <a:rPr lang="en-US" b="0" u="none" dirty="0"/>
              <a:t>Simplify event-based application scenarios with </a:t>
            </a:r>
            <a:r>
              <a:rPr lang="en-US" b="1" u="none" dirty="0"/>
              <a:t>Azure Event Grid</a:t>
            </a:r>
            <a:r>
              <a:rPr lang="en-US" b="0" u="none" dirty="0"/>
              <a:t>.  Connect serverless logic to events coming from multiple Azure services and external sources using the </a:t>
            </a:r>
            <a:r>
              <a:rPr lang="en-US" b="0" u="none" dirty="0" err="1"/>
              <a:t>CloudEvents</a:t>
            </a:r>
            <a:r>
              <a:rPr lang="en-US" b="0" u="none" dirty="0"/>
              <a:t> schema.  Build distributed and scalable cloud solutions with connections across private and public cloud environments with the Azure Service Bus messaging infrastructure.</a:t>
            </a:r>
            <a:endParaRPr lang="en-US" b="0" u="sng" dirty="0"/>
          </a:p>
          <a:p>
            <a:endParaRPr lang="en-US" dirty="0"/>
          </a:p>
        </p:txBody>
      </p:sp>
      <p:sp>
        <p:nvSpPr>
          <p:cNvPr id="4" name="Slide Number Placeholder 3"/>
          <p:cNvSpPr>
            <a:spLocks noGrp="1"/>
          </p:cNvSpPr>
          <p:nvPr>
            <p:ph type="sldNum" sz="quarter" idx="5"/>
          </p:nvPr>
        </p:nvSpPr>
        <p:spPr/>
        <p:txBody>
          <a:bodyPr/>
          <a:lstStyle/>
          <a:p>
            <a:fld id="{A9BEBC0E-030A-4F1A-BFC6-23E9B76E8A27}" type="slidenum">
              <a:rPr lang="en-US" smtClean="0"/>
              <a:t>5</a:t>
            </a:fld>
            <a:endParaRPr lang="en-US"/>
          </a:p>
        </p:txBody>
      </p:sp>
    </p:spTree>
    <p:extLst>
      <p:ext uri="{BB962C8B-B14F-4D97-AF65-F5344CB8AC3E}">
        <p14:creationId xmlns:p14="http://schemas.microsoft.com/office/powerpoint/2010/main" val="35034671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Simplified integration: </a:t>
            </a:r>
            <a:r>
              <a:rPr lang="en-US" dirty="0"/>
              <a:t>Easily leverage Azure services and software-as-a-service (SaaS) offerings.  These services can trigger your function and start execution or they can serve as input and output for your code.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Such services include Cosmos DB, Event Hubs, Event Grid, Mobile Apps, Notification Hubs, Service Bus, Azure Storage, GitHub, and Twilio SMS messages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u="sng" dirty="0"/>
              <a:t>Azure Services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err="1"/>
              <a:t>CosmosDB</a:t>
            </a:r>
            <a:endParaRPr lang="en-US" b="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Event Hubs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Event Grid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Notifications Hub</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Azure Storage (blob, queue)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u="sng" dirty="0"/>
              <a:t>3</a:t>
            </a:r>
            <a:r>
              <a:rPr lang="en-US" b="0" u="sng" baseline="30000" dirty="0"/>
              <a:t>rd</a:t>
            </a:r>
            <a:r>
              <a:rPr lang="en-US" b="0" u="sng" dirty="0"/>
              <a:t> Party Services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RabbitMQ</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GitHub</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err="1"/>
              <a:t>Twillio</a:t>
            </a:r>
            <a:endParaRPr lang="en-US" b="0" dirty="0"/>
          </a:p>
        </p:txBody>
      </p:sp>
      <p:sp>
        <p:nvSpPr>
          <p:cNvPr id="4" name="Slide Number Placeholder 3"/>
          <p:cNvSpPr>
            <a:spLocks noGrp="1"/>
          </p:cNvSpPr>
          <p:nvPr>
            <p:ph type="sldNum" sz="quarter" idx="5"/>
          </p:nvPr>
        </p:nvSpPr>
        <p:spPr/>
        <p:txBody>
          <a:bodyPr/>
          <a:lstStyle/>
          <a:p>
            <a:fld id="{A9BEBC0E-030A-4F1A-BFC6-23E9B76E8A27}" type="slidenum">
              <a:rPr lang="en-US" smtClean="0"/>
              <a:t>16</a:t>
            </a:fld>
            <a:endParaRPr lang="en-US"/>
          </a:p>
        </p:txBody>
      </p:sp>
    </p:spTree>
    <p:extLst>
      <p:ext uri="{BB962C8B-B14F-4D97-AF65-F5344CB8AC3E}">
        <p14:creationId xmlns:p14="http://schemas.microsoft.com/office/powerpoint/2010/main" val="13243685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Flexible development:</a:t>
            </a:r>
            <a:r>
              <a:rPr lang="en-US" b="0" dirty="0"/>
              <a:t> Code your functions right in the portal or set up continuous integration and deploy your code through GitHub, Visual Studio Team Services, and other support development tools including OneDrive, Bitbucket, Dropbox, and either a local or external Git repository</a:t>
            </a:r>
            <a:endParaRPr lang="en-US" b="1" dirty="0"/>
          </a:p>
        </p:txBody>
      </p:sp>
      <p:sp>
        <p:nvSpPr>
          <p:cNvPr id="4" name="Slide Number Placeholder 3"/>
          <p:cNvSpPr>
            <a:spLocks noGrp="1"/>
          </p:cNvSpPr>
          <p:nvPr>
            <p:ph type="sldNum" sz="quarter" idx="5"/>
          </p:nvPr>
        </p:nvSpPr>
        <p:spPr/>
        <p:txBody>
          <a:bodyPr/>
          <a:lstStyle/>
          <a:p>
            <a:fld id="{A9BEBC0E-030A-4F1A-BFC6-23E9B76E8A27}" type="slidenum">
              <a:rPr lang="en-US" smtClean="0"/>
              <a:t>17</a:t>
            </a:fld>
            <a:endParaRPr lang="en-US"/>
          </a:p>
        </p:txBody>
      </p:sp>
    </p:spTree>
    <p:extLst>
      <p:ext uri="{BB962C8B-B14F-4D97-AF65-F5344CB8AC3E}">
        <p14:creationId xmlns:p14="http://schemas.microsoft.com/office/powerpoint/2010/main" val="11516226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Pay only for what you use! Metering is per execution and per Gb second.</a:t>
            </a:r>
          </a:p>
          <a:p>
            <a:endParaRPr lang="en-US" dirty="0"/>
          </a:p>
        </p:txBody>
      </p:sp>
      <p:sp>
        <p:nvSpPr>
          <p:cNvPr id="4" name="Slide Number Placeholder 3"/>
          <p:cNvSpPr>
            <a:spLocks noGrp="1"/>
          </p:cNvSpPr>
          <p:nvPr>
            <p:ph type="sldNum" sz="quarter" idx="5"/>
          </p:nvPr>
        </p:nvSpPr>
        <p:spPr/>
        <p:txBody>
          <a:bodyPr/>
          <a:lstStyle/>
          <a:p>
            <a:fld id="{A9BEBC0E-030A-4F1A-BFC6-23E9B76E8A27}" type="slidenum">
              <a:rPr lang="en-US" smtClean="0"/>
              <a:t>18</a:t>
            </a:fld>
            <a:endParaRPr lang="en-US"/>
          </a:p>
        </p:txBody>
      </p:sp>
    </p:spTree>
    <p:extLst>
      <p:ext uri="{BB962C8B-B14F-4D97-AF65-F5344CB8AC3E}">
        <p14:creationId xmlns:p14="http://schemas.microsoft.com/office/powerpoint/2010/main" val="34237173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All the advantages of Functions with the SLA and ‘always on’ feature of an App Service Plan</a:t>
            </a:r>
          </a:p>
          <a:p>
            <a:endParaRPr lang="en-US" dirty="0"/>
          </a:p>
        </p:txBody>
      </p:sp>
      <p:sp>
        <p:nvSpPr>
          <p:cNvPr id="4" name="Slide Number Placeholder 3"/>
          <p:cNvSpPr>
            <a:spLocks noGrp="1"/>
          </p:cNvSpPr>
          <p:nvPr>
            <p:ph type="sldNum" sz="quarter" idx="5"/>
          </p:nvPr>
        </p:nvSpPr>
        <p:spPr/>
        <p:txBody>
          <a:bodyPr/>
          <a:lstStyle/>
          <a:p>
            <a:fld id="{A9BEBC0E-030A-4F1A-BFC6-23E9B76E8A27}" type="slidenum">
              <a:rPr lang="en-US" smtClean="0"/>
              <a:t>19</a:t>
            </a:fld>
            <a:endParaRPr lang="en-US"/>
          </a:p>
        </p:txBody>
      </p:sp>
    </p:spTree>
    <p:extLst>
      <p:ext uri="{BB962C8B-B14F-4D97-AF65-F5344CB8AC3E}">
        <p14:creationId xmlns:p14="http://schemas.microsoft.com/office/powerpoint/2010/main" val="7193875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Your own dedication cloud environment with network isolation for apps, higher scale, and the ability to connect securely to local </a:t>
            </a:r>
            <a:r>
              <a:rPr lang="en-US" dirty="0" err="1"/>
              <a:t>vNets</a:t>
            </a:r>
            <a:r>
              <a:rPr lang="en-US" dirty="0"/>
              <a:t>.</a:t>
            </a:r>
          </a:p>
          <a:p>
            <a:endParaRPr lang="en-US" dirty="0"/>
          </a:p>
        </p:txBody>
      </p:sp>
      <p:sp>
        <p:nvSpPr>
          <p:cNvPr id="4" name="Slide Number Placeholder 3"/>
          <p:cNvSpPr>
            <a:spLocks noGrp="1"/>
          </p:cNvSpPr>
          <p:nvPr>
            <p:ph type="sldNum" sz="quarter" idx="5"/>
          </p:nvPr>
        </p:nvSpPr>
        <p:spPr/>
        <p:txBody>
          <a:bodyPr/>
          <a:lstStyle/>
          <a:p>
            <a:fld id="{A9BEBC0E-030A-4F1A-BFC6-23E9B76E8A27}" type="slidenum">
              <a:rPr lang="en-US" smtClean="0"/>
              <a:t>20</a:t>
            </a:fld>
            <a:endParaRPr lang="en-US"/>
          </a:p>
        </p:txBody>
      </p:sp>
    </p:spTree>
    <p:extLst>
      <p:ext uri="{BB962C8B-B14F-4D97-AF65-F5344CB8AC3E}">
        <p14:creationId xmlns:p14="http://schemas.microsoft.com/office/powerpoint/2010/main" val="40328084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Leverage cloud innovations in on-premises infrastructure.  Azure Stack brings the power of Azure to your data centers.</a:t>
            </a:r>
          </a:p>
          <a:p>
            <a:endParaRPr lang="en-US" dirty="0"/>
          </a:p>
        </p:txBody>
      </p:sp>
      <p:sp>
        <p:nvSpPr>
          <p:cNvPr id="4" name="Slide Number Placeholder 3"/>
          <p:cNvSpPr>
            <a:spLocks noGrp="1"/>
          </p:cNvSpPr>
          <p:nvPr>
            <p:ph type="sldNum" sz="quarter" idx="5"/>
          </p:nvPr>
        </p:nvSpPr>
        <p:spPr/>
        <p:txBody>
          <a:bodyPr/>
          <a:lstStyle/>
          <a:p>
            <a:fld id="{A9BEBC0E-030A-4F1A-BFC6-23E9B76E8A27}" type="slidenum">
              <a:rPr lang="en-US" smtClean="0"/>
              <a:t>21</a:t>
            </a:fld>
            <a:endParaRPr lang="en-US"/>
          </a:p>
        </p:txBody>
      </p:sp>
    </p:spTree>
    <p:extLst>
      <p:ext uri="{BB962C8B-B14F-4D97-AF65-F5344CB8AC3E}">
        <p14:creationId xmlns:p14="http://schemas.microsoft.com/office/powerpoint/2010/main" val="33726357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Run your Azure Functions on our local server (without the rest of Azure).</a:t>
            </a:r>
          </a:p>
          <a:p>
            <a:endParaRPr lang="en-US" dirty="0"/>
          </a:p>
        </p:txBody>
      </p:sp>
      <p:sp>
        <p:nvSpPr>
          <p:cNvPr id="4" name="Slide Number Placeholder 3"/>
          <p:cNvSpPr>
            <a:spLocks noGrp="1"/>
          </p:cNvSpPr>
          <p:nvPr>
            <p:ph type="sldNum" sz="quarter" idx="5"/>
          </p:nvPr>
        </p:nvSpPr>
        <p:spPr/>
        <p:txBody>
          <a:bodyPr/>
          <a:lstStyle/>
          <a:p>
            <a:fld id="{A9BEBC0E-030A-4F1A-BFC6-23E9B76E8A27}" type="slidenum">
              <a:rPr lang="en-US" smtClean="0"/>
              <a:t>22</a:t>
            </a:fld>
            <a:endParaRPr lang="en-US"/>
          </a:p>
        </p:txBody>
      </p:sp>
    </p:spTree>
    <p:extLst>
      <p:ext uri="{BB962C8B-B14F-4D97-AF65-F5344CB8AC3E}">
        <p14:creationId xmlns:p14="http://schemas.microsoft.com/office/powerpoint/2010/main" val="7103146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Run on IoT devices by deploying custom modules.</a:t>
            </a:r>
          </a:p>
          <a:p>
            <a:endParaRPr lang="en-US" dirty="0"/>
          </a:p>
        </p:txBody>
      </p:sp>
      <p:sp>
        <p:nvSpPr>
          <p:cNvPr id="4" name="Slide Number Placeholder 3"/>
          <p:cNvSpPr>
            <a:spLocks noGrp="1"/>
          </p:cNvSpPr>
          <p:nvPr>
            <p:ph type="sldNum" sz="quarter" idx="5"/>
          </p:nvPr>
        </p:nvSpPr>
        <p:spPr/>
        <p:txBody>
          <a:bodyPr/>
          <a:lstStyle/>
          <a:p>
            <a:fld id="{A9BEBC0E-030A-4F1A-BFC6-23E9B76E8A27}" type="slidenum">
              <a:rPr lang="en-US" smtClean="0"/>
              <a:t>23</a:t>
            </a:fld>
            <a:endParaRPr lang="en-US"/>
          </a:p>
        </p:txBody>
      </p:sp>
    </p:spTree>
    <p:extLst>
      <p:ext uri="{BB962C8B-B14F-4D97-AF65-F5344CB8AC3E}">
        <p14:creationId xmlns:p14="http://schemas.microsoft.com/office/powerpoint/2010/main" val="31280125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E6E6E6"/>
                </a:solidFill>
                <a:effectLst/>
                <a:latin typeface="Segoe UI" panose="020B0502040204020203" pitchFamily="34" charset="0"/>
              </a:rPr>
              <a:t>Azure Functions can run as new Azure Queue storage messages are created and can write queue messages within a function.</a:t>
            </a:r>
          </a:p>
          <a:p>
            <a:endParaRPr lang="en-US" dirty="0"/>
          </a:p>
        </p:txBody>
      </p:sp>
      <p:sp>
        <p:nvSpPr>
          <p:cNvPr id="4" name="Slide Number Placeholder 3"/>
          <p:cNvSpPr>
            <a:spLocks noGrp="1"/>
          </p:cNvSpPr>
          <p:nvPr>
            <p:ph type="sldNum" sz="quarter" idx="5"/>
          </p:nvPr>
        </p:nvSpPr>
        <p:spPr/>
        <p:txBody>
          <a:bodyPr/>
          <a:lstStyle/>
          <a:p>
            <a:fld id="{A9BEBC0E-030A-4F1A-BFC6-23E9B76E8A27}" type="slidenum">
              <a:rPr lang="en-US" smtClean="0"/>
              <a:t>28</a:t>
            </a:fld>
            <a:endParaRPr lang="en-US"/>
          </a:p>
        </p:txBody>
      </p:sp>
    </p:spTree>
    <p:extLst>
      <p:ext uri="{BB962C8B-B14F-4D97-AF65-F5344CB8AC3E}">
        <p14:creationId xmlns:p14="http://schemas.microsoft.com/office/powerpoint/2010/main" val="33040823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E6E6E6"/>
                </a:solidFill>
                <a:effectLst/>
                <a:latin typeface="Segoe UI" panose="020B0502040204020203" pitchFamily="34" charset="0"/>
              </a:rPr>
              <a:t>Integrating with Service Bus allows you to build functions that react to and send queue or topic messages.</a:t>
            </a:r>
            <a:endParaRPr lang="en-US" dirty="0"/>
          </a:p>
          <a:p>
            <a:endParaRPr lang="en-US" dirty="0"/>
          </a:p>
        </p:txBody>
      </p:sp>
      <p:sp>
        <p:nvSpPr>
          <p:cNvPr id="4" name="Slide Number Placeholder 3"/>
          <p:cNvSpPr>
            <a:spLocks noGrp="1"/>
          </p:cNvSpPr>
          <p:nvPr>
            <p:ph type="sldNum" sz="quarter" idx="5"/>
          </p:nvPr>
        </p:nvSpPr>
        <p:spPr/>
        <p:txBody>
          <a:bodyPr/>
          <a:lstStyle/>
          <a:p>
            <a:fld id="{A9BEBC0E-030A-4F1A-BFC6-23E9B76E8A27}" type="slidenum">
              <a:rPr lang="en-US" smtClean="0"/>
              <a:t>29</a:t>
            </a:fld>
            <a:endParaRPr lang="en-US"/>
          </a:p>
        </p:txBody>
      </p:sp>
    </p:spTree>
    <p:extLst>
      <p:ext uri="{BB962C8B-B14F-4D97-AF65-F5344CB8AC3E}">
        <p14:creationId xmlns:p14="http://schemas.microsoft.com/office/powerpoint/2010/main" val="5937282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u="none" dirty="0"/>
              <a:t>Infuse your serverless applications with ready-to-use AI and machine learning algorithms.  Improve productivity and reduce costs with autoscaling compute and DevOps for machine learning.</a:t>
            </a:r>
          </a:p>
          <a:p>
            <a:endParaRPr lang="en-US" b="0" u="none" dirty="0"/>
          </a:p>
          <a:p>
            <a:r>
              <a:rPr lang="en-US" b="0" u="sng" dirty="0"/>
              <a:t>Cognitive Computing</a:t>
            </a:r>
            <a:endParaRPr lang="en-US" b="0" u="none" dirty="0"/>
          </a:p>
          <a:p>
            <a:r>
              <a:rPr lang="en-US" b="0" u="none" dirty="0"/>
              <a:t>Enable your serverless apps to see, hear, speak, understand and interpret your user needs through natural methods of communication using </a:t>
            </a:r>
            <a:r>
              <a:rPr lang="en-US" b="1" u="none" dirty="0"/>
              <a:t>Azure Cognitive Services</a:t>
            </a:r>
            <a:r>
              <a:rPr lang="en-US" b="0" u="none" dirty="0"/>
              <a:t> via an API or deployed as containers on Kubernetes.</a:t>
            </a:r>
          </a:p>
          <a:p>
            <a:endParaRPr lang="en-US" b="0" u="none" dirty="0"/>
          </a:p>
          <a:p>
            <a:r>
              <a:rPr lang="en-US" b="0" u="sng" dirty="0"/>
              <a:t>Conversation Bots</a:t>
            </a:r>
            <a:endParaRPr lang="en-US" b="0" u="none" dirty="0"/>
          </a:p>
          <a:p>
            <a:r>
              <a:rPr lang="en-US" b="0" u="none" dirty="0"/>
              <a:t>Us Azure Bots Services to build intelligent bots that interact naturally with your users through channels such as text/SMS, Skype, Microsoft Teams, Slack, Office 365, and Twitter.</a:t>
            </a:r>
            <a:endParaRPr lang="en-US" b="0" u="sng" dirty="0"/>
          </a:p>
          <a:p>
            <a:endParaRPr lang="en-US" b="0" u="none" dirty="0"/>
          </a:p>
          <a:p>
            <a:r>
              <a:rPr lang="en-US" b="0" u="sng" dirty="0"/>
              <a:t>Machine Learning Models</a:t>
            </a:r>
            <a:endParaRPr lang="en-US" b="0" u="none" dirty="0"/>
          </a:p>
          <a:p>
            <a:r>
              <a:rPr lang="en-US" b="0" u="none" dirty="0"/>
              <a:t>Build, train, and deploy models on Azure Machine Learning, from the cloud to the edge.</a:t>
            </a:r>
            <a:endParaRPr lang="en-US" b="0" u="sng" dirty="0"/>
          </a:p>
          <a:p>
            <a:endParaRPr lang="en-US" b="0" u="sng" dirty="0"/>
          </a:p>
        </p:txBody>
      </p:sp>
      <p:sp>
        <p:nvSpPr>
          <p:cNvPr id="4" name="Slide Number Placeholder 3"/>
          <p:cNvSpPr>
            <a:spLocks noGrp="1"/>
          </p:cNvSpPr>
          <p:nvPr>
            <p:ph type="sldNum" sz="quarter" idx="5"/>
          </p:nvPr>
        </p:nvSpPr>
        <p:spPr/>
        <p:txBody>
          <a:bodyPr/>
          <a:lstStyle/>
          <a:p>
            <a:fld id="{A9BEBC0E-030A-4F1A-BFC6-23E9B76E8A27}" type="slidenum">
              <a:rPr lang="en-US" smtClean="0"/>
              <a:t>6</a:t>
            </a:fld>
            <a:endParaRPr lang="en-US"/>
          </a:p>
        </p:txBody>
      </p:sp>
    </p:spTree>
    <p:extLst>
      <p:ext uri="{BB962C8B-B14F-4D97-AF65-F5344CB8AC3E}">
        <p14:creationId xmlns:p14="http://schemas.microsoft.com/office/powerpoint/2010/main" val="33636667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E6E6E6"/>
                </a:solidFill>
                <a:effectLst/>
                <a:latin typeface="Segoe UI" panose="020B0502040204020203" pitchFamily="34" charset="0"/>
              </a:rPr>
              <a:t>The Kafka extension for Azure Functions lets you write values out to Apache Kafka topics by using an output binding. You can also use a trigger to invoke your functions in response to messages in Kafka topics.</a:t>
            </a:r>
            <a:endParaRPr lang="en-US" dirty="0"/>
          </a:p>
        </p:txBody>
      </p:sp>
      <p:sp>
        <p:nvSpPr>
          <p:cNvPr id="4" name="Slide Number Placeholder 3"/>
          <p:cNvSpPr>
            <a:spLocks noGrp="1"/>
          </p:cNvSpPr>
          <p:nvPr>
            <p:ph type="sldNum" sz="quarter" idx="5"/>
          </p:nvPr>
        </p:nvSpPr>
        <p:spPr/>
        <p:txBody>
          <a:bodyPr/>
          <a:lstStyle/>
          <a:p>
            <a:fld id="{A9BEBC0E-030A-4F1A-BFC6-23E9B76E8A27}" type="slidenum">
              <a:rPr lang="en-US" smtClean="0"/>
              <a:t>32</a:t>
            </a:fld>
            <a:endParaRPr lang="en-US"/>
          </a:p>
        </p:txBody>
      </p:sp>
    </p:spTree>
    <p:extLst>
      <p:ext uri="{BB962C8B-B14F-4D97-AF65-F5344CB8AC3E}">
        <p14:creationId xmlns:p14="http://schemas.microsoft.com/office/powerpoint/2010/main" val="203841990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E6E6E6"/>
                </a:solidFill>
                <a:effectLst/>
                <a:latin typeface="Segoe UI" panose="020B0502040204020203" pitchFamily="34" charset="0"/>
              </a:rPr>
              <a:t>The Azure Functions RabbitMQ extension allows you to send and receive messages using the RabbitMQ API with Functions.</a:t>
            </a:r>
            <a:endParaRPr lang="en-US" dirty="0"/>
          </a:p>
          <a:p>
            <a:endParaRPr lang="en-US" dirty="0"/>
          </a:p>
        </p:txBody>
      </p:sp>
      <p:sp>
        <p:nvSpPr>
          <p:cNvPr id="4" name="Slide Number Placeholder 3"/>
          <p:cNvSpPr>
            <a:spLocks noGrp="1"/>
          </p:cNvSpPr>
          <p:nvPr>
            <p:ph type="sldNum" sz="quarter" idx="5"/>
          </p:nvPr>
        </p:nvSpPr>
        <p:spPr/>
        <p:txBody>
          <a:bodyPr/>
          <a:lstStyle/>
          <a:p>
            <a:fld id="{A9BEBC0E-030A-4F1A-BFC6-23E9B76E8A27}" type="slidenum">
              <a:rPr lang="en-US" smtClean="0"/>
              <a:t>33</a:t>
            </a:fld>
            <a:endParaRPr lang="en-US"/>
          </a:p>
        </p:txBody>
      </p:sp>
    </p:spTree>
    <p:extLst>
      <p:ext uri="{BB962C8B-B14F-4D97-AF65-F5344CB8AC3E}">
        <p14:creationId xmlns:p14="http://schemas.microsoft.com/office/powerpoint/2010/main" val="168665243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24292F"/>
                </a:solidFill>
                <a:effectLst/>
                <a:latin typeface="-apple-system"/>
              </a:rPr>
              <a:t>⚠️ This extension is currently in preview and not recommended for production. ⚠️</a:t>
            </a:r>
          </a:p>
          <a:p>
            <a:pPr algn="l"/>
            <a:endParaRPr lang="en-US" b="0" i="0" dirty="0">
              <a:solidFill>
                <a:srgbClr val="24292F"/>
              </a:solidFill>
              <a:effectLst/>
              <a:latin typeface="-apple-system"/>
            </a:endParaRPr>
          </a:p>
          <a:p>
            <a:pPr algn="l"/>
            <a:r>
              <a:rPr lang="en-US" b="0" i="0" dirty="0">
                <a:solidFill>
                  <a:srgbClr val="24292F"/>
                </a:solidFill>
                <a:effectLst/>
                <a:latin typeface="-apple-system"/>
              </a:rPr>
              <a:t>The Azure Functions </a:t>
            </a:r>
            <a:r>
              <a:rPr lang="en-US" b="0" i="0" dirty="0" err="1">
                <a:solidFill>
                  <a:srgbClr val="24292F"/>
                </a:solidFill>
                <a:effectLst/>
                <a:latin typeface="-apple-system"/>
              </a:rPr>
              <a:t>Dapr</a:t>
            </a:r>
            <a:r>
              <a:rPr lang="en-US" b="0" i="0" dirty="0">
                <a:solidFill>
                  <a:srgbClr val="24292F"/>
                </a:solidFill>
                <a:effectLst/>
                <a:latin typeface="-apple-system"/>
              </a:rPr>
              <a:t> extension allows you to easily interact with the </a:t>
            </a:r>
            <a:r>
              <a:rPr lang="en-US" b="0" i="0" dirty="0" err="1">
                <a:solidFill>
                  <a:srgbClr val="24292F"/>
                </a:solidFill>
                <a:effectLst/>
                <a:latin typeface="-apple-system"/>
              </a:rPr>
              <a:t>Dapr</a:t>
            </a:r>
            <a:r>
              <a:rPr lang="en-US" b="0" i="0" dirty="0">
                <a:solidFill>
                  <a:srgbClr val="24292F"/>
                </a:solidFill>
                <a:effectLst/>
                <a:latin typeface="-apple-system"/>
              </a:rPr>
              <a:t> APIs from an Azure Function using triggers and bindings. This extension is supported in any environment that supports running </a:t>
            </a:r>
            <a:r>
              <a:rPr lang="en-US" b="0" i="0" dirty="0" err="1">
                <a:solidFill>
                  <a:srgbClr val="24292F"/>
                </a:solidFill>
                <a:effectLst/>
                <a:latin typeface="-apple-system"/>
              </a:rPr>
              <a:t>Dapr</a:t>
            </a:r>
            <a:r>
              <a:rPr lang="en-US" b="0" i="0" dirty="0">
                <a:solidFill>
                  <a:srgbClr val="24292F"/>
                </a:solidFill>
                <a:effectLst/>
                <a:latin typeface="-apple-system"/>
              </a:rPr>
              <a:t> and Azure Functions - primarily self-hosted and Kubernetes modes.</a:t>
            </a:r>
          </a:p>
          <a:p>
            <a:endParaRPr lang="en-US" dirty="0"/>
          </a:p>
          <a:p>
            <a:endParaRPr lang="en-US" dirty="0"/>
          </a:p>
        </p:txBody>
      </p:sp>
      <p:sp>
        <p:nvSpPr>
          <p:cNvPr id="4" name="Slide Number Placeholder 3"/>
          <p:cNvSpPr>
            <a:spLocks noGrp="1"/>
          </p:cNvSpPr>
          <p:nvPr>
            <p:ph type="sldNum" sz="quarter" idx="5"/>
          </p:nvPr>
        </p:nvSpPr>
        <p:spPr/>
        <p:txBody>
          <a:bodyPr/>
          <a:lstStyle/>
          <a:p>
            <a:fld id="{A9BEBC0E-030A-4F1A-BFC6-23E9B76E8A27}" type="slidenum">
              <a:rPr lang="en-US" smtClean="0"/>
              <a:t>34</a:t>
            </a:fld>
            <a:endParaRPr lang="en-US"/>
          </a:p>
        </p:txBody>
      </p:sp>
    </p:spTree>
    <p:extLst>
      <p:ext uri="{BB962C8B-B14F-4D97-AF65-F5344CB8AC3E}">
        <p14:creationId xmlns:p14="http://schemas.microsoft.com/office/powerpoint/2010/main" val="429021212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E6E6E6"/>
                </a:solidFill>
                <a:effectLst/>
                <a:latin typeface="Segoe UI" panose="020B0502040204020203" pitchFamily="34" charset="0"/>
              </a:rPr>
              <a:t>Event </a:t>
            </a:r>
            <a:r>
              <a:rPr lang="en-US" b="0" i="1" dirty="0">
                <a:solidFill>
                  <a:srgbClr val="E6E6E6"/>
                </a:solidFill>
                <a:effectLst/>
                <a:latin typeface="Segoe UI" panose="020B0502040204020203" pitchFamily="34" charset="0"/>
              </a:rPr>
              <a:t>handlers</a:t>
            </a:r>
            <a:r>
              <a:rPr lang="en-US" b="0" i="0" dirty="0">
                <a:solidFill>
                  <a:srgbClr val="E6E6E6"/>
                </a:solidFill>
                <a:effectLst/>
                <a:latin typeface="Segoe UI" panose="020B0502040204020203" pitchFamily="34" charset="0"/>
              </a:rPr>
              <a:t> receive and process events</a:t>
            </a:r>
            <a:endParaRPr lang="en-US" dirty="0"/>
          </a:p>
          <a:p>
            <a:endParaRPr lang="en-US" dirty="0"/>
          </a:p>
        </p:txBody>
      </p:sp>
      <p:sp>
        <p:nvSpPr>
          <p:cNvPr id="4" name="Slide Number Placeholder 3"/>
          <p:cNvSpPr>
            <a:spLocks noGrp="1"/>
          </p:cNvSpPr>
          <p:nvPr>
            <p:ph type="sldNum" sz="quarter" idx="5"/>
          </p:nvPr>
        </p:nvSpPr>
        <p:spPr/>
        <p:txBody>
          <a:bodyPr/>
          <a:lstStyle/>
          <a:p>
            <a:fld id="{A9BEBC0E-030A-4F1A-BFC6-23E9B76E8A27}" type="slidenum">
              <a:rPr lang="en-US" smtClean="0"/>
              <a:t>35</a:t>
            </a:fld>
            <a:endParaRPr lang="en-US"/>
          </a:p>
        </p:txBody>
      </p:sp>
    </p:spTree>
    <p:extLst>
      <p:ext uri="{BB962C8B-B14F-4D97-AF65-F5344CB8AC3E}">
        <p14:creationId xmlns:p14="http://schemas.microsoft.com/office/powerpoint/2010/main" val="27151936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E6E6E6"/>
                </a:solidFill>
                <a:effectLst/>
                <a:latin typeface="Segoe UI" panose="020B0502040204020203" pitchFamily="34" charset="0"/>
              </a:rPr>
              <a:t>Integrating with Azure Tables allows you to build functions that read and write data using the Tables API for Azure Storage and Cosmos DB.</a:t>
            </a:r>
            <a:endParaRPr lang="en-US" dirty="0"/>
          </a:p>
          <a:p>
            <a:endParaRPr lang="en-US" dirty="0"/>
          </a:p>
        </p:txBody>
      </p:sp>
      <p:sp>
        <p:nvSpPr>
          <p:cNvPr id="4" name="Slide Number Placeholder 3"/>
          <p:cNvSpPr>
            <a:spLocks noGrp="1"/>
          </p:cNvSpPr>
          <p:nvPr>
            <p:ph type="sldNum" sz="quarter" idx="5"/>
          </p:nvPr>
        </p:nvSpPr>
        <p:spPr/>
        <p:txBody>
          <a:bodyPr/>
          <a:lstStyle/>
          <a:p>
            <a:fld id="{A9BEBC0E-030A-4F1A-BFC6-23E9B76E8A27}" type="slidenum">
              <a:rPr lang="en-US" smtClean="0"/>
              <a:t>37</a:t>
            </a:fld>
            <a:endParaRPr lang="en-US"/>
          </a:p>
        </p:txBody>
      </p:sp>
    </p:spTree>
    <p:extLst>
      <p:ext uri="{BB962C8B-B14F-4D97-AF65-F5344CB8AC3E}">
        <p14:creationId xmlns:p14="http://schemas.microsoft.com/office/powerpoint/2010/main" val="84218345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Real-time messages</a:t>
            </a:r>
          </a:p>
          <a:p>
            <a:endParaRPr lang="en-US" dirty="0"/>
          </a:p>
        </p:txBody>
      </p:sp>
      <p:sp>
        <p:nvSpPr>
          <p:cNvPr id="4" name="Slide Number Placeholder 3"/>
          <p:cNvSpPr>
            <a:spLocks noGrp="1"/>
          </p:cNvSpPr>
          <p:nvPr>
            <p:ph type="sldNum" sz="quarter" idx="5"/>
          </p:nvPr>
        </p:nvSpPr>
        <p:spPr/>
        <p:txBody>
          <a:bodyPr/>
          <a:lstStyle/>
          <a:p>
            <a:fld id="{A9BEBC0E-030A-4F1A-BFC6-23E9B76E8A27}" type="slidenum">
              <a:rPr lang="en-US" smtClean="0"/>
              <a:t>40</a:t>
            </a:fld>
            <a:endParaRPr lang="en-US"/>
          </a:p>
        </p:txBody>
      </p:sp>
    </p:spTree>
    <p:extLst>
      <p:ext uri="{BB962C8B-B14F-4D97-AF65-F5344CB8AC3E}">
        <p14:creationId xmlns:p14="http://schemas.microsoft.com/office/powerpoint/2010/main" val="288377693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Considerations:</a:t>
            </a:r>
          </a:p>
          <a:p>
            <a:pPr marL="171450" indent="-171450">
              <a:buFont typeface="Arial" panose="020B0604020202020204" pitchFamily="34" charset="0"/>
              <a:buChar char="•"/>
            </a:pPr>
            <a:r>
              <a:rPr lang="en-US" dirty="0"/>
              <a:t>Not available to apps running on the Consumption plan</a:t>
            </a:r>
          </a:p>
          <a:p>
            <a:pPr marL="171450" indent="-171450">
              <a:buFont typeface="Arial" panose="020B0604020202020204" pitchFamily="34" charset="0"/>
              <a:buChar char="•"/>
            </a:pPr>
            <a:r>
              <a:rPr lang="en-US" dirty="0"/>
              <a:t>Can only be one warmup trigger function per function app, and it cannot be invoked after the instance is already running</a:t>
            </a:r>
          </a:p>
          <a:p>
            <a:pPr marL="171450" indent="-171450">
              <a:buFont typeface="Arial" panose="020B0604020202020204" pitchFamily="34" charset="0"/>
              <a:buChar char="•"/>
            </a:pPr>
            <a:r>
              <a:rPr lang="en-US" dirty="0"/>
              <a:t>Only called during scale-out operations, not during restarts or other non-scale startups</a:t>
            </a:r>
          </a:p>
          <a:p>
            <a:pPr marL="628650" lvl="1" indent="-171450">
              <a:buFont typeface="Arial" panose="020B0604020202020204" pitchFamily="34" charset="0"/>
              <a:buChar char="•"/>
            </a:pPr>
            <a:r>
              <a:rPr lang="en-US" dirty="0"/>
              <a:t>Make sure you logic can load all required dependencies without relying on the warmup trigger; lazy loading is a good pattern to achieve this goal</a:t>
            </a:r>
          </a:p>
          <a:p>
            <a:endParaRPr lang="en-US" dirty="0"/>
          </a:p>
        </p:txBody>
      </p:sp>
      <p:sp>
        <p:nvSpPr>
          <p:cNvPr id="4" name="Slide Number Placeholder 3"/>
          <p:cNvSpPr>
            <a:spLocks noGrp="1"/>
          </p:cNvSpPr>
          <p:nvPr>
            <p:ph type="sldNum" sz="quarter" idx="5"/>
          </p:nvPr>
        </p:nvSpPr>
        <p:spPr/>
        <p:txBody>
          <a:bodyPr/>
          <a:lstStyle/>
          <a:p>
            <a:fld id="{A9BEBC0E-030A-4F1A-BFC6-23E9B76E8A27}" type="slidenum">
              <a:rPr lang="en-US" smtClean="0"/>
              <a:t>43</a:t>
            </a:fld>
            <a:endParaRPr lang="en-US"/>
          </a:p>
        </p:txBody>
      </p:sp>
    </p:spTree>
    <p:extLst>
      <p:ext uri="{BB962C8B-B14F-4D97-AF65-F5344CB8AC3E}">
        <p14:creationId xmlns:p14="http://schemas.microsoft.com/office/powerpoint/2010/main" val="285586134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Durable Functions is an extension of Azure Functions that lets you write stateful functions in a serverless compute environment.</a:t>
            </a:r>
          </a:p>
          <a:p>
            <a:endParaRPr lang="en-US" dirty="0"/>
          </a:p>
        </p:txBody>
      </p:sp>
      <p:sp>
        <p:nvSpPr>
          <p:cNvPr id="4" name="Slide Number Placeholder 3"/>
          <p:cNvSpPr>
            <a:spLocks noGrp="1"/>
          </p:cNvSpPr>
          <p:nvPr>
            <p:ph type="sldNum" sz="quarter" idx="5"/>
          </p:nvPr>
        </p:nvSpPr>
        <p:spPr/>
        <p:txBody>
          <a:bodyPr/>
          <a:lstStyle/>
          <a:p>
            <a:fld id="{A9BEBC0E-030A-4F1A-BFC6-23E9B76E8A27}" type="slidenum">
              <a:rPr lang="en-US" smtClean="0"/>
              <a:t>45</a:t>
            </a:fld>
            <a:endParaRPr lang="en-US"/>
          </a:p>
        </p:txBody>
      </p:sp>
    </p:spTree>
    <p:extLst>
      <p:ext uri="{BB962C8B-B14F-4D97-AF65-F5344CB8AC3E}">
        <p14:creationId xmlns:p14="http://schemas.microsoft.com/office/powerpoint/2010/main" val="94387165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Durable Functions is an extension of Azure Functions that lets you write stateful functions in a serverless compute environment.  The extension lets you define stateful workflows writing </a:t>
            </a:r>
            <a:r>
              <a:rPr lang="en-US" i="1" dirty="0"/>
              <a:t>orchestrator functions</a:t>
            </a:r>
            <a:r>
              <a:rPr lang="en-US" i="0" dirty="0"/>
              <a:t> and stateful entities by writing </a:t>
            </a:r>
            <a:r>
              <a:rPr lang="en-US" i="1" dirty="0"/>
              <a:t>entity functions</a:t>
            </a:r>
            <a:r>
              <a:rPr lang="en-US" i="0" dirty="0"/>
              <a:t> using the Azure Functions programming model.  Behind the scenes, the extension manages state, checkpoints, and restarts for you, allowing you to focus on your business logic.</a:t>
            </a:r>
          </a:p>
          <a:p>
            <a:endParaRPr lang="en-US" i="0" dirty="0"/>
          </a:p>
          <a:p>
            <a:r>
              <a:rPr lang="en-US" i="0" dirty="0"/>
              <a:t>The primary use case for Durable Functions is simplifying complex, stateful coordination requirements in serverless applications.  There are 6 typical application patterns that can benefit from Durable Functions.</a:t>
            </a:r>
          </a:p>
          <a:p>
            <a:endParaRPr lang="en-US" dirty="0"/>
          </a:p>
        </p:txBody>
      </p:sp>
      <p:sp>
        <p:nvSpPr>
          <p:cNvPr id="4" name="Slide Number Placeholder 3"/>
          <p:cNvSpPr>
            <a:spLocks noGrp="1"/>
          </p:cNvSpPr>
          <p:nvPr>
            <p:ph type="sldNum" sz="quarter" idx="5"/>
          </p:nvPr>
        </p:nvSpPr>
        <p:spPr/>
        <p:txBody>
          <a:bodyPr/>
          <a:lstStyle/>
          <a:p>
            <a:fld id="{A9BEBC0E-030A-4F1A-BFC6-23E9B76E8A27}" type="slidenum">
              <a:rPr lang="en-US" smtClean="0"/>
              <a:t>46</a:t>
            </a:fld>
            <a:endParaRPr lang="en-US"/>
          </a:p>
        </p:txBody>
      </p:sp>
    </p:spTree>
    <p:extLst>
      <p:ext uri="{BB962C8B-B14F-4D97-AF65-F5344CB8AC3E}">
        <p14:creationId xmlns:p14="http://schemas.microsoft.com/office/powerpoint/2010/main" val="388662647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function chaining pattern, a sequence of functions executes in a specific order.  In this pattern, the output of one function is applied to the input of another function.</a:t>
            </a:r>
          </a:p>
          <a:p>
            <a:endParaRPr lang="en-US" dirty="0"/>
          </a:p>
          <a:p>
            <a:r>
              <a:rPr lang="en-US" dirty="0"/>
              <a:t>In this example, the values F1, F2, F3, and F4 are the names of activity functions.  You can implement control flow by using normal imperative coding constructs.  Code executes from the top down.  The code can involve existing language control flow semantics, like conditionals and loops.  You can include error handling logic in try/catch/finally blocks.</a:t>
            </a:r>
          </a:p>
          <a:p>
            <a:endParaRPr lang="en-US" dirty="0"/>
          </a:p>
        </p:txBody>
      </p:sp>
      <p:sp>
        <p:nvSpPr>
          <p:cNvPr id="4" name="Slide Number Placeholder 3"/>
          <p:cNvSpPr>
            <a:spLocks noGrp="1"/>
          </p:cNvSpPr>
          <p:nvPr>
            <p:ph type="sldNum" sz="quarter" idx="5"/>
          </p:nvPr>
        </p:nvSpPr>
        <p:spPr/>
        <p:txBody>
          <a:bodyPr/>
          <a:lstStyle/>
          <a:p>
            <a:fld id="{A9BEBC0E-030A-4F1A-BFC6-23E9B76E8A27}" type="slidenum">
              <a:rPr lang="en-US" smtClean="0"/>
              <a:t>47</a:t>
            </a:fld>
            <a:endParaRPr lang="en-US"/>
          </a:p>
        </p:txBody>
      </p:sp>
    </p:spTree>
    <p:extLst>
      <p:ext uri="{BB962C8B-B14F-4D97-AF65-F5344CB8AC3E}">
        <p14:creationId xmlns:p14="http://schemas.microsoft.com/office/powerpoint/2010/main" val="12921652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u="sng" dirty="0"/>
              <a:t>Azure SQL Database serverless</a:t>
            </a:r>
            <a:endParaRPr lang="en-US" b="0" u="none" dirty="0"/>
          </a:p>
          <a:p>
            <a:r>
              <a:rPr lang="en-US" b="0" u="none" dirty="0"/>
              <a:t>Build apps faster, optimize price-performance, and simplify performance management for relational databases using Azure SQL Database serverless.  Automatically scale compute based on workload demand and pay only for compute used per second.  For further cost savings, automatically pause serverless databases and pay only for storage during inactive periods, then automatically resume when workload activity returns.</a:t>
            </a:r>
          </a:p>
          <a:p>
            <a:endParaRPr lang="en-US" b="0" u="none" dirty="0"/>
          </a:p>
          <a:p>
            <a:r>
              <a:rPr lang="en-US" b="0" u="sng" dirty="0"/>
              <a:t>Azure Cosmos DB</a:t>
            </a:r>
            <a:endParaRPr lang="en-US" b="0" u="none" dirty="0"/>
          </a:p>
          <a:p>
            <a:r>
              <a:rPr lang="en-US" b="0" u="none" dirty="0"/>
              <a:t>Use Azure Cosmos DB, a globally distributed, massively scalable, multi-model database service, to create database triggers, input binds, and output bindings.</a:t>
            </a:r>
            <a:endParaRPr lang="en-US" b="0" u="sng" dirty="0"/>
          </a:p>
          <a:p>
            <a:endParaRPr lang="en-US" b="0" u="sng" dirty="0"/>
          </a:p>
        </p:txBody>
      </p:sp>
      <p:sp>
        <p:nvSpPr>
          <p:cNvPr id="4" name="Slide Number Placeholder 3"/>
          <p:cNvSpPr>
            <a:spLocks noGrp="1"/>
          </p:cNvSpPr>
          <p:nvPr>
            <p:ph type="sldNum" sz="quarter" idx="5"/>
          </p:nvPr>
        </p:nvSpPr>
        <p:spPr/>
        <p:txBody>
          <a:bodyPr/>
          <a:lstStyle/>
          <a:p>
            <a:fld id="{A9BEBC0E-030A-4F1A-BFC6-23E9B76E8A27}" type="slidenum">
              <a:rPr lang="en-US" smtClean="0"/>
              <a:t>7</a:t>
            </a:fld>
            <a:endParaRPr lang="en-US"/>
          </a:p>
        </p:txBody>
      </p:sp>
    </p:spTree>
    <p:extLst>
      <p:ext uri="{BB962C8B-B14F-4D97-AF65-F5344CB8AC3E}">
        <p14:creationId xmlns:p14="http://schemas.microsoft.com/office/powerpoint/2010/main" val="47743443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You can use the context parameter to invoke other functions by name, pass parameters, and return function output.  Each time the code calls await, the Durable Functions framework checkpoints the progress of the function instance.  If the process or virtual machine recycles midway through the execution, the function instance resumes from the preceding await call.</a:t>
            </a:r>
          </a:p>
          <a:p>
            <a:endParaRPr lang="en-US" dirty="0"/>
          </a:p>
        </p:txBody>
      </p:sp>
      <p:sp>
        <p:nvSpPr>
          <p:cNvPr id="4" name="Slide Number Placeholder 3"/>
          <p:cNvSpPr>
            <a:spLocks noGrp="1"/>
          </p:cNvSpPr>
          <p:nvPr>
            <p:ph type="sldNum" sz="quarter" idx="5"/>
          </p:nvPr>
        </p:nvSpPr>
        <p:spPr/>
        <p:txBody>
          <a:bodyPr/>
          <a:lstStyle/>
          <a:p>
            <a:fld id="{A9BEBC0E-030A-4F1A-BFC6-23E9B76E8A27}" type="slidenum">
              <a:rPr lang="en-US" smtClean="0"/>
              <a:t>48</a:t>
            </a:fld>
            <a:endParaRPr lang="en-US"/>
          </a:p>
        </p:txBody>
      </p:sp>
    </p:spTree>
    <p:extLst>
      <p:ext uri="{BB962C8B-B14F-4D97-AF65-F5344CB8AC3E}">
        <p14:creationId xmlns:p14="http://schemas.microsoft.com/office/powerpoint/2010/main" val="301539247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fan out/fan in pattern, you execute multiple functions in parallel and then wait for all functions to finish.  Often, some aggregation work is done on the results that are returned from the functions.</a:t>
            </a:r>
          </a:p>
          <a:p>
            <a:endParaRPr lang="en-US" dirty="0"/>
          </a:p>
          <a:p>
            <a:r>
              <a:rPr lang="en-US" dirty="0"/>
              <a:t>With normal functions, you can fan out by having the function send multiple messages to a queue.  Fanning back in its much more challenging.  To fan in, in a normal function, you write code to track when the queue-triggered functions end, and then store function outputs.</a:t>
            </a:r>
          </a:p>
          <a:p>
            <a:endParaRPr lang="en-US" dirty="0"/>
          </a:p>
          <a:p>
            <a:r>
              <a:rPr lang="en-US" dirty="0"/>
              <a:t>The Durable Function extension handles this pattern with relatively simple code:</a:t>
            </a:r>
          </a:p>
          <a:p>
            <a:endParaRPr lang="en-US" dirty="0"/>
          </a:p>
        </p:txBody>
      </p:sp>
      <p:sp>
        <p:nvSpPr>
          <p:cNvPr id="4" name="Slide Number Placeholder 3"/>
          <p:cNvSpPr>
            <a:spLocks noGrp="1"/>
          </p:cNvSpPr>
          <p:nvPr>
            <p:ph type="sldNum" sz="quarter" idx="5"/>
          </p:nvPr>
        </p:nvSpPr>
        <p:spPr/>
        <p:txBody>
          <a:bodyPr/>
          <a:lstStyle/>
          <a:p>
            <a:fld id="{A9BEBC0E-030A-4F1A-BFC6-23E9B76E8A27}" type="slidenum">
              <a:rPr lang="en-US" smtClean="0"/>
              <a:t>49</a:t>
            </a:fld>
            <a:endParaRPr lang="en-US"/>
          </a:p>
        </p:txBody>
      </p:sp>
    </p:spTree>
    <p:extLst>
      <p:ext uri="{BB962C8B-B14F-4D97-AF65-F5344CB8AC3E}">
        <p14:creationId xmlns:p14="http://schemas.microsoft.com/office/powerpoint/2010/main" val="334149497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fan-out work is distributed to multiple instances of the F2 function.  The work is tracked by using a dynamic list of tasks.  </a:t>
            </a:r>
            <a:r>
              <a:rPr lang="en-US" dirty="0" err="1"/>
              <a:t>Task.WhenAll</a:t>
            </a:r>
            <a:r>
              <a:rPr lang="en-US" dirty="0"/>
              <a:t> is called to wait for all the called functions to finish.  Then, the F2 function outputs are aggregated from the dynamic task list and passed to the F3 function.</a:t>
            </a:r>
          </a:p>
          <a:p>
            <a:endParaRPr lang="en-US" dirty="0"/>
          </a:p>
          <a:p>
            <a:r>
              <a:rPr lang="en-US" dirty="0"/>
              <a:t>The automatic checkpointing that happens at the await call on </a:t>
            </a:r>
            <a:r>
              <a:rPr lang="en-US" dirty="0" err="1"/>
              <a:t>Task.WhenAll</a:t>
            </a:r>
            <a:r>
              <a:rPr lang="en-US" dirty="0"/>
              <a:t> ensures that a potential midway crash or reboot does not require restarting an already completed task.</a:t>
            </a:r>
          </a:p>
          <a:p>
            <a:endParaRPr lang="en-US" dirty="0"/>
          </a:p>
        </p:txBody>
      </p:sp>
      <p:sp>
        <p:nvSpPr>
          <p:cNvPr id="4" name="Slide Number Placeholder 3"/>
          <p:cNvSpPr>
            <a:spLocks noGrp="1"/>
          </p:cNvSpPr>
          <p:nvPr>
            <p:ph type="sldNum" sz="quarter" idx="5"/>
          </p:nvPr>
        </p:nvSpPr>
        <p:spPr/>
        <p:txBody>
          <a:bodyPr/>
          <a:lstStyle/>
          <a:p>
            <a:fld id="{A9BEBC0E-030A-4F1A-BFC6-23E9B76E8A27}" type="slidenum">
              <a:rPr lang="en-US" smtClean="0"/>
              <a:t>50</a:t>
            </a:fld>
            <a:endParaRPr lang="en-US"/>
          </a:p>
        </p:txBody>
      </p:sp>
    </p:spTree>
    <p:extLst>
      <p:ext uri="{BB962C8B-B14F-4D97-AF65-F5344CB8AC3E}">
        <p14:creationId xmlns:p14="http://schemas.microsoft.com/office/powerpoint/2010/main" val="281530164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async HTTP API pattern address the problem of coordinating the state of long-running operations with external clients.  A common way to implement this pattern is by having an HTTP endpoint trigger the long-running action.  Then, redirect the client to a status endpoint that the client polls to learn when the operation is finished.</a:t>
            </a:r>
          </a:p>
          <a:p>
            <a:endParaRPr lang="en-US" dirty="0"/>
          </a:p>
          <a:p>
            <a:r>
              <a:rPr lang="en-US" dirty="0"/>
              <a:t>Durable functions provides built-in support for this pattern, simplifying or even removing the code you need to write to intact with long-running function executions.</a:t>
            </a:r>
          </a:p>
          <a:p>
            <a:endParaRPr lang="en-US" dirty="0"/>
          </a:p>
        </p:txBody>
      </p:sp>
      <p:sp>
        <p:nvSpPr>
          <p:cNvPr id="4" name="Slide Number Placeholder 3"/>
          <p:cNvSpPr>
            <a:spLocks noGrp="1"/>
          </p:cNvSpPr>
          <p:nvPr>
            <p:ph type="sldNum" sz="quarter" idx="5"/>
          </p:nvPr>
        </p:nvSpPr>
        <p:spPr/>
        <p:txBody>
          <a:bodyPr/>
          <a:lstStyle/>
          <a:p>
            <a:fld id="{A9BEBC0E-030A-4F1A-BFC6-23E9B76E8A27}" type="slidenum">
              <a:rPr lang="en-US" smtClean="0"/>
              <a:t>51</a:t>
            </a:fld>
            <a:endParaRPr lang="en-US"/>
          </a:p>
        </p:txBody>
      </p:sp>
    </p:spTree>
    <p:extLst>
      <p:ext uri="{BB962C8B-B14F-4D97-AF65-F5344CB8AC3E}">
        <p14:creationId xmlns:p14="http://schemas.microsoft.com/office/powerpoint/2010/main" val="308338182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example shows REST commands that start an orchestrator and query its status.</a:t>
            </a:r>
          </a:p>
          <a:p>
            <a:endParaRPr lang="en-US" dirty="0"/>
          </a:p>
          <a:p>
            <a:r>
              <a:rPr lang="en-US" dirty="0"/>
              <a:t>Because the Durable Functions runtime manages state for you, you do not need to implement your own status-tracking mechanism.</a:t>
            </a:r>
          </a:p>
          <a:p>
            <a:endParaRPr lang="en-US" dirty="0"/>
          </a:p>
          <a:p>
            <a:r>
              <a:rPr lang="en-US" dirty="0"/>
              <a:t>The Durable Functions extension exposes built-in HTTP APIs that manage long-running orchestrations.  You can alternatively implement this pattern yourself by using your own function triggers (such as HTTP, a queue, or Azure Event Hubs) and the orchestration client binding.  For example, you might use a queue message to trigger termination.  Or, you might use an HTTP trigger that’s protected by an Azure Active Directory authentication policy instead of the built-in HTTP APIs that use a generated key for authentication.</a:t>
            </a:r>
          </a:p>
          <a:p>
            <a:endParaRPr lang="en-US" dirty="0"/>
          </a:p>
        </p:txBody>
      </p:sp>
      <p:sp>
        <p:nvSpPr>
          <p:cNvPr id="4" name="Slide Number Placeholder 3"/>
          <p:cNvSpPr>
            <a:spLocks noGrp="1"/>
          </p:cNvSpPr>
          <p:nvPr>
            <p:ph type="sldNum" sz="quarter" idx="5"/>
          </p:nvPr>
        </p:nvSpPr>
        <p:spPr/>
        <p:txBody>
          <a:bodyPr/>
          <a:lstStyle/>
          <a:p>
            <a:fld id="{A9BEBC0E-030A-4F1A-BFC6-23E9B76E8A27}" type="slidenum">
              <a:rPr lang="en-US" smtClean="0"/>
              <a:t>52</a:t>
            </a:fld>
            <a:endParaRPr lang="en-US"/>
          </a:p>
        </p:txBody>
      </p:sp>
    </p:spTree>
    <p:extLst>
      <p:ext uri="{BB962C8B-B14F-4D97-AF65-F5344CB8AC3E}">
        <p14:creationId xmlns:p14="http://schemas.microsoft.com/office/powerpoint/2010/main" val="138148811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monitor pattern refers to a flexible, recurring process in a workflow.  AN example is polling until specific conditions are met.  You can use a regular timer trigger to address a basic scenario, such as a periodic cleanup job, but its interval instance and managing instance lifetimes becomes complex.  You can use Durable Functions to create flexible recurrence intervals, manage task lifetimes, and create multiple monitor processes from a single orchestration.</a:t>
            </a:r>
          </a:p>
          <a:p>
            <a:endParaRPr lang="en-US" dirty="0"/>
          </a:p>
          <a:p>
            <a:r>
              <a:rPr lang="en-US" dirty="0"/>
              <a:t>An example of the monitor pattern is to reverse the earlier HTTP ASI scenario.  Instead of exposing an endpoint for an external client to monitor a long-running operation, the long-running monitor consumes an external endpoint, and then waits for a state to change.</a:t>
            </a:r>
          </a:p>
          <a:p>
            <a:endParaRPr lang="en-US" dirty="0"/>
          </a:p>
        </p:txBody>
      </p:sp>
      <p:sp>
        <p:nvSpPr>
          <p:cNvPr id="4" name="Slide Number Placeholder 3"/>
          <p:cNvSpPr>
            <a:spLocks noGrp="1"/>
          </p:cNvSpPr>
          <p:nvPr>
            <p:ph type="sldNum" sz="quarter" idx="5"/>
          </p:nvPr>
        </p:nvSpPr>
        <p:spPr/>
        <p:txBody>
          <a:bodyPr/>
          <a:lstStyle/>
          <a:p>
            <a:fld id="{A9BEBC0E-030A-4F1A-BFC6-23E9B76E8A27}" type="slidenum">
              <a:rPr lang="en-US" smtClean="0"/>
              <a:t>53</a:t>
            </a:fld>
            <a:endParaRPr lang="en-US"/>
          </a:p>
        </p:txBody>
      </p:sp>
    </p:spTree>
    <p:extLst>
      <p:ext uri="{BB962C8B-B14F-4D97-AF65-F5344CB8AC3E}">
        <p14:creationId xmlns:p14="http://schemas.microsoft.com/office/powerpoint/2010/main" val="50779014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 few lines of code, you can use Durable Functions to create multiple monitors that observe arbitrary endpoints.  The monitors can end execution when a condition is met, or another function can use the durable orchestration client to terminate the monitors.  You can change a monitor’s wait interval based on a specific condition (for example, exponential backoff).</a:t>
            </a:r>
          </a:p>
          <a:p>
            <a:endParaRPr lang="en-US" dirty="0"/>
          </a:p>
          <a:p>
            <a:r>
              <a:rPr lang="en-US" dirty="0"/>
              <a:t>When a request is received, a new orchestration instance is created for that job Id.  The instance polls a status until either a condition is met or until a timeout expires.  A durable timer controls the polling interval.  Then, more work can be performed, or the orchestration can end.</a:t>
            </a:r>
          </a:p>
          <a:p>
            <a:endParaRPr lang="en-US" dirty="0"/>
          </a:p>
        </p:txBody>
      </p:sp>
      <p:sp>
        <p:nvSpPr>
          <p:cNvPr id="4" name="Slide Number Placeholder 3"/>
          <p:cNvSpPr>
            <a:spLocks noGrp="1"/>
          </p:cNvSpPr>
          <p:nvPr>
            <p:ph type="sldNum" sz="quarter" idx="5"/>
          </p:nvPr>
        </p:nvSpPr>
        <p:spPr/>
        <p:txBody>
          <a:bodyPr/>
          <a:lstStyle/>
          <a:p>
            <a:fld id="{A9BEBC0E-030A-4F1A-BFC6-23E9B76E8A27}" type="slidenum">
              <a:rPr lang="en-US" smtClean="0"/>
              <a:t>54</a:t>
            </a:fld>
            <a:endParaRPr lang="en-US"/>
          </a:p>
        </p:txBody>
      </p:sp>
    </p:spTree>
    <p:extLst>
      <p:ext uri="{BB962C8B-B14F-4D97-AF65-F5344CB8AC3E}">
        <p14:creationId xmlns:p14="http://schemas.microsoft.com/office/powerpoint/2010/main" val="224782606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Many automated processes involve some kind of human interaction.  Involving humans in an automated process is tricky because people are not highlight available and as responsive as cloud services.  An automated process might allow for this interaction by using timeouts and compensation logic.</a:t>
            </a:r>
          </a:p>
          <a:p>
            <a:endParaRPr lang="en-US" dirty="0"/>
          </a:p>
          <a:p>
            <a:r>
              <a:rPr lang="en-US" dirty="0"/>
              <a:t>An approval process is an example of a business process that involves human interaction.  Approval from a manager might be required for an expense report that exceeds a certain dollar amount.  If the manager doe not approve the expense report within 72 hours, an escalation process kicks in to get the approval from someone else.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You can implement this pattern in this example by using an orchestrator function.  The orchestrator uses a durable timer to request approval.  The orchestrator escalates if timeout occurs.  The orchestrator waits for an external event, such as a notification that is generated by a human interaction.</a:t>
            </a:r>
          </a:p>
          <a:p>
            <a:endParaRPr lang="en-US" dirty="0"/>
          </a:p>
        </p:txBody>
      </p:sp>
      <p:sp>
        <p:nvSpPr>
          <p:cNvPr id="4" name="Slide Number Placeholder 3"/>
          <p:cNvSpPr>
            <a:spLocks noGrp="1"/>
          </p:cNvSpPr>
          <p:nvPr>
            <p:ph type="sldNum" sz="quarter" idx="5"/>
          </p:nvPr>
        </p:nvSpPr>
        <p:spPr/>
        <p:txBody>
          <a:bodyPr/>
          <a:lstStyle/>
          <a:p>
            <a:fld id="{A9BEBC0E-030A-4F1A-BFC6-23E9B76E8A27}" type="slidenum">
              <a:rPr lang="en-US" smtClean="0"/>
              <a:t>55</a:t>
            </a:fld>
            <a:endParaRPr lang="en-US"/>
          </a:p>
        </p:txBody>
      </p:sp>
    </p:spTree>
    <p:extLst>
      <p:ext uri="{BB962C8B-B14F-4D97-AF65-F5344CB8AC3E}">
        <p14:creationId xmlns:p14="http://schemas.microsoft.com/office/powerpoint/2010/main" val="83477087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create the durable timer, call </a:t>
            </a:r>
            <a:r>
              <a:rPr lang="en-US" dirty="0" err="1"/>
              <a:t>context.CreateTimer</a:t>
            </a:r>
            <a:r>
              <a:rPr lang="en-US" dirty="0"/>
              <a:t>.  The notification is received by </a:t>
            </a:r>
            <a:r>
              <a:rPr lang="en-US" dirty="0" err="1"/>
              <a:t>context.WaitForExternalEvent</a:t>
            </a:r>
            <a:r>
              <a:rPr lang="en-US" dirty="0"/>
              <a:t>.  Then, </a:t>
            </a:r>
            <a:r>
              <a:rPr lang="en-US" dirty="0" err="1"/>
              <a:t>Task.WhenAny</a:t>
            </a:r>
            <a:r>
              <a:rPr lang="en-US" dirty="0"/>
              <a:t> is called to decide whether to escalate (timeout happens first) or process the approval (the approval is received before the timeout).</a:t>
            </a:r>
          </a:p>
          <a:p>
            <a:endParaRPr lang="en-US" dirty="0"/>
          </a:p>
          <a:p>
            <a:r>
              <a:rPr lang="en-US" dirty="0"/>
              <a:t>NOTE: There is no charge for time spent waiting for external events when running in the Consumption plan.</a:t>
            </a:r>
          </a:p>
          <a:p>
            <a:endParaRPr lang="en-US" dirty="0"/>
          </a:p>
        </p:txBody>
      </p:sp>
      <p:sp>
        <p:nvSpPr>
          <p:cNvPr id="4" name="Slide Number Placeholder 3"/>
          <p:cNvSpPr>
            <a:spLocks noGrp="1"/>
          </p:cNvSpPr>
          <p:nvPr>
            <p:ph type="sldNum" sz="quarter" idx="5"/>
          </p:nvPr>
        </p:nvSpPr>
        <p:spPr/>
        <p:txBody>
          <a:bodyPr/>
          <a:lstStyle/>
          <a:p>
            <a:fld id="{A9BEBC0E-030A-4F1A-BFC6-23E9B76E8A27}" type="slidenum">
              <a:rPr lang="en-US" smtClean="0"/>
              <a:t>56</a:t>
            </a:fld>
            <a:endParaRPr lang="en-US"/>
          </a:p>
        </p:txBody>
      </p:sp>
    </p:spTree>
    <p:extLst>
      <p:ext uri="{BB962C8B-B14F-4D97-AF65-F5344CB8AC3E}">
        <p14:creationId xmlns:p14="http://schemas.microsoft.com/office/powerpoint/2010/main" val="207337832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last pattern is about aggregating event data over a period of time into a single, addressable </a:t>
            </a:r>
            <a:r>
              <a:rPr lang="en-US" i="1" dirty="0"/>
              <a:t>entity</a:t>
            </a:r>
            <a:r>
              <a:rPr lang="en-US" i="0" dirty="0"/>
              <a:t>.  In this pattern, the data being aggregated may come from multiple sources., may be delivered in batches, or may be scattered over long-periods of time.  The aggregator might need to take action on event data as it arrives, and external clients may need to query the aggregated data.</a:t>
            </a:r>
          </a:p>
          <a:p>
            <a:endParaRPr lang="en-US" i="0" dirty="0"/>
          </a:p>
          <a:p>
            <a:r>
              <a:rPr lang="en-US" i="0" dirty="0"/>
              <a:t>The tricky thing about trying to implement this pattern with normal, stateless functions is that concurrency control becomes a huge challenge.  Not only do you need to worry about multiple threads modifying the same data at the same time, you need to worry about ensuring that the aggregator only runs on a single VM at a time.</a:t>
            </a:r>
            <a:endParaRPr lang="en-US" dirty="0"/>
          </a:p>
          <a:p>
            <a:endParaRPr lang="en-US" dirty="0"/>
          </a:p>
        </p:txBody>
      </p:sp>
      <p:sp>
        <p:nvSpPr>
          <p:cNvPr id="4" name="Slide Number Placeholder 3"/>
          <p:cNvSpPr>
            <a:spLocks noGrp="1"/>
          </p:cNvSpPr>
          <p:nvPr>
            <p:ph type="sldNum" sz="quarter" idx="5"/>
          </p:nvPr>
        </p:nvSpPr>
        <p:spPr/>
        <p:txBody>
          <a:bodyPr/>
          <a:lstStyle/>
          <a:p>
            <a:fld id="{A9BEBC0E-030A-4F1A-BFC6-23E9B76E8A27}" type="slidenum">
              <a:rPr lang="en-US" smtClean="0"/>
              <a:t>57</a:t>
            </a:fld>
            <a:endParaRPr lang="en-US"/>
          </a:p>
        </p:txBody>
      </p:sp>
    </p:spTree>
    <p:extLst>
      <p:ext uri="{BB962C8B-B14F-4D97-AF65-F5344CB8AC3E}">
        <p14:creationId xmlns:p14="http://schemas.microsoft.com/office/powerpoint/2010/main" val="1266351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u="sng" dirty="0"/>
              <a:t>Azure Serverless Storage</a:t>
            </a:r>
            <a:endParaRPr lang="en-US" b="0" u="none" dirty="0"/>
          </a:p>
          <a:p>
            <a:r>
              <a:rPr lang="en-US" b="0" u="none" dirty="0"/>
              <a:t>Build static web applications on Azure Blob storage or use it as massively scalable storage for unstructured data.  Leverage storage events to respond to operations on blobs with multiple serverless architectures.  Blob events are pushed through Event Grids to subscribers using Functions, Logic Apps, or even your own custom HTTP listener.</a:t>
            </a:r>
            <a:endParaRPr lang="en-US" b="0" u="sng" dirty="0"/>
          </a:p>
        </p:txBody>
      </p:sp>
      <p:sp>
        <p:nvSpPr>
          <p:cNvPr id="4" name="Slide Number Placeholder 3"/>
          <p:cNvSpPr>
            <a:spLocks noGrp="1"/>
          </p:cNvSpPr>
          <p:nvPr>
            <p:ph type="sldNum" sz="quarter" idx="5"/>
          </p:nvPr>
        </p:nvSpPr>
        <p:spPr/>
        <p:txBody>
          <a:bodyPr/>
          <a:lstStyle/>
          <a:p>
            <a:fld id="{A9BEBC0E-030A-4F1A-BFC6-23E9B76E8A27}" type="slidenum">
              <a:rPr lang="en-US" smtClean="0"/>
              <a:t>8</a:t>
            </a:fld>
            <a:endParaRPr lang="en-US"/>
          </a:p>
        </p:txBody>
      </p:sp>
    </p:spTree>
    <p:extLst>
      <p:ext uri="{BB962C8B-B14F-4D97-AF65-F5344CB8AC3E}">
        <p14:creationId xmlns:p14="http://schemas.microsoft.com/office/powerpoint/2010/main" val="238455847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You can use Durable entities to easily implement this pattern as a single function.</a:t>
            </a:r>
          </a:p>
          <a:p>
            <a:endParaRPr lang="en-US" dirty="0"/>
          </a:p>
        </p:txBody>
      </p:sp>
      <p:sp>
        <p:nvSpPr>
          <p:cNvPr id="4" name="Slide Number Placeholder 3"/>
          <p:cNvSpPr>
            <a:spLocks noGrp="1"/>
          </p:cNvSpPr>
          <p:nvPr>
            <p:ph type="sldNum" sz="quarter" idx="5"/>
          </p:nvPr>
        </p:nvSpPr>
        <p:spPr/>
        <p:txBody>
          <a:bodyPr/>
          <a:lstStyle/>
          <a:p>
            <a:fld id="{A9BEBC0E-030A-4F1A-BFC6-23E9B76E8A27}" type="slidenum">
              <a:rPr lang="en-US" smtClean="0"/>
              <a:t>58</a:t>
            </a:fld>
            <a:endParaRPr lang="en-US"/>
          </a:p>
        </p:txBody>
      </p:sp>
    </p:spTree>
    <p:extLst>
      <p:ext uri="{BB962C8B-B14F-4D97-AF65-F5344CB8AC3E}">
        <p14:creationId xmlns:p14="http://schemas.microsoft.com/office/powerpoint/2010/main" val="85187818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Durable entities can also be modeled as classes in .NET.  This model can be useful if the list of operations is fixed and becomes large.  The following example is equivalent implementation of the Counter entity using .NET classes and methods.</a:t>
            </a:r>
          </a:p>
          <a:p>
            <a:endParaRPr lang="en-US" dirty="0"/>
          </a:p>
        </p:txBody>
      </p:sp>
      <p:sp>
        <p:nvSpPr>
          <p:cNvPr id="4" name="Slide Number Placeholder 3"/>
          <p:cNvSpPr>
            <a:spLocks noGrp="1"/>
          </p:cNvSpPr>
          <p:nvPr>
            <p:ph type="sldNum" sz="quarter" idx="5"/>
          </p:nvPr>
        </p:nvSpPr>
        <p:spPr/>
        <p:txBody>
          <a:bodyPr/>
          <a:lstStyle/>
          <a:p>
            <a:fld id="{A9BEBC0E-030A-4F1A-BFC6-23E9B76E8A27}" type="slidenum">
              <a:rPr lang="en-US" smtClean="0"/>
              <a:t>59</a:t>
            </a:fld>
            <a:endParaRPr lang="en-US"/>
          </a:p>
        </p:txBody>
      </p:sp>
    </p:spTree>
    <p:extLst>
      <p:ext uri="{BB962C8B-B14F-4D97-AF65-F5344CB8AC3E}">
        <p14:creationId xmlns:p14="http://schemas.microsoft.com/office/powerpoint/2010/main" val="374357068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Clients can enqueue </a:t>
            </a:r>
            <a:r>
              <a:rPr lang="en-US" i="1" dirty="0"/>
              <a:t>operations</a:t>
            </a:r>
            <a:r>
              <a:rPr lang="en-US" i="0" dirty="0"/>
              <a:t> (also known as “signaling”) an entity function using the entity client binding.</a:t>
            </a:r>
            <a:endParaRPr lang="en-US" dirty="0"/>
          </a:p>
          <a:p>
            <a:endParaRPr lang="en-US" dirty="0"/>
          </a:p>
        </p:txBody>
      </p:sp>
      <p:sp>
        <p:nvSpPr>
          <p:cNvPr id="4" name="Slide Number Placeholder 3"/>
          <p:cNvSpPr>
            <a:spLocks noGrp="1"/>
          </p:cNvSpPr>
          <p:nvPr>
            <p:ph type="sldNum" sz="quarter" idx="5"/>
          </p:nvPr>
        </p:nvSpPr>
        <p:spPr/>
        <p:txBody>
          <a:bodyPr/>
          <a:lstStyle/>
          <a:p>
            <a:fld id="{A9BEBC0E-030A-4F1A-BFC6-23E9B76E8A27}" type="slidenum">
              <a:rPr lang="en-US" smtClean="0"/>
              <a:t>60</a:t>
            </a:fld>
            <a:endParaRPr lang="en-US"/>
          </a:p>
        </p:txBody>
      </p:sp>
    </p:spTree>
    <p:extLst>
      <p:ext uri="{BB962C8B-B14F-4D97-AF65-F5344CB8AC3E}">
        <p14:creationId xmlns:p14="http://schemas.microsoft.com/office/powerpoint/2010/main" val="40592784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u="sng" dirty="0"/>
              <a:t>Azure Serverless Monitoring</a:t>
            </a:r>
            <a:endParaRPr lang="en-US" b="0" u="none" dirty="0"/>
          </a:p>
          <a:p>
            <a:r>
              <a:rPr lang="en-US" b="0" u="none" dirty="0"/>
              <a:t>As serverless eliminates traditional infrastructure management tasks, it’s more important than ever that developers have the right instrumentation in place to help debug serverless applications.  Gain full observability into your serverless applications using </a:t>
            </a:r>
            <a:r>
              <a:rPr lang="en-US" b="1" u="none" dirty="0"/>
              <a:t>Azure Monitor</a:t>
            </a:r>
            <a:r>
              <a:rPr lang="en-US" b="0" u="none" dirty="0"/>
              <a:t>, an extensible application performance management service to monitor your applications.  Collect, analyze, and act on telemetry from your cloud and on-premises environments to maximize the availability and performance of your applications.</a:t>
            </a:r>
            <a:endParaRPr lang="en-US" b="0" u="sng" dirty="0"/>
          </a:p>
        </p:txBody>
      </p:sp>
      <p:sp>
        <p:nvSpPr>
          <p:cNvPr id="4" name="Slide Number Placeholder 3"/>
          <p:cNvSpPr>
            <a:spLocks noGrp="1"/>
          </p:cNvSpPr>
          <p:nvPr>
            <p:ph type="sldNum" sz="quarter" idx="5"/>
          </p:nvPr>
        </p:nvSpPr>
        <p:spPr/>
        <p:txBody>
          <a:bodyPr/>
          <a:lstStyle/>
          <a:p>
            <a:fld id="{A9BEBC0E-030A-4F1A-BFC6-23E9B76E8A27}" type="slidenum">
              <a:rPr lang="en-US" smtClean="0"/>
              <a:t>9</a:t>
            </a:fld>
            <a:endParaRPr lang="en-US"/>
          </a:p>
        </p:txBody>
      </p:sp>
    </p:spTree>
    <p:extLst>
      <p:ext uri="{BB962C8B-B14F-4D97-AF65-F5344CB8AC3E}">
        <p14:creationId xmlns:p14="http://schemas.microsoft.com/office/powerpoint/2010/main" val="2959135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u="none" dirty="0"/>
              <a:t>Build applications faster by eliminating the need to manage the infrastructure that runs your code and containers.</a:t>
            </a:r>
          </a:p>
          <a:p>
            <a:endParaRPr lang="en-US" b="0" u="sng" dirty="0"/>
          </a:p>
          <a:p>
            <a:r>
              <a:rPr lang="en-US" b="0" u="sng" dirty="0"/>
              <a:t>Serverless Kubernetes</a:t>
            </a:r>
            <a:endParaRPr lang="en-US" b="0" u="none" dirty="0"/>
          </a:p>
          <a:p>
            <a:r>
              <a:rPr lang="en-US" b="0" u="none" dirty="0"/>
              <a:t>Elastically provision pods inside container instances that start in seconds without the need to manage additional compute resources.  Create serverless, Kubernetes-based applications using the orchestration capabilities of Azure Kubernetes Services (AKS) and AKS virtual nodes, which are built on the open-source Virtual </a:t>
            </a:r>
            <a:r>
              <a:rPr lang="en-US" b="0" u="none" dirty="0" err="1"/>
              <a:t>Kubelet</a:t>
            </a:r>
            <a:r>
              <a:rPr lang="en-US" b="0" u="none" dirty="0"/>
              <a:t> project.  Get the best of an event-driven approach by adding KEDA event-driven autoscaling to your AKS cluster.  KEDA is an open-source component that enables containers to process events directly from event sources, and it provides the ability to scale to zero.</a:t>
            </a:r>
          </a:p>
          <a:p>
            <a:endParaRPr lang="en-US" b="0" u="none" dirty="0"/>
          </a:p>
          <a:p>
            <a:r>
              <a:rPr lang="en-US" b="0" u="sng" dirty="0"/>
              <a:t>Serverless Container Microservices</a:t>
            </a:r>
          </a:p>
          <a:p>
            <a:r>
              <a:rPr lang="en-US" b="0" u="none" dirty="0"/>
              <a:t>Deploy containerized applications without managing complex infrastructure with </a:t>
            </a:r>
            <a:r>
              <a:rPr lang="en-US" b="1" u="none" dirty="0"/>
              <a:t>Azure Container Apps</a:t>
            </a:r>
            <a:r>
              <a:rPr lang="en-US" b="0" u="none" dirty="0"/>
              <a:t>.  Write code using your preferred programming language and/or framework, and build microservices with full support for Distributed Application Runtime (</a:t>
            </a:r>
            <a:r>
              <a:rPr lang="en-US" b="0" u="none" dirty="0" err="1"/>
              <a:t>Dapr</a:t>
            </a:r>
            <a:r>
              <a:rPr lang="en-US" b="0" u="none" dirty="0"/>
              <a:t>).  Scale dynamically based on HTTP traffic or events powered by Kubernetes Event-Driven Autoscaling (KEDA).</a:t>
            </a:r>
            <a:endParaRPr lang="en-US" b="0" u="sng" dirty="0"/>
          </a:p>
          <a:p>
            <a:endParaRPr lang="en-US" b="0" u="none" dirty="0"/>
          </a:p>
          <a:p>
            <a:r>
              <a:rPr lang="en-US" b="0" u="sng" dirty="0"/>
              <a:t>Serverless Application Environments</a:t>
            </a:r>
            <a:endParaRPr lang="en-US" b="0" u="none" dirty="0"/>
          </a:p>
          <a:p>
            <a:r>
              <a:rPr lang="en-US" b="0" u="none" dirty="0"/>
              <a:t>Run and scale web, mobile, and API applications on the platform of your choice – in a high-productivity, fully managed environment – with Azure App Service.</a:t>
            </a:r>
            <a:endParaRPr lang="en-US" b="0" u="sng" dirty="0"/>
          </a:p>
          <a:p>
            <a:endParaRPr lang="en-US" b="0" u="sng" dirty="0"/>
          </a:p>
          <a:p>
            <a:r>
              <a:rPr lang="en-US" b="0" u="sng" dirty="0"/>
              <a:t>Serverless Functions</a:t>
            </a:r>
            <a:endParaRPr lang="en-US" b="0" u="none" dirty="0"/>
          </a:p>
          <a:p>
            <a:r>
              <a:rPr lang="en-US" b="0" u="none" dirty="0"/>
              <a:t>Execute code – written in the language of your choice – with Azure Functions an event-driven compute experience.  Scale on demand and pay only for the time your code is executed.  Available as a managed service in Azure and Azure Stack, the open source Functions runtime also works on multiple destinations, including Kubernetes, Azure IoT Edge, on-premises, and even in other clouds.</a:t>
            </a:r>
            <a:endParaRPr lang="en-US" b="0" u="sng" dirty="0"/>
          </a:p>
          <a:p>
            <a:endParaRPr lang="en-US" b="0" u="sng" dirty="0"/>
          </a:p>
        </p:txBody>
      </p:sp>
      <p:sp>
        <p:nvSpPr>
          <p:cNvPr id="4" name="Slide Number Placeholder 3"/>
          <p:cNvSpPr>
            <a:spLocks noGrp="1"/>
          </p:cNvSpPr>
          <p:nvPr>
            <p:ph type="sldNum" sz="quarter" idx="5"/>
          </p:nvPr>
        </p:nvSpPr>
        <p:spPr/>
        <p:txBody>
          <a:bodyPr/>
          <a:lstStyle/>
          <a:p>
            <a:fld id="{A9BEBC0E-030A-4F1A-BFC6-23E9B76E8A27}" type="slidenum">
              <a:rPr lang="en-US" smtClean="0"/>
              <a:t>10</a:t>
            </a:fld>
            <a:endParaRPr lang="en-US"/>
          </a:p>
        </p:txBody>
      </p:sp>
    </p:spTree>
    <p:extLst>
      <p:ext uri="{BB962C8B-B14F-4D97-AF65-F5344CB8AC3E}">
        <p14:creationId xmlns:p14="http://schemas.microsoft.com/office/powerpoint/2010/main" val="37543825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u="sng" dirty="0"/>
              <a:t>Azure Serverless Analytics</a:t>
            </a:r>
            <a:endParaRPr lang="en-US" b="0" u="none" dirty="0"/>
          </a:p>
          <a:p>
            <a:r>
              <a:rPr lang="en-US" b="0" u="none" dirty="0"/>
              <a:t>Easily develop and run massively parallel real-time analytics on multiple streams of data – include IoT – using Azure Stream Analytics.  With no infrastructure to manage, process data on demand, scale instantly, and only pay per job.  Quickly build real-time dashboards with Microsoft Power BI for a live command and control view.</a:t>
            </a:r>
            <a:endParaRPr lang="en-US" b="0" u="sng" dirty="0"/>
          </a:p>
        </p:txBody>
      </p:sp>
      <p:sp>
        <p:nvSpPr>
          <p:cNvPr id="4" name="Slide Number Placeholder 3"/>
          <p:cNvSpPr>
            <a:spLocks noGrp="1"/>
          </p:cNvSpPr>
          <p:nvPr>
            <p:ph type="sldNum" sz="quarter" idx="5"/>
          </p:nvPr>
        </p:nvSpPr>
        <p:spPr/>
        <p:txBody>
          <a:bodyPr/>
          <a:lstStyle/>
          <a:p>
            <a:fld id="{A9BEBC0E-030A-4F1A-BFC6-23E9B76E8A27}" type="slidenum">
              <a:rPr lang="en-US" smtClean="0"/>
              <a:t>11</a:t>
            </a:fld>
            <a:endParaRPr lang="en-US"/>
          </a:p>
        </p:txBody>
      </p:sp>
    </p:spTree>
    <p:extLst>
      <p:ext uri="{BB962C8B-B14F-4D97-AF65-F5344CB8AC3E}">
        <p14:creationId xmlns:p14="http://schemas.microsoft.com/office/powerpoint/2010/main" val="8021446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Choice of language: </a:t>
            </a:r>
            <a:r>
              <a:rPr lang="en-US" dirty="0"/>
              <a:t>Azure Functions is a polyglot solution which allows you to write functions in not just C#, F#, and JavaScript, but also Java, Python, TypeScript, and even PowerShell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TypeScript supported through </a:t>
            </a:r>
            <a:r>
              <a:rPr lang="en-US" dirty="0" err="1"/>
              <a:t>transpiling</a:t>
            </a:r>
            <a:r>
              <a:rPr lang="en-US" dirty="0"/>
              <a:t> to JavaScript</a:t>
            </a:r>
          </a:p>
          <a:p>
            <a:endParaRPr lang="en-US" dirty="0"/>
          </a:p>
          <a:p>
            <a:endParaRPr lang="en-US" dirty="0"/>
          </a:p>
        </p:txBody>
      </p:sp>
      <p:sp>
        <p:nvSpPr>
          <p:cNvPr id="4" name="Slide Number Placeholder 3"/>
          <p:cNvSpPr>
            <a:spLocks noGrp="1"/>
          </p:cNvSpPr>
          <p:nvPr>
            <p:ph type="sldNum" sz="quarter" idx="5"/>
          </p:nvPr>
        </p:nvSpPr>
        <p:spPr/>
        <p:txBody>
          <a:bodyPr/>
          <a:lstStyle/>
          <a:p>
            <a:fld id="{A9BEBC0E-030A-4F1A-BFC6-23E9B76E8A27}" type="slidenum">
              <a:rPr lang="en-US" smtClean="0"/>
              <a:t>14</a:t>
            </a:fld>
            <a:endParaRPr lang="en-US"/>
          </a:p>
        </p:txBody>
      </p:sp>
    </p:spTree>
    <p:extLst>
      <p:ext uri="{BB962C8B-B14F-4D97-AF65-F5344CB8AC3E}">
        <p14:creationId xmlns:p14="http://schemas.microsoft.com/office/powerpoint/2010/main" val="13756174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Bring your own dependencies:</a:t>
            </a:r>
            <a:r>
              <a:rPr lang="en-US" b="0" dirty="0"/>
              <a:t> </a:t>
            </a:r>
            <a:r>
              <a:rPr lang="en-US" dirty="0"/>
              <a:t>Functions support both NuGet and NPM, so you can use your favorite libraries.</a:t>
            </a:r>
            <a:endParaRPr lang="en-US" b="1" dirty="0"/>
          </a:p>
        </p:txBody>
      </p:sp>
      <p:sp>
        <p:nvSpPr>
          <p:cNvPr id="4" name="Slide Number Placeholder 3"/>
          <p:cNvSpPr>
            <a:spLocks noGrp="1"/>
          </p:cNvSpPr>
          <p:nvPr>
            <p:ph type="sldNum" sz="quarter" idx="5"/>
          </p:nvPr>
        </p:nvSpPr>
        <p:spPr/>
        <p:txBody>
          <a:bodyPr/>
          <a:lstStyle/>
          <a:p>
            <a:fld id="{A9BEBC0E-030A-4F1A-BFC6-23E9B76E8A27}" type="slidenum">
              <a:rPr lang="en-US" smtClean="0"/>
              <a:t>15</a:t>
            </a:fld>
            <a:endParaRPr lang="en-US"/>
          </a:p>
        </p:txBody>
      </p:sp>
    </p:spTree>
    <p:extLst>
      <p:ext uri="{BB962C8B-B14F-4D97-AF65-F5344CB8AC3E}">
        <p14:creationId xmlns:p14="http://schemas.microsoft.com/office/powerpoint/2010/main" val="5651229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712ABE-1435-4F40-9A21-FB7B4C82D0C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B8E152A-47E5-43D3-B795-D43C21E31C4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8632487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5591043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1E623-7C63-40CC-AAAA-B02E9B917CE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7E9AB82-E353-4A2C-9963-AB464640FE5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356206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34DC2F-E12F-4869-90A2-2B63D2073B4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2627008-16C7-4557-BF74-8C3307E5A9B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6698660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1A8A3F-DA68-4C56-AEE5-6D060B8556D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12993D0-A57E-4E04-AF09-F7327769C7E1}"/>
              </a:ext>
            </a:extLst>
          </p:cNvPr>
          <p:cNvSpPr>
            <a:spLocks noGrp="1"/>
          </p:cNvSpPr>
          <p:nvPr>
            <p:ph sz="half" idx="1"/>
          </p:nvPr>
        </p:nvSpPr>
        <p:spPr>
          <a:xfrm>
            <a:off x="286265" y="1119116"/>
            <a:ext cx="5733535" cy="505784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43684C9-EE40-43F7-BA0D-73B9E4268C22}"/>
              </a:ext>
            </a:extLst>
          </p:cNvPr>
          <p:cNvSpPr>
            <a:spLocks noGrp="1"/>
          </p:cNvSpPr>
          <p:nvPr>
            <p:ph sz="half" idx="2"/>
          </p:nvPr>
        </p:nvSpPr>
        <p:spPr>
          <a:xfrm>
            <a:off x="6172199" y="1119116"/>
            <a:ext cx="5733535" cy="505784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529336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85A020-1BEA-4A5D-8D9C-60176ECD5D78}"/>
              </a:ext>
            </a:extLst>
          </p:cNvPr>
          <p:cNvSpPr>
            <a:spLocks noGrp="1"/>
          </p:cNvSpPr>
          <p:nvPr>
            <p:ph type="title"/>
          </p:nvPr>
        </p:nvSpPr>
        <p:spPr>
          <a:xfrm>
            <a:off x="286265" y="241559"/>
            <a:ext cx="11619470" cy="697555"/>
          </a:xfrm>
        </p:spPr>
        <p:txBody>
          <a:bodyPr/>
          <a:lstStyle/>
          <a:p>
            <a:r>
              <a:rPr lang="en-US"/>
              <a:t>Click to edit Master title style</a:t>
            </a:r>
          </a:p>
        </p:txBody>
      </p:sp>
      <p:sp>
        <p:nvSpPr>
          <p:cNvPr id="3" name="Text Placeholder 2">
            <a:extLst>
              <a:ext uri="{FF2B5EF4-FFF2-40B4-BE49-F238E27FC236}">
                <a16:creationId xmlns:a16="http://schemas.microsoft.com/office/drawing/2014/main" id="{073CACA3-390E-4E80-A8B8-814CE99B40B6}"/>
              </a:ext>
            </a:extLst>
          </p:cNvPr>
          <p:cNvSpPr>
            <a:spLocks noGrp="1"/>
          </p:cNvSpPr>
          <p:nvPr>
            <p:ph type="body" idx="1"/>
          </p:nvPr>
        </p:nvSpPr>
        <p:spPr>
          <a:xfrm>
            <a:off x="286266" y="1046544"/>
            <a:ext cx="571131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E4B43071-6CD6-4E60-996E-3A997C18C79C}"/>
              </a:ext>
            </a:extLst>
          </p:cNvPr>
          <p:cNvSpPr>
            <a:spLocks noGrp="1"/>
          </p:cNvSpPr>
          <p:nvPr>
            <p:ph sz="half" idx="2"/>
          </p:nvPr>
        </p:nvSpPr>
        <p:spPr>
          <a:xfrm>
            <a:off x="286266" y="1885621"/>
            <a:ext cx="5711310" cy="430404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3D7A1BF-123F-405D-97CF-EB88B72D50FE}"/>
              </a:ext>
            </a:extLst>
          </p:cNvPr>
          <p:cNvSpPr>
            <a:spLocks noGrp="1"/>
          </p:cNvSpPr>
          <p:nvPr>
            <p:ph type="body" sz="quarter" idx="3"/>
          </p:nvPr>
        </p:nvSpPr>
        <p:spPr>
          <a:xfrm>
            <a:off x="6172200" y="1046544"/>
            <a:ext cx="5733534"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CB3E76F-EFA4-49AD-95DA-30F168564BFE}"/>
              </a:ext>
            </a:extLst>
          </p:cNvPr>
          <p:cNvSpPr>
            <a:spLocks noGrp="1"/>
          </p:cNvSpPr>
          <p:nvPr>
            <p:ph sz="quarter" idx="4"/>
          </p:nvPr>
        </p:nvSpPr>
        <p:spPr>
          <a:xfrm>
            <a:off x="6172200" y="1870456"/>
            <a:ext cx="5733534" cy="43192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880284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6AD9DE-8C23-420F-ABF3-D276D12B9A4D}"/>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837029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386996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DAC5C9-624E-49B3-B415-EB72B38354D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6FF4D3-51F7-4252-8925-3CBA206BF9B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66273CA-F2AA-48E5-A9E3-4F8DECCEF78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7059178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8CBF49-B1A2-4A8A-AB31-2726AF2B40E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1150294-4026-4E23-992D-115172383DE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7C38E4F-9411-4FB9-AE20-A7239635F4E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39290267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5DAF2"/>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4BE32B9-2E8C-450A-B78E-E1DAD3FBA4CB}"/>
              </a:ext>
            </a:extLst>
          </p:cNvPr>
          <p:cNvSpPr>
            <a:spLocks noGrp="1"/>
          </p:cNvSpPr>
          <p:nvPr>
            <p:ph type="title"/>
          </p:nvPr>
        </p:nvSpPr>
        <p:spPr>
          <a:xfrm>
            <a:off x="286265" y="241558"/>
            <a:ext cx="11619470" cy="697556"/>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9BC23622-72B8-4425-B0D6-62EAB148E852}"/>
              </a:ext>
            </a:extLst>
          </p:cNvPr>
          <p:cNvSpPr>
            <a:spLocks noGrp="1"/>
          </p:cNvSpPr>
          <p:nvPr>
            <p:ph type="body" idx="1"/>
          </p:nvPr>
        </p:nvSpPr>
        <p:spPr>
          <a:xfrm>
            <a:off x="286265" y="1132764"/>
            <a:ext cx="11619470" cy="5044199"/>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1" name="Picture 10">
            <a:extLst>
              <a:ext uri="{FF2B5EF4-FFF2-40B4-BE49-F238E27FC236}">
                <a16:creationId xmlns:a16="http://schemas.microsoft.com/office/drawing/2014/main" id="{4427B003-3939-462C-BD7A-E08B236AED08}"/>
              </a:ext>
            </a:extLst>
          </p:cNvPr>
          <p:cNvPicPr>
            <a:picLocks noChangeAspect="1"/>
          </p:cNvPicPr>
          <p:nvPr userDrawn="1"/>
        </p:nvPicPr>
        <p:blipFill>
          <a:blip r:embed="rId11">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38546" y="6501793"/>
            <a:ext cx="970684" cy="254927"/>
          </a:xfrm>
          <a:prstGeom prst="rect">
            <a:avLst/>
          </a:prstGeom>
        </p:spPr>
      </p:pic>
      <p:sp>
        <p:nvSpPr>
          <p:cNvPr id="12" name="TextBox 11">
            <a:extLst>
              <a:ext uri="{FF2B5EF4-FFF2-40B4-BE49-F238E27FC236}">
                <a16:creationId xmlns:a16="http://schemas.microsoft.com/office/drawing/2014/main" id="{D474951B-4A37-4151-9076-ED85AC677C89}"/>
              </a:ext>
            </a:extLst>
          </p:cNvPr>
          <p:cNvSpPr txBox="1"/>
          <p:nvPr userDrawn="1"/>
        </p:nvSpPr>
        <p:spPr>
          <a:xfrm>
            <a:off x="4159392" y="6437735"/>
            <a:ext cx="3865482" cy="276999"/>
          </a:xfrm>
          <a:prstGeom prst="rect">
            <a:avLst/>
          </a:prstGeom>
          <a:noFill/>
        </p:spPr>
        <p:txBody>
          <a:bodyPr wrap="none" rtlCol="0">
            <a:spAutoFit/>
          </a:bodyPr>
          <a:lstStyle/>
          <a:p>
            <a:pPr algn="ctr"/>
            <a:r>
              <a:rPr lang="en-US" sz="1200" b="1" kern="1200" dirty="0">
                <a:solidFill>
                  <a:srgbClr val="727272"/>
                </a:solidFill>
                <a:latin typeface="+mn-lt"/>
                <a:ea typeface="+mn-ea"/>
                <a:cs typeface="+mn-cs"/>
              </a:rPr>
              <a:t>Beyond Hello World: Getting Deeper into Azure Functions</a:t>
            </a:r>
          </a:p>
        </p:txBody>
      </p:sp>
      <p:pic>
        <p:nvPicPr>
          <p:cNvPr id="13" name="Picture 12">
            <a:extLst>
              <a:ext uri="{FF2B5EF4-FFF2-40B4-BE49-F238E27FC236}">
                <a16:creationId xmlns:a16="http://schemas.microsoft.com/office/drawing/2014/main" id="{31373A79-C227-4404-B262-30B659E256D2}"/>
              </a:ext>
            </a:extLst>
          </p:cNvPr>
          <p:cNvPicPr>
            <a:picLocks noChangeAspect="1"/>
          </p:cNvPicPr>
          <p:nvPr userDrawn="1"/>
        </p:nvPicPr>
        <p:blipFill>
          <a:blip r:embed="rId12">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1159910" y="6484405"/>
            <a:ext cx="1103096" cy="289702"/>
          </a:xfrm>
          <a:prstGeom prst="rect">
            <a:avLst/>
          </a:prstGeom>
        </p:spPr>
      </p:pic>
    </p:spTree>
    <p:extLst>
      <p:ext uri="{BB962C8B-B14F-4D97-AF65-F5344CB8AC3E}">
        <p14:creationId xmlns:p14="http://schemas.microsoft.com/office/powerpoint/2010/main" val="130130441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txStyles>
    <p:titleStyle>
      <a:lvl1pPr algn="l" defTabSz="914400" rtl="0" eaLnBrk="1" latinLnBrk="0" hangingPunct="1">
        <a:lnSpc>
          <a:spcPct val="90000"/>
        </a:lnSpc>
        <a:spcBef>
          <a:spcPct val="0"/>
        </a:spcBef>
        <a:buNone/>
        <a:defRPr sz="4400" kern="1200">
          <a:solidFill>
            <a:srgbClr val="5C005C"/>
          </a:solidFill>
          <a:latin typeface="Kamerik205 8" panose="020B08030306000200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2A355F"/>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2A355F"/>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2A355F"/>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2A355F"/>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2A355F"/>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66231371"/>
      </p:ext>
    </p:extLst>
  </p:cSld>
  <p:clrMap bg1="lt1" tx1="dk1" bg2="lt2" tx2="dk2" accent1="accent1" accent2="accent2" accent3="accent3" accent4="accent4" accent5="accent5" accent6="accent6" hlink="hlink" folHlink="folHlink"/>
  <p:sldLayoutIdLst>
    <p:sldLayoutId id="214748365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8" Type="http://schemas.openxmlformats.org/officeDocument/2006/relationships/image" Target="../media/image42.sv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40.svg"/><Relationship Id="rId5" Type="http://schemas.openxmlformats.org/officeDocument/2006/relationships/image" Target="../media/image39.png"/><Relationship Id="rId10" Type="http://schemas.openxmlformats.org/officeDocument/2006/relationships/image" Target="../media/image12.svg"/><Relationship Id="rId4" Type="http://schemas.openxmlformats.org/officeDocument/2006/relationships/image" Target="../media/image38.svg"/><Relationship Id="rId9"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44.sv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6.xml"/><Relationship Id="rId5" Type="http://schemas.openxmlformats.org/officeDocument/2006/relationships/image" Target="../media/image46.png"/><Relationship Id="rId4" Type="http://schemas.openxmlformats.org/officeDocument/2006/relationships/image" Target="../media/image45.png"/></Relationships>
</file>

<file path=ppt/slides/_rels/slide14.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 Id="rId9" Type="http://schemas.openxmlformats.org/officeDocument/2006/relationships/image" Target="../media/image53.png"/></Relationships>
</file>

<file path=ppt/slides/_rels/slide1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55.png"/></Relationships>
</file>

<file path=ppt/slides/_rels/slide16.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59.png"/><Relationship Id="rId11" Type="http://schemas.openxmlformats.org/officeDocument/2006/relationships/image" Target="../media/image64.png"/><Relationship Id="rId5" Type="http://schemas.openxmlformats.org/officeDocument/2006/relationships/image" Target="../media/image58.png"/><Relationship Id="rId10" Type="http://schemas.openxmlformats.org/officeDocument/2006/relationships/image" Target="../media/image63.png"/><Relationship Id="rId4" Type="http://schemas.openxmlformats.org/officeDocument/2006/relationships/image" Target="../media/image57.png"/><Relationship Id="rId9" Type="http://schemas.openxmlformats.org/officeDocument/2006/relationships/image" Target="../media/image62.png"/></Relationships>
</file>

<file path=ppt/slides/_rels/slide17.xml.rels><?xml version="1.0" encoding="UTF-8" standalone="yes"?>
<Relationships xmlns="http://schemas.openxmlformats.org/package/2006/relationships"><Relationship Id="rId8" Type="http://schemas.openxmlformats.org/officeDocument/2006/relationships/image" Target="../media/image70.png"/><Relationship Id="rId13" Type="http://schemas.openxmlformats.org/officeDocument/2006/relationships/image" Target="../media/image75.png"/><Relationship Id="rId3" Type="http://schemas.openxmlformats.org/officeDocument/2006/relationships/image" Target="../media/image65.png"/><Relationship Id="rId7" Type="http://schemas.openxmlformats.org/officeDocument/2006/relationships/image" Target="../media/image69.png"/><Relationship Id="rId12" Type="http://schemas.openxmlformats.org/officeDocument/2006/relationships/image" Target="../media/image74.png"/><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image" Target="../media/image68.png"/><Relationship Id="rId11" Type="http://schemas.openxmlformats.org/officeDocument/2006/relationships/image" Target="../media/image73.png"/><Relationship Id="rId5" Type="http://schemas.openxmlformats.org/officeDocument/2006/relationships/image" Target="../media/image67.png"/><Relationship Id="rId10" Type="http://schemas.openxmlformats.org/officeDocument/2006/relationships/image" Target="../media/image72.png"/><Relationship Id="rId4" Type="http://schemas.openxmlformats.org/officeDocument/2006/relationships/image" Target="../media/image66.png"/><Relationship Id="rId9" Type="http://schemas.openxmlformats.org/officeDocument/2006/relationships/image" Target="../media/image71.png"/></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12.svg"/></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image" Target="../media/image77.svg"/><Relationship Id="rId5" Type="http://schemas.openxmlformats.org/officeDocument/2006/relationships/image" Target="../media/image76.png"/><Relationship Id="rId4" Type="http://schemas.openxmlformats.org/officeDocument/2006/relationships/image" Target="../media/image12.svg"/></Relationships>
</file>

<file path=ppt/slides/_rels/slide2.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6.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8" Type="http://schemas.openxmlformats.org/officeDocument/2006/relationships/image" Target="../media/image79.svg"/><Relationship Id="rId3" Type="http://schemas.openxmlformats.org/officeDocument/2006/relationships/image" Target="../media/image11.png"/><Relationship Id="rId7" Type="http://schemas.openxmlformats.org/officeDocument/2006/relationships/image" Target="../media/image78.png"/><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image" Target="../media/image77.svg"/><Relationship Id="rId5" Type="http://schemas.openxmlformats.org/officeDocument/2006/relationships/image" Target="../media/image76.png"/><Relationship Id="rId4" Type="http://schemas.openxmlformats.org/officeDocument/2006/relationships/image" Target="../media/image12.svg"/></Relationships>
</file>

<file path=ppt/slides/_rels/slide21.xml.rels><?xml version="1.0" encoding="UTF-8" standalone="yes"?>
<Relationships xmlns="http://schemas.openxmlformats.org/package/2006/relationships"><Relationship Id="rId8" Type="http://schemas.openxmlformats.org/officeDocument/2006/relationships/image" Target="../media/image79.svg"/><Relationship Id="rId3" Type="http://schemas.openxmlformats.org/officeDocument/2006/relationships/image" Target="../media/image11.png"/><Relationship Id="rId7" Type="http://schemas.openxmlformats.org/officeDocument/2006/relationships/image" Target="../media/image78.png"/><Relationship Id="rId2" Type="http://schemas.openxmlformats.org/officeDocument/2006/relationships/notesSlide" Target="../notesSlides/notesSlide15.xml"/><Relationship Id="rId1" Type="http://schemas.openxmlformats.org/officeDocument/2006/relationships/slideLayout" Target="../slideLayouts/slideLayout6.xml"/><Relationship Id="rId6" Type="http://schemas.openxmlformats.org/officeDocument/2006/relationships/image" Target="../media/image77.svg"/><Relationship Id="rId5" Type="http://schemas.openxmlformats.org/officeDocument/2006/relationships/image" Target="../media/image76.png"/><Relationship Id="rId10" Type="http://schemas.openxmlformats.org/officeDocument/2006/relationships/image" Target="../media/image81.svg"/><Relationship Id="rId4" Type="http://schemas.openxmlformats.org/officeDocument/2006/relationships/image" Target="../media/image12.svg"/><Relationship Id="rId9" Type="http://schemas.openxmlformats.org/officeDocument/2006/relationships/image" Target="../media/image80.png"/></Relationships>
</file>

<file path=ppt/slides/_rels/slide22.xml.rels><?xml version="1.0" encoding="UTF-8" standalone="yes"?>
<Relationships xmlns="http://schemas.openxmlformats.org/package/2006/relationships"><Relationship Id="rId8" Type="http://schemas.openxmlformats.org/officeDocument/2006/relationships/image" Target="../media/image79.svg"/><Relationship Id="rId3" Type="http://schemas.openxmlformats.org/officeDocument/2006/relationships/image" Target="../media/image11.png"/><Relationship Id="rId7" Type="http://schemas.openxmlformats.org/officeDocument/2006/relationships/image" Target="../media/image78.png"/><Relationship Id="rId2" Type="http://schemas.openxmlformats.org/officeDocument/2006/relationships/notesSlide" Target="../notesSlides/notesSlide16.xml"/><Relationship Id="rId1" Type="http://schemas.openxmlformats.org/officeDocument/2006/relationships/slideLayout" Target="../slideLayouts/slideLayout6.xml"/><Relationship Id="rId6" Type="http://schemas.openxmlformats.org/officeDocument/2006/relationships/image" Target="../media/image77.svg"/><Relationship Id="rId11" Type="http://schemas.openxmlformats.org/officeDocument/2006/relationships/image" Target="../media/image82.png"/><Relationship Id="rId5" Type="http://schemas.openxmlformats.org/officeDocument/2006/relationships/image" Target="../media/image76.png"/><Relationship Id="rId10" Type="http://schemas.openxmlformats.org/officeDocument/2006/relationships/image" Target="../media/image81.svg"/><Relationship Id="rId4" Type="http://schemas.openxmlformats.org/officeDocument/2006/relationships/image" Target="../media/image12.svg"/><Relationship Id="rId9" Type="http://schemas.openxmlformats.org/officeDocument/2006/relationships/image" Target="../media/image80.png"/></Relationships>
</file>

<file path=ppt/slides/_rels/slide23.xml.rels><?xml version="1.0" encoding="UTF-8" standalone="yes"?>
<Relationships xmlns="http://schemas.openxmlformats.org/package/2006/relationships"><Relationship Id="rId8" Type="http://schemas.openxmlformats.org/officeDocument/2006/relationships/image" Target="../media/image79.svg"/><Relationship Id="rId13" Type="http://schemas.openxmlformats.org/officeDocument/2006/relationships/image" Target="../media/image84.svg"/><Relationship Id="rId3" Type="http://schemas.openxmlformats.org/officeDocument/2006/relationships/image" Target="../media/image11.png"/><Relationship Id="rId7" Type="http://schemas.openxmlformats.org/officeDocument/2006/relationships/image" Target="../media/image78.png"/><Relationship Id="rId12" Type="http://schemas.openxmlformats.org/officeDocument/2006/relationships/image" Target="../media/image83.png"/><Relationship Id="rId2" Type="http://schemas.openxmlformats.org/officeDocument/2006/relationships/notesSlide" Target="../notesSlides/notesSlide17.xml"/><Relationship Id="rId1" Type="http://schemas.openxmlformats.org/officeDocument/2006/relationships/slideLayout" Target="../slideLayouts/slideLayout6.xml"/><Relationship Id="rId6" Type="http://schemas.openxmlformats.org/officeDocument/2006/relationships/image" Target="../media/image77.svg"/><Relationship Id="rId11" Type="http://schemas.openxmlformats.org/officeDocument/2006/relationships/image" Target="../media/image82.png"/><Relationship Id="rId5" Type="http://schemas.openxmlformats.org/officeDocument/2006/relationships/image" Target="../media/image76.png"/><Relationship Id="rId10" Type="http://schemas.openxmlformats.org/officeDocument/2006/relationships/image" Target="../media/image81.svg"/><Relationship Id="rId4" Type="http://schemas.openxmlformats.org/officeDocument/2006/relationships/image" Target="../media/image12.svg"/><Relationship Id="rId9" Type="http://schemas.openxmlformats.org/officeDocument/2006/relationships/image" Target="../media/image80.png"/></Relationships>
</file>

<file path=ppt/slides/_rels/slide24.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6.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13.png"/></Relationships>
</file>

<file path=ppt/slides/_rels/slide27.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6.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14.png"/></Relationships>
</file>

<file path=ppt/slides/_rels/slide28.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image" Target="../media/image11.png"/><Relationship Id="rId7" Type="http://schemas.openxmlformats.org/officeDocument/2006/relationships/image" Target="../media/image86.png"/><Relationship Id="rId2" Type="http://schemas.openxmlformats.org/officeDocument/2006/relationships/notesSlide" Target="../notesSlides/notesSlide18.xml"/><Relationship Id="rId1" Type="http://schemas.openxmlformats.org/officeDocument/2006/relationships/slideLayout" Target="../slideLayouts/slideLayout6.xml"/><Relationship Id="rId6" Type="http://schemas.openxmlformats.org/officeDocument/2006/relationships/image" Target="../media/image89.svg"/><Relationship Id="rId5" Type="http://schemas.openxmlformats.org/officeDocument/2006/relationships/image" Target="../media/image88.png"/><Relationship Id="rId4" Type="http://schemas.openxmlformats.org/officeDocument/2006/relationships/image" Target="../media/image12.svg"/></Relationships>
</file>

<file path=ppt/slides/_rels/slide29.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image" Target="../media/image11.png"/><Relationship Id="rId7" Type="http://schemas.openxmlformats.org/officeDocument/2006/relationships/image" Target="../media/image86.png"/><Relationship Id="rId2" Type="http://schemas.openxmlformats.org/officeDocument/2006/relationships/notesSlide" Target="../notesSlides/notesSlide19.xml"/><Relationship Id="rId1" Type="http://schemas.openxmlformats.org/officeDocument/2006/relationships/slideLayout" Target="../slideLayouts/slideLayout6.xml"/><Relationship Id="rId6" Type="http://schemas.openxmlformats.org/officeDocument/2006/relationships/image" Target="../media/image91.svg"/><Relationship Id="rId5" Type="http://schemas.openxmlformats.org/officeDocument/2006/relationships/image" Target="../media/image90.png"/><Relationship Id="rId4" Type="http://schemas.openxmlformats.org/officeDocument/2006/relationships/image" Target="../media/image12.svg"/></Relationships>
</file>

<file path=ppt/slides/_rels/slide3.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2.svg"/><Relationship Id="rId3" Type="http://schemas.openxmlformats.org/officeDocument/2006/relationships/image" Target="../media/image12.svg"/><Relationship Id="rId7" Type="http://schemas.openxmlformats.org/officeDocument/2006/relationships/image" Target="../media/image16.svg"/><Relationship Id="rId12" Type="http://schemas.openxmlformats.org/officeDocument/2006/relationships/image" Target="../media/image21.png"/><Relationship Id="rId2" Type="http://schemas.openxmlformats.org/officeDocument/2006/relationships/image" Target="../media/image11.png"/><Relationship Id="rId1" Type="http://schemas.openxmlformats.org/officeDocument/2006/relationships/slideLayout" Target="../slideLayouts/slideLayout6.xml"/><Relationship Id="rId6" Type="http://schemas.openxmlformats.org/officeDocument/2006/relationships/image" Target="../media/image15.png"/><Relationship Id="rId11" Type="http://schemas.openxmlformats.org/officeDocument/2006/relationships/image" Target="../media/image20.sv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svg"/></Relationships>
</file>

<file path=ppt/slides/_rels/slide30.xml.rels><?xml version="1.0" encoding="UTF-8" standalone="yes"?>
<Relationships xmlns="http://schemas.openxmlformats.org/package/2006/relationships"><Relationship Id="rId3" Type="http://schemas.openxmlformats.org/officeDocument/2006/relationships/image" Target="../media/image12.svg"/><Relationship Id="rId7" Type="http://schemas.openxmlformats.org/officeDocument/2006/relationships/image" Target="../media/image87.png"/><Relationship Id="rId2" Type="http://schemas.openxmlformats.org/officeDocument/2006/relationships/image" Target="../media/image11.png"/><Relationship Id="rId1" Type="http://schemas.openxmlformats.org/officeDocument/2006/relationships/slideLayout" Target="../slideLayouts/slideLayout6.xml"/><Relationship Id="rId6" Type="http://schemas.openxmlformats.org/officeDocument/2006/relationships/image" Target="../media/image86.png"/><Relationship Id="rId5" Type="http://schemas.openxmlformats.org/officeDocument/2006/relationships/image" Target="../media/image93.svg"/><Relationship Id="rId4" Type="http://schemas.openxmlformats.org/officeDocument/2006/relationships/image" Target="../media/image92.png"/></Relationships>
</file>

<file path=ppt/slides/_rels/slide31.xml.rels><?xml version="1.0" encoding="UTF-8" standalone="yes"?>
<Relationships xmlns="http://schemas.openxmlformats.org/package/2006/relationships"><Relationship Id="rId3" Type="http://schemas.openxmlformats.org/officeDocument/2006/relationships/image" Target="../media/image12.svg"/><Relationship Id="rId7" Type="http://schemas.openxmlformats.org/officeDocument/2006/relationships/image" Target="../media/image87.png"/><Relationship Id="rId2" Type="http://schemas.openxmlformats.org/officeDocument/2006/relationships/image" Target="../media/image11.png"/><Relationship Id="rId1" Type="http://schemas.openxmlformats.org/officeDocument/2006/relationships/slideLayout" Target="../slideLayouts/slideLayout6.xml"/><Relationship Id="rId6" Type="http://schemas.openxmlformats.org/officeDocument/2006/relationships/image" Target="../media/image86.png"/><Relationship Id="rId5" Type="http://schemas.openxmlformats.org/officeDocument/2006/relationships/image" Target="../media/image95.svg"/><Relationship Id="rId4" Type="http://schemas.openxmlformats.org/officeDocument/2006/relationships/image" Target="../media/image94.png"/></Relationships>
</file>

<file path=ppt/slides/_rels/slide32.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87.png"/><Relationship Id="rId2" Type="http://schemas.openxmlformats.org/officeDocument/2006/relationships/notesSlide" Target="../notesSlides/notesSlide20.xml"/><Relationship Id="rId1" Type="http://schemas.openxmlformats.org/officeDocument/2006/relationships/slideLayout" Target="../slideLayouts/slideLayout6.xml"/><Relationship Id="rId6" Type="http://schemas.openxmlformats.org/officeDocument/2006/relationships/image" Target="../media/image86.png"/><Relationship Id="rId5" Type="http://schemas.openxmlformats.org/officeDocument/2006/relationships/image" Target="../media/image96.png"/><Relationship Id="rId4" Type="http://schemas.openxmlformats.org/officeDocument/2006/relationships/image" Target="../media/image12.svg"/></Relationships>
</file>

<file path=ppt/slides/_rels/slide33.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87.png"/><Relationship Id="rId2" Type="http://schemas.openxmlformats.org/officeDocument/2006/relationships/notesSlide" Target="../notesSlides/notesSlide21.xml"/><Relationship Id="rId1" Type="http://schemas.openxmlformats.org/officeDocument/2006/relationships/slideLayout" Target="../slideLayouts/slideLayout6.xml"/><Relationship Id="rId6" Type="http://schemas.openxmlformats.org/officeDocument/2006/relationships/image" Target="../media/image86.png"/><Relationship Id="rId5" Type="http://schemas.openxmlformats.org/officeDocument/2006/relationships/image" Target="../media/image97.png"/><Relationship Id="rId4" Type="http://schemas.openxmlformats.org/officeDocument/2006/relationships/image" Target="../media/image12.svg"/></Relationships>
</file>

<file path=ppt/slides/_rels/slide34.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image" Target="../media/image11.png"/><Relationship Id="rId7" Type="http://schemas.openxmlformats.org/officeDocument/2006/relationships/image" Target="../media/image86.png"/><Relationship Id="rId2" Type="http://schemas.openxmlformats.org/officeDocument/2006/relationships/notesSlide" Target="../notesSlides/notesSlide22.xml"/><Relationship Id="rId1" Type="http://schemas.openxmlformats.org/officeDocument/2006/relationships/slideLayout" Target="../slideLayouts/slideLayout6.xml"/><Relationship Id="rId6" Type="http://schemas.openxmlformats.org/officeDocument/2006/relationships/image" Target="../media/image99.svg"/><Relationship Id="rId5" Type="http://schemas.openxmlformats.org/officeDocument/2006/relationships/image" Target="../media/image98.png"/><Relationship Id="rId4" Type="http://schemas.openxmlformats.org/officeDocument/2006/relationships/image" Target="../media/image12.svg"/></Relationships>
</file>

<file path=ppt/slides/_rels/slide35.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image" Target="../media/image11.png"/><Relationship Id="rId7" Type="http://schemas.openxmlformats.org/officeDocument/2006/relationships/image" Target="../media/image86.png"/><Relationship Id="rId2" Type="http://schemas.openxmlformats.org/officeDocument/2006/relationships/notesSlide" Target="../notesSlides/notesSlide23.xml"/><Relationship Id="rId1" Type="http://schemas.openxmlformats.org/officeDocument/2006/relationships/slideLayout" Target="../slideLayouts/slideLayout6.xml"/><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12.svg"/></Relationships>
</file>

<file path=ppt/slides/_rels/slide36.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6.xml"/><Relationship Id="rId6" Type="http://schemas.openxmlformats.org/officeDocument/2006/relationships/image" Target="../media/image86.png"/><Relationship Id="rId5" Type="http://schemas.openxmlformats.org/officeDocument/2006/relationships/image" Target="../media/image20.svg"/><Relationship Id="rId4" Type="http://schemas.openxmlformats.org/officeDocument/2006/relationships/image" Target="../media/image19.png"/></Relationships>
</file>

<file path=ppt/slides/_rels/slide37.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11.png"/><Relationship Id="rId7" Type="http://schemas.openxmlformats.org/officeDocument/2006/relationships/image" Target="../media/image87.png"/><Relationship Id="rId2" Type="http://schemas.openxmlformats.org/officeDocument/2006/relationships/notesSlide" Target="../notesSlides/notesSlide24.xml"/><Relationship Id="rId1" Type="http://schemas.openxmlformats.org/officeDocument/2006/relationships/slideLayout" Target="../slideLayouts/slideLayout6.xml"/><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12.svg"/></Relationships>
</file>

<file path=ppt/slides/_rels/slide38.xml.rels><?xml version="1.0" encoding="UTF-8" standalone="yes"?>
<Relationships xmlns="http://schemas.openxmlformats.org/package/2006/relationships"><Relationship Id="rId3" Type="http://schemas.openxmlformats.org/officeDocument/2006/relationships/image" Target="../media/image12.svg"/><Relationship Id="rId7" Type="http://schemas.openxmlformats.org/officeDocument/2006/relationships/image" Target="../media/image86.png"/><Relationship Id="rId2" Type="http://schemas.openxmlformats.org/officeDocument/2006/relationships/image" Target="../media/image11.png"/><Relationship Id="rId1" Type="http://schemas.openxmlformats.org/officeDocument/2006/relationships/slideLayout" Target="../slideLayouts/slideLayout6.xml"/><Relationship Id="rId6" Type="http://schemas.openxmlformats.org/officeDocument/2006/relationships/image" Target="../media/image100.png"/><Relationship Id="rId5" Type="http://schemas.openxmlformats.org/officeDocument/2006/relationships/image" Target="../media/image18.svg"/><Relationship Id="rId4" Type="http://schemas.openxmlformats.org/officeDocument/2006/relationships/image" Target="../media/image17.png"/></Relationships>
</file>

<file path=ppt/slides/_rels/slide39.xml.rels><?xml version="1.0" encoding="UTF-8" standalone="yes"?>
<Relationships xmlns="http://schemas.openxmlformats.org/package/2006/relationships"><Relationship Id="rId3" Type="http://schemas.openxmlformats.org/officeDocument/2006/relationships/image" Target="../media/image12.svg"/><Relationship Id="rId7" Type="http://schemas.openxmlformats.org/officeDocument/2006/relationships/image" Target="../media/image86.png"/><Relationship Id="rId2" Type="http://schemas.openxmlformats.org/officeDocument/2006/relationships/image" Target="../media/image11.png"/><Relationship Id="rId1" Type="http://schemas.openxmlformats.org/officeDocument/2006/relationships/slideLayout" Target="../slideLayouts/slideLayout6.xml"/><Relationship Id="rId6" Type="http://schemas.openxmlformats.org/officeDocument/2006/relationships/image" Target="../media/image87.png"/><Relationship Id="rId5" Type="http://schemas.openxmlformats.org/officeDocument/2006/relationships/image" Target="../media/image16.svg"/><Relationship Id="rId4" Type="http://schemas.openxmlformats.org/officeDocument/2006/relationships/image" Target="../media/image1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86.png"/><Relationship Id="rId2" Type="http://schemas.openxmlformats.org/officeDocument/2006/relationships/notesSlide" Target="../notesSlides/notesSlide25.xml"/><Relationship Id="rId1" Type="http://schemas.openxmlformats.org/officeDocument/2006/relationships/slideLayout" Target="../slideLayouts/slideLayout6.xml"/><Relationship Id="rId6" Type="http://schemas.openxmlformats.org/officeDocument/2006/relationships/image" Target="../media/image102.svg"/><Relationship Id="rId5" Type="http://schemas.openxmlformats.org/officeDocument/2006/relationships/image" Target="../media/image101.png"/><Relationship Id="rId4" Type="http://schemas.openxmlformats.org/officeDocument/2006/relationships/image" Target="../media/image12.svg"/></Relationships>
</file>

<file path=ppt/slides/_rels/slide41.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6.xml"/><Relationship Id="rId6" Type="http://schemas.openxmlformats.org/officeDocument/2006/relationships/image" Target="../media/image86.png"/><Relationship Id="rId5" Type="http://schemas.openxmlformats.org/officeDocument/2006/relationships/image" Target="../media/image87.png"/><Relationship Id="rId4" Type="http://schemas.openxmlformats.org/officeDocument/2006/relationships/image" Target="../media/image103.png"/></Relationships>
</file>

<file path=ppt/slides/_rels/slide42.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6.xml"/><Relationship Id="rId6" Type="http://schemas.openxmlformats.org/officeDocument/2006/relationships/image" Target="../media/image86.png"/><Relationship Id="rId5" Type="http://schemas.openxmlformats.org/officeDocument/2006/relationships/image" Target="../media/image87.png"/><Relationship Id="rId4" Type="http://schemas.openxmlformats.org/officeDocument/2006/relationships/image" Target="../media/image104.png"/></Relationships>
</file>

<file path=ppt/slides/_rels/slide43.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87.png"/><Relationship Id="rId2" Type="http://schemas.openxmlformats.org/officeDocument/2006/relationships/notesSlide" Target="../notesSlides/notesSlide26.xml"/><Relationship Id="rId1" Type="http://schemas.openxmlformats.org/officeDocument/2006/relationships/slideLayout" Target="../slideLayouts/slideLayout6.xml"/><Relationship Id="rId6" Type="http://schemas.openxmlformats.org/officeDocument/2006/relationships/image" Target="../media/image86.png"/><Relationship Id="rId5" Type="http://schemas.openxmlformats.org/officeDocument/2006/relationships/image" Target="../media/image105.png"/><Relationship Id="rId4" Type="http://schemas.openxmlformats.org/officeDocument/2006/relationships/image" Target="../media/image12.svg"/></Relationships>
</file>

<file path=ppt/slides/_rels/slide44.xml.rels><?xml version="1.0" encoding="UTF-8" standalone="yes"?>
<Relationships xmlns="http://schemas.openxmlformats.org/package/2006/relationships"><Relationship Id="rId13" Type="http://schemas.openxmlformats.org/officeDocument/2006/relationships/image" Target="../media/image93.svg"/><Relationship Id="rId18" Type="http://schemas.openxmlformats.org/officeDocument/2006/relationships/image" Target="../media/image88.png"/><Relationship Id="rId26" Type="http://schemas.openxmlformats.org/officeDocument/2006/relationships/image" Target="../media/image102.svg"/><Relationship Id="rId3" Type="http://schemas.openxmlformats.org/officeDocument/2006/relationships/image" Target="../media/image20.svg"/><Relationship Id="rId21" Type="http://schemas.openxmlformats.org/officeDocument/2006/relationships/image" Target="../media/image96.png"/><Relationship Id="rId34" Type="http://schemas.openxmlformats.org/officeDocument/2006/relationships/image" Target="../media/image26.svg"/><Relationship Id="rId7" Type="http://schemas.openxmlformats.org/officeDocument/2006/relationships/image" Target="../media/image16.svg"/><Relationship Id="rId12" Type="http://schemas.openxmlformats.org/officeDocument/2006/relationships/image" Target="../media/image92.png"/><Relationship Id="rId17" Type="http://schemas.openxmlformats.org/officeDocument/2006/relationships/image" Target="../media/image95.svg"/><Relationship Id="rId25" Type="http://schemas.openxmlformats.org/officeDocument/2006/relationships/image" Target="../media/image101.png"/><Relationship Id="rId33" Type="http://schemas.openxmlformats.org/officeDocument/2006/relationships/image" Target="../media/image25.png"/><Relationship Id="rId2" Type="http://schemas.openxmlformats.org/officeDocument/2006/relationships/image" Target="../media/image19.png"/><Relationship Id="rId16" Type="http://schemas.openxmlformats.org/officeDocument/2006/relationships/image" Target="../media/image94.png"/><Relationship Id="rId20" Type="http://schemas.openxmlformats.org/officeDocument/2006/relationships/image" Target="../media/image97.png"/><Relationship Id="rId29" Type="http://schemas.openxmlformats.org/officeDocument/2006/relationships/image" Target="../media/image14.png"/><Relationship Id="rId1" Type="http://schemas.openxmlformats.org/officeDocument/2006/relationships/slideLayout" Target="../slideLayouts/slideLayout6.xml"/><Relationship Id="rId6" Type="http://schemas.openxmlformats.org/officeDocument/2006/relationships/image" Target="../media/image15.png"/><Relationship Id="rId11" Type="http://schemas.openxmlformats.org/officeDocument/2006/relationships/image" Target="../media/image28.svg"/><Relationship Id="rId24" Type="http://schemas.openxmlformats.org/officeDocument/2006/relationships/image" Target="../media/image91.svg"/><Relationship Id="rId32" Type="http://schemas.openxmlformats.org/officeDocument/2006/relationships/image" Target="../media/image108.svg"/><Relationship Id="rId5" Type="http://schemas.openxmlformats.org/officeDocument/2006/relationships/image" Target="../media/image18.svg"/><Relationship Id="rId15" Type="http://schemas.openxmlformats.org/officeDocument/2006/relationships/image" Target="../media/image13.png"/><Relationship Id="rId23" Type="http://schemas.openxmlformats.org/officeDocument/2006/relationships/image" Target="../media/image90.png"/><Relationship Id="rId28" Type="http://schemas.openxmlformats.org/officeDocument/2006/relationships/image" Target="../media/image22.svg"/><Relationship Id="rId36" Type="http://schemas.openxmlformats.org/officeDocument/2006/relationships/image" Target="../media/image110.svg"/><Relationship Id="rId10" Type="http://schemas.openxmlformats.org/officeDocument/2006/relationships/image" Target="../media/image27.png"/><Relationship Id="rId19" Type="http://schemas.openxmlformats.org/officeDocument/2006/relationships/image" Target="../media/image89.svg"/><Relationship Id="rId31" Type="http://schemas.openxmlformats.org/officeDocument/2006/relationships/image" Target="../media/image107.png"/><Relationship Id="rId4" Type="http://schemas.openxmlformats.org/officeDocument/2006/relationships/image" Target="../media/image17.png"/><Relationship Id="rId9" Type="http://schemas.openxmlformats.org/officeDocument/2006/relationships/image" Target="../media/image99.svg"/><Relationship Id="rId14" Type="http://schemas.openxmlformats.org/officeDocument/2006/relationships/image" Target="../media/image106.png"/><Relationship Id="rId22" Type="http://schemas.openxmlformats.org/officeDocument/2006/relationships/image" Target="../media/image103.png"/><Relationship Id="rId27" Type="http://schemas.openxmlformats.org/officeDocument/2006/relationships/image" Target="../media/image21.png"/><Relationship Id="rId30" Type="http://schemas.openxmlformats.org/officeDocument/2006/relationships/image" Target="../media/image104.png"/><Relationship Id="rId35" Type="http://schemas.openxmlformats.org/officeDocument/2006/relationships/image" Target="../media/image109.png"/><Relationship Id="rId8" Type="http://schemas.openxmlformats.org/officeDocument/2006/relationships/image" Target="../media/image98.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9.xml"/><Relationship Id="rId1" Type="http://schemas.openxmlformats.org/officeDocument/2006/relationships/slideLayout" Target="../slideLayouts/slideLayout6.xml"/><Relationship Id="rId4" Type="http://schemas.openxmlformats.org/officeDocument/2006/relationships/image" Target="../media/image12.svg"/></Relationships>
</file>

<file path=ppt/slides/_rels/slide48.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1.xml"/><Relationship Id="rId1" Type="http://schemas.openxmlformats.org/officeDocument/2006/relationships/slideLayout" Target="../slideLayouts/slideLayout6.xml"/><Relationship Id="rId4" Type="http://schemas.openxmlformats.org/officeDocument/2006/relationships/image" Target="../media/image12.svg"/></Relationships>
</file>

<file path=ppt/slides/_rels/slide5.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1.xml"/><Relationship Id="rId1" Type="http://schemas.openxmlformats.org/officeDocument/2006/relationships/slideLayout" Target="../slideLayouts/slideLayout6.xml"/><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24.svg"/></Relationships>
</file>

<file path=ppt/slides/_rels/slide50.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3.xml"/><Relationship Id="rId1" Type="http://schemas.openxmlformats.org/officeDocument/2006/relationships/slideLayout" Target="../slideLayouts/slideLayout6.xml"/><Relationship Id="rId4" Type="http://schemas.openxmlformats.org/officeDocument/2006/relationships/image" Target="../media/image12.svg"/></Relationships>
</file>

<file path=ppt/slides/_rels/slide52.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5.xml"/><Relationship Id="rId1" Type="http://schemas.openxmlformats.org/officeDocument/2006/relationships/slideLayout" Target="../slideLayouts/slideLayout6.xml"/><Relationship Id="rId4" Type="http://schemas.openxmlformats.org/officeDocument/2006/relationships/image" Target="../media/image12.svg"/></Relationships>
</file>

<file path=ppt/slides/_rels/slide54.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17.png"/><Relationship Id="rId2" Type="http://schemas.openxmlformats.org/officeDocument/2006/relationships/notesSlide" Target="../notesSlides/notesSlide37.xml"/><Relationship Id="rId1" Type="http://schemas.openxmlformats.org/officeDocument/2006/relationships/slideLayout" Target="../slideLayouts/slideLayout6.xml"/><Relationship Id="rId6" Type="http://schemas.openxmlformats.org/officeDocument/2006/relationships/image" Target="../media/image116.svg"/><Relationship Id="rId5" Type="http://schemas.openxmlformats.org/officeDocument/2006/relationships/image" Target="../media/image115.png"/><Relationship Id="rId4" Type="http://schemas.openxmlformats.org/officeDocument/2006/relationships/image" Target="../media/image12.svg"/></Relationships>
</file>

<file path=ppt/slides/_rels/slide56.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9.xml"/><Relationship Id="rId1" Type="http://schemas.openxmlformats.org/officeDocument/2006/relationships/slideLayout" Target="../slideLayouts/slideLayout6.xml"/><Relationship Id="rId4" Type="http://schemas.openxmlformats.org/officeDocument/2006/relationships/image" Target="../media/image12.svg"/></Relationships>
</file>

<file path=ppt/slides/_rels/slide58.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8" Type="http://schemas.openxmlformats.org/officeDocument/2006/relationships/image" Target="../media/image34.sv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30.svg"/></Relationships>
</file>

<file path=ppt/slides/_rels/slide60.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42.svg"/><Relationship Id="rId7" Type="http://schemas.openxmlformats.org/officeDocument/2006/relationships/image" Target="../media/image12.svg"/><Relationship Id="rId2" Type="http://schemas.openxmlformats.org/officeDocument/2006/relationships/image" Target="../media/image41.png"/><Relationship Id="rId1" Type="http://schemas.openxmlformats.org/officeDocument/2006/relationships/slideLayout" Target="../slideLayouts/slideLayout6.xml"/><Relationship Id="rId6" Type="http://schemas.openxmlformats.org/officeDocument/2006/relationships/image" Target="../media/image11.png"/><Relationship Id="rId5" Type="http://schemas.openxmlformats.org/officeDocument/2006/relationships/image" Target="../media/image26.svg"/><Relationship Id="rId10" Type="http://schemas.openxmlformats.org/officeDocument/2006/relationships/image" Target="../media/image16.svg"/><Relationship Id="rId4" Type="http://schemas.openxmlformats.org/officeDocument/2006/relationships/image" Target="../media/image25.png"/><Relationship Id="rId9" Type="http://schemas.openxmlformats.org/officeDocument/2006/relationships/image" Target="../media/image15.png"/></Relationships>
</file>

<file path=ppt/slides/_rels/slide63.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42.svg"/><Relationship Id="rId7" Type="http://schemas.openxmlformats.org/officeDocument/2006/relationships/image" Target="../media/image12.svg"/><Relationship Id="rId12" Type="http://schemas.openxmlformats.org/officeDocument/2006/relationships/image" Target="../media/image123.png"/><Relationship Id="rId2" Type="http://schemas.openxmlformats.org/officeDocument/2006/relationships/image" Target="../media/image41.png"/><Relationship Id="rId1" Type="http://schemas.openxmlformats.org/officeDocument/2006/relationships/slideLayout" Target="../slideLayouts/slideLayout6.xml"/><Relationship Id="rId6" Type="http://schemas.openxmlformats.org/officeDocument/2006/relationships/image" Target="../media/image11.png"/><Relationship Id="rId11" Type="http://schemas.openxmlformats.org/officeDocument/2006/relationships/image" Target="../media/image122.png"/><Relationship Id="rId5" Type="http://schemas.openxmlformats.org/officeDocument/2006/relationships/image" Target="../media/image26.svg"/><Relationship Id="rId10" Type="http://schemas.openxmlformats.org/officeDocument/2006/relationships/image" Target="../media/image18.svg"/><Relationship Id="rId4" Type="http://schemas.openxmlformats.org/officeDocument/2006/relationships/image" Target="../media/image25.png"/><Relationship Id="rId9" Type="http://schemas.openxmlformats.org/officeDocument/2006/relationships/image" Target="../media/image17.png"/></Relationships>
</file>

<file path=ppt/slides/_rels/slide64.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6.xml"/><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13.png"/></Relationships>
</file>

<file path=ppt/slides/_rels/slide65.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6.xml"/><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13.png"/></Relationships>
</file>

<file path=ppt/slides/_rels/slide66.xml.rels><?xml version="1.0" encoding="UTF-8" standalone="yes"?>
<Relationships xmlns="http://schemas.openxmlformats.org/package/2006/relationships"><Relationship Id="rId8" Type="http://schemas.openxmlformats.org/officeDocument/2006/relationships/image" Target="../media/image124.png"/><Relationship Id="rId3" Type="http://schemas.openxmlformats.org/officeDocument/2006/relationships/image" Target="../media/image12.svg"/><Relationship Id="rId7" Type="http://schemas.openxmlformats.org/officeDocument/2006/relationships/image" Target="../media/image22.svg"/><Relationship Id="rId2" Type="http://schemas.openxmlformats.org/officeDocument/2006/relationships/image" Target="../media/image11.png"/><Relationship Id="rId1" Type="http://schemas.openxmlformats.org/officeDocument/2006/relationships/slideLayout" Target="../slideLayouts/slideLayout6.xml"/><Relationship Id="rId6" Type="http://schemas.openxmlformats.org/officeDocument/2006/relationships/image" Target="../media/image21.png"/><Relationship Id="rId5" Type="http://schemas.openxmlformats.org/officeDocument/2006/relationships/image" Target="../media/image13.png"/><Relationship Id="rId4" Type="http://schemas.openxmlformats.org/officeDocument/2006/relationships/image" Target="../media/image14.png"/></Relationships>
</file>

<file path=ppt/slides/_rels/slide67.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100.png"/><Relationship Id="rId3" Type="http://schemas.openxmlformats.org/officeDocument/2006/relationships/image" Target="../media/image16.svg"/><Relationship Id="rId7" Type="http://schemas.openxmlformats.org/officeDocument/2006/relationships/image" Target="../media/image126.png"/><Relationship Id="rId12" Type="http://schemas.openxmlformats.org/officeDocument/2006/relationships/image" Target="../media/image12.svg"/><Relationship Id="rId2" Type="http://schemas.openxmlformats.org/officeDocument/2006/relationships/image" Target="../media/image15.png"/><Relationship Id="rId1" Type="http://schemas.openxmlformats.org/officeDocument/2006/relationships/slideLayout" Target="../slideLayouts/slideLayout6.xml"/><Relationship Id="rId6" Type="http://schemas.openxmlformats.org/officeDocument/2006/relationships/image" Target="../media/image42.svg"/><Relationship Id="rId11" Type="http://schemas.openxmlformats.org/officeDocument/2006/relationships/image" Target="../media/image11.png"/><Relationship Id="rId5" Type="http://schemas.openxmlformats.org/officeDocument/2006/relationships/image" Target="../media/image41.png"/><Relationship Id="rId10" Type="http://schemas.openxmlformats.org/officeDocument/2006/relationships/image" Target="../media/image127.png"/><Relationship Id="rId4" Type="http://schemas.openxmlformats.org/officeDocument/2006/relationships/image" Target="../media/image125.png"/><Relationship Id="rId9" Type="http://schemas.openxmlformats.org/officeDocument/2006/relationships/image" Target="../media/image18.svg"/></Relationships>
</file>

<file path=ppt/slides/_rels/slide68.xml.rels><?xml version="1.0" encoding="UTF-8" standalone="yes"?>
<Relationships xmlns="http://schemas.openxmlformats.org/package/2006/relationships"><Relationship Id="rId8" Type="http://schemas.openxmlformats.org/officeDocument/2006/relationships/image" Target="../media/image42.svg"/><Relationship Id="rId13" Type="http://schemas.openxmlformats.org/officeDocument/2006/relationships/image" Target="../media/image93.svg"/><Relationship Id="rId3" Type="http://schemas.openxmlformats.org/officeDocument/2006/relationships/image" Target="../media/image15.png"/><Relationship Id="rId7" Type="http://schemas.openxmlformats.org/officeDocument/2006/relationships/image" Target="../media/image41.png"/><Relationship Id="rId12" Type="http://schemas.openxmlformats.org/officeDocument/2006/relationships/image" Target="../media/image92.png"/><Relationship Id="rId2" Type="http://schemas.openxmlformats.org/officeDocument/2006/relationships/image" Target="../media/image128.png"/><Relationship Id="rId1" Type="http://schemas.openxmlformats.org/officeDocument/2006/relationships/slideLayout" Target="../slideLayouts/slideLayout6.xml"/><Relationship Id="rId6" Type="http://schemas.openxmlformats.org/officeDocument/2006/relationships/image" Target="../media/image22.svg"/><Relationship Id="rId11" Type="http://schemas.openxmlformats.org/officeDocument/2006/relationships/image" Target="../media/image125.png"/><Relationship Id="rId5" Type="http://schemas.openxmlformats.org/officeDocument/2006/relationships/image" Target="../media/image21.png"/><Relationship Id="rId15" Type="http://schemas.openxmlformats.org/officeDocument/2006/relationships/image" Target="../media/image12.svg"/><Relationship Id="rId10" Type="http://schemas.openxmlformats.org/officeDocument/2006/relationships/image" Target="../media/image44.svg"/><Relationship Id="rId4" Type="http://schemas.openxmlformats.org/officeDocument/2006/relationships/image" Target="../media/image16.svg"/><Relationship Id="rId9" Type="http://schemas.openxmlformats.org/officeDocument/2006/relationships/image" Target="../media/image43.png"/><Relationship Id="rId14" Type="http://schemas.openxmlformats.org/officeDocument/2006/relationships/image" Target="../media/image11.png"/></Relationships>
</file>

<file path=ppt/slides/_rels/slide69.xml.rels><?xml version="1.0" encoding="UTF-8" standalone="yes"?>
<Relationships xmlns="http://schemas.openxmlformats.org/package/2006/relationships"><Relationship Id="rId8" Type="http://schemas.openxmlformats.org/officeDocument/2006/relationships/image" Target="../media/image135.png"/><Relationship Id="rId13" Type="http://schemas.openxmlformats.org/officeDocument/2006/relationships/image" Target="../media/image140.png"/><Relationship Id="rId3" Type="http://schemas.openxmlformats.org/officeDocument/2006/relationships/image" Target="../media/image130.png"/><Relationship Id="rId7" Type="http://schemas.openxmlformats.org/officeDocument/2006/relationships/image" Target="../media/image134.png"/><Relationship Id="rId12" Type="http://schemas.openxmlformats.org/officeDocument/2006/relationships/image" Target="../media/image139.bin"/><Relationship Id="rId2" Type="http://schemas.openxmlformats.org/officeDocument/2006/relationships/image" Target="../media/image129.png"/><Relationship Id="rId1" Type="http://schemas.openxmlformats.org/officeDocument/2006/relationships/slideLayout" Target="../slideLayouts/slideLayout6.xml"/><Relationship Id="rId6" Type="http://schemas.openxmlformats.org/officeDocument/2006/relationships/image" Target="../media/image133.svg"/><Relationship Id="rId11" Type="http://schemas.openxmlformats.org/officeDocument/2006/relationships/image" Target="../media/image138.svg"/><Relationship Id="rId5" Type="http://schemas.openxmlformats.org/officeDocument/2006/relationships/image" Target="../media/image132.png"/><Relationship Id="rId15" Type="http://schemas.openxmlformats.org/officeDocument/2006/relationships/image" Target="../media/image142.png"/><Relationship Id="rId10" Type="http://schemas.openxmlformats.org/officeDocument/2006/relationships/image" Target="../media/image137.png"/><Relationship Id="rId4" Type="http://schemas.openxmlformats.org/officeDocument/2006/relationships/image" Target="../media/image131.svg"/><Relationship Id="rId9" Type="http://schemas.openxmlformats.org/officeDocument/2006/relationships/image" Target="../media/image136.svg"/><Relationship Id="rId14" Type="http://schemas.openxmlformats.org/officeDocument/2006/relationships/image" Target="../media/image141.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slides/_rels/slide70.xml.rels><?xml version="1.0" encoding="UTF-8" standalone="yes"?>
<Relationships xmlns="http://schemas.openxmlformats.org/package/2006/relationships"><Relationship Id="rId8" Type="http://schemas.openxmlformats.org/officeDocument/2006/relationships/image" Target="../media/image134.png"/><Relationship Id="rId13" Type="http://schemas.openxmlformats.org/officeDocument/2006/relationships/image" Target="../media/image139.bin"/><Relationship Id="rId3" Type="http://schemas.openxmlformats.org/officeDocument/2006/relationships/image" Target="../media/image129.png"/><Relationship Id="rId7" Type="http://schemas.openxmlformats.org/officeDocument/2006/relationships/image" Target="../media/image133.svg"/><Relationship Id="rId12" Type="http://schemas.openxmlformats.org/officeDocument/2006/relationships/image" Target="../media/image138.svg"/><Relationship Id="rId2" Type="http://schemas.openxmlformats.org/officeDocument/2006/relationships/image" Target="../media/image142.png"/><Relationship Id="rId1" Type="http://schemas.openxmlformats.org/officeDocument/2006/relationships/slideLayout" Target="../slideLayouts/slideLayout6.xml"/><Relationship Id="rId6" Type="http://schemas.openxmlformats.org/officeDocument/2006/relationships/image" Target="../media/image132.png"/><Relationship Id="rId11" Type="http://schemas.openxmlformats.org/officeDocument/2006/relationships/image" Target="../media/image137.png"/><Relationship Id="rId5" Type="http://schemas.openxmlformats.org/officeDocument/2006/relationships/image" Target="../media/image131.svg"/><Relationship Id="rId15" Type="http://schemas.openxmlformats.org/officeDocument/2006/relationships/image" Target="../media/image141.png"/><Relationship Id="rId10" Type="http://schemas.openxmlformats.org/officeDocument/2006/relationships/image" Target="../media/image136.svg"/><Relationship Id="rId4" Type="http://schemas.openxmlformats.org/officeDocument/2006/relationships/image" Target="../media/image130.png"/><Relationship Id="rId9" Type="http://schemas.openxmlformats.org/officeDocument/2006/relationships/image" Target="../media/image135.png"/><Relationship Id="rId14" Type="http://schemas.openxmlformats.org/officeDocument/2006/relationships/image" Target="../media/image140.png"/></Relationships>
</file>

<file path=ppt/slides/_rels/slide71.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89.svg"/><Relationship Id="rId18" Type="http://schemas.openxmlformats.org/officeDocument/2006/relationships/image" Target="../media/image145.png"/><Relationship Id="rId3" Type="http://schemas.openxmlformats.org/officeDocument/2006/relationships/image" Target="../media/image26.svg"/><Relationship Id="rId21" Type="http://schemas.openxmlformats.org/officeDocument/2006/relationships/image" Target="../media/image18.svg"/><Relationship Id="rId7" Type="http://schemas.openxmlformats.org/officeDocument/2006/relationships/image" Target="../media/image12.svg"/><Relationship Id="rId12" Type="http://schemas.openxmlformats.org/officeDocument/2006/relationships/image" Target="../media/image88.png"/><Relationship Id="rId17" Type="http://schemas.openxmlformats.org/officeDocument/2006/relationships/image" Target="../media/image133.svg"/><Relationship Id="rId2" Type="http://schemas.openxmlformats.org/officeDocument/2006/relationships/image" Target="../media/image25.png"/><Relationship Id="rId16" Type="http://schemas.openxmlformats.org/officeDocument/2006/relationships/image" Target="../media/image132.png"/><Relationship Id="rId20" Type="http://schemas.openxmlformats.org/officeDocument/2006/relationships/image" Target="../media/image17.png"/><Relationship Id="rId1" Type="http://schemas.openxmlformats.org/officeDocument/2006/relationships/slideLayout" Target="../slideLayouts/slideLayout10.xml"/><Relationship Id="rId6" Type="http://schemas.openxmlformats.org/officeDocument/2006/relationships/image" Target="../media/image11.png"/><Relationship Id="rId11" Type="http://schemas.openxmlformats.org/officeDocument/2006/relationships/image" Target="../media/image144.svg"/><Relationship Id="rId5" Type="http://schemas.openxmlformats.org/officeDocument/2006/relationships/image" Target="../media/image42.svg"/><Relationship Id="rId15" Type="http://schemas.openxmlformats.org/officeDocument/2006/relationships/image" Target="../media/image93.svg"/><Relationship Id="rId23" Type="http://schemas.openxmlformats.org/officeDocument/2006/relationships/image" Target="../media/image16.svg"/><Relationship Id="rId10" Type="http://schemas.openxmlformats.org/officeDocument/2006/relationships/image" Target="../media/image143.png"/><Relationship Id="rId19" Type="http://schemas.openxmlformats.org/officeDocument/2006/relationships/image" Target="../media/image146.png"/><Relationship Id="rId4" Type="http://schemas.openxmlformats.org/officeDocument/2006/relationships/image" Target="../media/image41.png"/><Relationship Id="rId9" Type="http://schemas.openxmlformats.org/officeDocument/2006/relationships/image" Target="../media/image117.png"/><Relationship Id="rId14" Type="http://schemas.openxmlformats.org/officeDocument/2006/relationships/image" Target="../media/image92.png"/><Relationship Id="rId22" Type="http://schemas.openxmlformats.org/officeDocument/2006/relationships/image" Target="../media/image15.png"/></Relationships>
</file>

<file path=ppt/slides/_rels/slide74.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6.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20.svg"/></Relationships>
</file>

<file path=ppt/slides/_rels/slide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36.sv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149663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7DBC47-FF3A-4791-8CB8-1FF8AE7A7381}"/>
              </a:ext>
            </a:extLst>
          </p:cNvPr>
          <p:cNvSpPr>
            <a:spLocks noGrp="1"/>
          </p:cNvSpPr>
          <p:nvPr>
            <p:ph type="title"/>
          </p:nvPr>
        </p:nvSpPr>
        <p:spPr/>
        <p:txBody>
          <a:bodyPr/>
          <a:lstStyle/>
          <a:p>
            <a:r>
              <a:rPr lang="en-US" dirty="0"/>
              <a:t>Azure Serverless Offerings &amp; Tools</a:t>
            </a:r>
          </a:p>
        </p:txBody>
      </p:sp>
      <p:sp>
        <p:nvSpPr>
          <p:cNvPr id="12" name="Rectangle 11">
            <a:extLst>
              <a:ext uri="{FF2B5EF4-FFF2-40B4-BE49-F238E27FC236}">
                <a16:creationId xmlns:a16="http://schemas.microsoft.com/office/drawing/2014/main" id="{9D8F0F7B-069B-4918-8FB4-E920AD4ED2DA}"/>
              </a:ext>
            </a:extLst>
          </p:cNvPr>
          <p:cNvSpPr/>
          <p:nvPr/>
        </p:nvSpPr>
        <p:spPr>
          <a:xfrm>
            <a:off x="4300588" y="4277520"/>
            <a:ext cx="3590855" cy="923330"/>
          </a:xfrm>
          <a:prstGeom prst="rect">
            <a:avLst/>
          </a:prstGeom>
          <a:noFill/>
        </p:spPr>
        <p:txBody>
          <a:bodyPr wrap="none" lIns="91440" tIns="45720" rIns="91440" bIns="45720">
            <a:spAutoFit/>
          </a:bodyPr>
          <a:lstStyle/>
          <a:p>
            <a:pPr algn="ctr"/>
            <a:r>
              <a:rPr lang="en-US" sz="5400" b="0" cap="none" spc="0" dirty="0">
                <a:ln w="0"/>
                <a:solidFill>
                  <a:srgbClr val="5C005C"/>
                </a:solidFill>
                <a:effectLst>
                  <a:outerShdw blurRad="38100" dist="25400" dir="5400000" algn="ctr" rotWithShape="0">
                    <a:srgbClr val="6E747A">
                      <a:alpha val="43000"/>
                    </a:srgbClr>
                  </a:outerShdw>
                </a:effectLst>
                <a:latin typeface="Kamerik205 8" panose="020B0803030600020004" pitchFamily="34" charset="0"/>
              </a:rPr>
              <a:t>Compute</a:t>
            </a:r>
          </a:p>
        </p:txBody>
      </p:sp>
      <p:grpSp>
        <p:nvGrpSpPr>
          <p:cNvPr id="10" name="Group 9">
            <a:extLst>
              <a:ext uri="{FF2B5EF4-FFF2-40B4-BE49-F238E27FC236}">
                <a16:creationId xmlns:a16="http://schemas.microsoft.com/office/drawing/2014/main" id="{9F476EA8-034F-4845-8286-62A2FD168C1C}"/>
              </a:ext>
            </a:extLst>
          </p:cNvPr>
          <p:cNvGrpSpPr/>
          <p:nvPr/>
        </p:nvGrpSpPr>
        <p:grpSpPr>
          <a:xfrm>
            <a:off x="126947" y="1915960"/>
            <a:ext cx="2626277" cy="1925235"/>
            <a:chOff x="126947" y="1915960"/>
            <a:chExt cx="2626277" cy="1925235"/>
          </a:xfrm>
        </p:grpSpPr>
        <p:pic>
          <p:nvPicPr>
            <p:cNvPr id="11" name="Graphic 10">
              <a:extLst>
                <a:ext uri="{FF2B5EF4-FFF2-40B4-BE49-F238E27FC236}">
                  <a16:creationId xmlns:a16="http://schemas.microsoft.com/office/drawing/2014/main" id="{3D01EDBE-2599-43A6-B7C5-64CB73BCF95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704997" y="1915960"/>
              <a:ext cx="1470178" cy="1470178"/>
            </a:xfrm>
            <a:prstGeom prst="rect">
              <a:avLst/>
            </a:prstGeom>
          </p:spPr>
        </p:pic>
        <p:sp>
          <p:nvSpPr>
            <p:cNvPr id="13" name="TextBox 12">
              <a:extLst>
                <a:ext uri="{FF2B5EF4-FFF2-40B4-BE49-F238E27FC236}">
                  <a16:creationId xmlns:a16="http://schemas.microsoft.com/office/drawing/2014/main" id="{3CB9C66E-47F4-45C1-B500-74CE5FD1470F}"/>
                </a:ext>
              </a:extLst>
            </p:cNvPr>
            <p:cNvSpPr txBox="1"/>
            <p:nvPr/>
          </p:nvSpPr>
          <p:spPr>
            <a:xfrm>
              <a:off x="126947" y="3471863"/>
              <a:ext cx="2626277" cy="369332"/>
            </a:xfrm>
            <a:prstGeom prst="rect">
              <a:avLst/>
            </a:prstGeom>
            <a:noFill/>
          </p:spPr>
          <p:txBody>
            <a:bodyPr wrap="square" rtlCol="0">
              <a:spAutoFit/>
            </a:bodyPr>
            <a:lstStyle/>
            <a:p>
              <a:r>
                <a:rPr lang="en-US" b="1" dirty="0">
                  <a:solidFill>
                    <a:srgbClr val="2A355F"/>
                  </a:solidFill>
                </a:rPr>
                <a:t>Azure Kubernetes Service</a:t>
              </a:r>
            </a:p>
          </p:txBody>
        </p:sp>
      </p:grpSp>
      <p:grpSp>
        <p:nvGrpSpPr>
          <p:cNvPr id="14" name="Group 13">
            <a:extLst>
              <a:ext uri="{FF2B5EF4-FFF2-40B4-BE49-F238E27FC236}">
                <a16:creationId xmlns:a16="http://schemas.microsoft.com/office/drawing/2014/main" id="{93B55508-321E-41B9-BADB-58B666FB393A}"/>
              </a:ext>
            </a:extLst>
          </p:cNvPr>
          <p:cNvGrpSpPr/>
          <p:nvPr/>
        </p:nvGrpSpPr>
        <p:grpSpPr>
          <a:xfrm>
            <a:off x="3390779" y="1915960"/>
            <a:ext cx="2249718" cy="1925235"/>
            <a:chOff x="3390779" y="1915960"/>
            <a:chExt cx="2249718" cy="1925235"/>
          </a:xfrm>
        </p:grpSpPr>
        <p:pic>
          <p:nvPicPr>
            <p:cNvPr id="15" name="Graphic 14">
              <a:extLst>
                <a:ext uri="{FF2B5EF4-FFF2-40B4-BE49-F238E27FC236}">
                  <a16:creationId xmlns:a16="http://schemas.microsoft.com/office/drawing/2014/main" id="{60AD3FC3-7CB1-447E-8417-1F8FBF06A3F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3780549" y="1915960"/>
              <a:ext cx="1470178" cy="1470178"/>
            </a:xfrm>
            <a:prstGeom prst="rect">
              <a:avLst/>
            </a:prstGeom>
          </p:spPr>
        </p:pic>
        <p:sp>
          <p:nvSpPr>
            <p:cNvPr id="16" name="TextBox 15">
              <a:extLst>
                <a:ext uri="{FF2B5EF4-FFF2-40B4-BE49-F238E27FC236}">
                  <a16:creationId xmlns:a16="http://schemas.microsoft.com/office/drawing/2014/main" id="{D7AA0A27-416F-4417-B68B-38CB473CA3A7}"/>
                </a:ext>
              </a:extLst>
            </p:cNvPr>
            <p:cNvSpPr txBox="1"/>
            <p:nvPr/>
          </p:nvSpPr>
          <p:spPr>
            <a:xfrm>
              <a:off x="3390779" y="3471863"/>
              <a:ext cx="2249718" cy="369332"/>
            </a:xfrm>
            <a:prstGeom prst="rect">
              <a:avLst/>
            </a:prstGeom>
            <a:noFill/>
          </p:spPr>
          <p:txBody>
            <a:bodyPr wrap="none" rtlCol="0">
              <a:spAutoFit/>
            </a:bodyPr>
            <a:lstStyle/>
            <a:p>
              <a:r>
                <a:rPr lang="en-US" b="1" dirty="0">
                  <a:solidFill>
                    <a:srgbClr val="2A355F"/>
                  </a:solidFill>
                </a:rPr>
                <a:t>Azure Container Apps</a:t>
              </a:r>
            </a:p>
          </p:txBody>
        </p:sp>
      </p:grpSp>
      <p:grpSp>
        <p:nvGrpSpPr>
          <p:cNvPr id="20" name="Group 19">
            <a:extLst>
              <a:ext uri="{FF2B5EF4-FFF2-40B4-BE49-F238E27FC236}">
                <a16:creationId xmlns:a16="http://schemas.microsoft.com/office/drawing/2014/main" id="{8019CDF1-3255-4C82-BF3F-898C5CE99E82}"/>
              </a:ext>
            </a:extLst>
          </p:cNvPr>
          <p:cNvGrpSpPr/>
          <p:nvPr/>
        </p:nvGrpSpPr>
        <p:grpSpPr>
          <a:xfrm>
            <a:off x="6636473" y="1915960"/>
            <a:ext cx="1909433" cy="1925235"/>
            <a:chOff x="6636473" y="1915960"/>
            <a:chExt cx="1909433" cy="1925235"/>
          </a:xfrm>
        </p:grpSpPr>
        <p:pic>
          <p:nvPicPr>
            <p:cNvPr id="21" name="Graphic 20">
              <a:extLst>
                <a:ext uri="{FF2B5EF4-FFF2-40B4-BE49-F238E27FC236}">
                  <a16:creationId xmlns:a16="http://schemas.microsoft.com/office/drawing/2014/main" id="{F6430BB9-5887-4E36-8AB7-E2BEE387F99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6856101" y="1915960"/>
              <a:ext cx="1470178" cy="1470178"/>
            </a:xfrm>
            <a:prstGeom prst="rect">
              <a:avLst/>
            </a:prstGeom>
          </p:spPr>
        </p:pic>
        <p:sp>
          <p:nvSpPr>
            <p:cNvPr id="22" name="TextBox 21">
              <a:extLst>
                <a:ext uri="{FF2B5EF4-FFF2-40B4-BE49-F238E27FC236}">
                  <a16:creationId xmlns:a16="http://schemas.microsoft.com/office/drawing/2014/main" id="{3B854DBE-2318-4F0B-B231-1D1142260EB3}"/>
                </a:ext>
              </a:extLst>
            </p:cNvPr>
            <p:cNvSpPr txBox="1"/>
            <p:nvPr/>
          </p:nvSpPr>
          <p:spPr>
            <a:xfrm>
              <a:off x="6636473" y="3471863"/>
              <a:ext cx="1909433" cy="369332"/>
            </a:xfrm>
            <a:prstGeom prst="rect">
              <a:avLst/>
            </a:prstGeom>
            <a:noFill/>
          </p:spPr>
          <p:txBody>
            <a:bodyPr wrap="none" rtlCol="0">
              <a:spAutoFit/>
            </a:bodyPr>
            <a:lstStyle/>
            <a:p>
              <a:r>
                <a:rPr lang="en-US" b="1" dirty="0">
                  <a:solidFill>
                    <a:srgbClr val="2A355F"/>
                  </a:solidFill>
                </a:rPr>
                <a:t>Azure App Service</a:t>
              </a:r>
            </a:p>
          </p:txBody>
        </p:sp>
      </p:grpSp>
      <p:grpSp>
        <p:nvGrpSpPr>
          <p:cNvPr id="23" name="Group 22">
            <a:extLst>
              <a:ext uri="{FF2B5EF4-FFF2-40B4-BE49-F238E27FC236}">
                <a16:creationId xmlns:a16="http://schemas.microsoft.com/office/drawing/2014/main" id="{4F2366DC-39FC-40C9-9C31-4B91024CECC9}"/>
              </a:ext>
            </a:extLst>
          </p:cNvPr>
          <p:cNvGrpSpPr/>
          <p:nvPr/>
        </p:nvGrpSpPr>
        <p:grpSpPr>
          <a:xfrm>
            <a:off x="9854745" y="1873097"/>
            <a:ext cx="1708609" cy="1968098"/>
            <a:chOff x="9854745" y="1873097"/>
            <a:chExt cx="1708609" cy="1968098"/>
          </a:xfrm>
        </p:grpSpPr>
        <p:pic>
          <p:nvPicPr>
            <p:cNvPr id="24" name="Graphic 23">
              <a:extLst>
                <a:ext uri="{FF2B5EF4-FFF2-40B4-BE49-F238E27FC236}">
                  <a16:creationId xmlns:a16="http://schemas.microsoft.com/office/drawing/2014/main" id="{7AFAF9DA-A7CC-4160-90B3-8A569CA2EF4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9931099" y="1873097"/>
              <a:ext cx="1555903" cy="1555903"/>
            </a:xfrm>
            <a:prstGeom prst="rect">
              <a:avLst/>
            </a:prstGeom>
          </p:spPr>
        </p:pic>
        <p:sp>
          <p:nvSpPr>
            <p:cNvPr id="25" name="TextBox 24">
              <a:extLst>
                <a:ext uri="{FF2B5EF4-FFF2-40B4-BE49-F238E27FC236}">
                  <a16:creationId xmlns:a16="http://schemas.microsoft.com/office/drawing/2014/main" id="{BC46621C-ECFF-40B6-943F-DC4AFBE75760}"/>
                </a:ext>
              </a:extLst>
            </p:cNvPr>
            <p:cNvSpPr txBox="1"/>
            <p:nvPr/>
          </p:nvSpPr>
          <p:spPr>
            <a:xfrm>
              <a:off x="9854745" y="3471863"/>
              <a:ext cx="1708609" cy="369332"/>
            </a:xfrm>
            <a:prstGeom prst="rect">
              <a:avLst/>
            </a:prstGeom>
            <a:noFill/>
          </p:spPr>
          <p:txBody>
            <a:bodyPr wrap="none" rtlCol="0">
              <a:spAutoFit/>
            </a:bodyPr>
            <a:lstStyle/>
            <a:p>
              <a:r>
                <a:rPr lang="en-US" b="1" dirty="0">
                  <a:solidFill>
                    <a:srgbClr val="2A355F"/>
                  </a:solidFill>
                </a:rPr>
                <a:t>Azure Functions</a:t>
              </a:r>
            </a:p>
          </p:txBody>
        </p:sp>
      </p:grpSp>
    </p:spTree>
    <p:extLst>
      <p:ext uri="{BB962C8B-B14F-4D97-AF65-F5344CB8AC3E}">
        <p14:creationId xmlns:p14="http://schemas.microsoft.com/office/powerpoint/2010/main" val="38994026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7DBC47-FF3A-4791-8CB8-1FF8AE7A7381}"/>
              </a:ext>
            </a:extLst>
          </p:cNvPr>
          <p:cNvSpPr>
            <a:spLocks noGrp="1"/>
          </p:cNvSpPr>
          <p:nvPr>
            <p:ph type="title"/>
          </p:nvPr>
        </p:nvSpPr>
        <p:spPr/>
        <p:txBody>
          <a:bodyPr/>
          <a:lstStyle/>
          <a:p>
            <a:r>
              <a:rPr lang="en-US" dirty="0"/>
              <a:t>Azure Serverless Offerings &amp; Tools</a:t>
            </a:r>
          </a:p>
        </p:txBody>
      </p:sp>
      <p:sp>
        <p:nvSpPr>
          <p:cNvPr id="12" name="Rectangle 11">
            <a:extLst>
              <a:ext uri="{FF2B5EF4-FFF2-40B4-BE49-F238E27FC236}">
                <a16:creationId xmlns:a16="http://schemas.microsoft.com/office/drawing/2014/main" id="{9D8F0F7B-069B-4918-8FB4-E920AD4ED2DA}"/>
              </a:ext>
            </a:extLst>
          </p:cNvPr>
          <p:cNvSpPr/>
          <p:nvPr/>
        </p:nvSpPr>
        <p:spPr>
          <a:xfrm>
            <a:off x="4350183" y="4277520"/>
            <a:ext cx="3491661" cy="923330"/>
          </a:xfrm>
          <a:prstGeom prst="rect">
            <a:avLst/>
          </a:prstGeom>
          <a:noFill/>
        </p:spPr>
        <p:txBody>
          <a:bodyPr wrap="none" lIns="91440" tIns="45720" rIns="91440" bIns="45720">
            <a:spAutoFit/>
          </a:bodyPr>
          <a:lstStyle/>
          <a:p>
            <a:pPr algn="ctr"/>
            <a:r>
              <a:rPr lang="en-US" sz="5400" b="0" cap="none" spc="0" dirty="0">
                <a:ln w="0"/>
                <a:solidFill>
                  <a:srgbClr val="5C005C"/>
                </a:solidFill>
                <a:effectLst>
                  <a:outerShdw blurRad="38100" dist="25400" dir="5400000" algn="ctr" rotWithShape="0">
                    <a:srgbClr val="6E747A">
                      <a:alpha val="43000"/>
                    </a:srgbClr>
                  </a:outerShdw>
                </a:effectLst>
                <a:latin typeface="Kamerik205 8" panose="020B0803030600020004" pitchFamily="34" charset="0"/>
              </a:rPr>
              <a:t>Analytics</a:t>
            </a:r>
          </a:p>
        </p:txBody>
      </p:sp>
      <p:grpSp>
        <p:nvGrpSpPr>
          <p:cNvPr id="7" name="Group 6">
            <a:extLst>
              <a:ext uri="{FF2B5EF4-FFF2-40B4-BE49-F238E27FC236}">
                <a16:creationId xmlns:a16="http://schemas.microsoft.com/office/drawing/2014/main" id="{5CE5D74E-4AC0-4A73-8DFC-E0521CCB1A22}"/>
              </a:ext>
            </a:extLst>
          </p:cNvPr>
          <p:cNvGrpSpPr/>
          <p:nvPr/>
        </p:nvGrpSpPr>
        <p:grpSpPr>
          <a:xfrm>
            <a:off x="4900964" y="1915960"/>
            <a:ext cx="2390078" cy="1925235"/>
            <a:chOff x="6272676" y="1915960"/>
            <a:chExt cx="2390078" cy="1925235"/>
          </a:xfrm>
        </p:grpSpPr>
        <p:pic>
          <p:nvPicPr>
            <p:cNvPr id="8" name="Graphic 7">
              <a:extLst>
                <a:ext uri="{FF2B5EF4-FFF2-40B4-BE49-F238E27FC236}">
                  <a16:creationId xmlns:a16="http://schemas.microsoft.com/office/drawing/2014/main" id="{CF8B4DE0-CA11-40D1-BF40-0D3F20CDB92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6732623" y="1915960"/>
              <a:ext cx="1470178" cy="1470178"/>
            </a:xfrm>
            <a:prstGeom prst="rect">
              <a:avLst/>
            </a:prstGeom>
          </p:spPr>
        </p:pic>
        <p:sp>
          <p:nvSpPr>
            <p:cNvPr id="9" name="TextBox 8">
              <a:extLst>
                <a:ext uri="{FF2B5EF4-FFF2-40B4-BE49-F238E27FC236}">
                  <a16:creationId xmlns:a16="http://schemas.microsoft.com/office/drawing/2014/main" id="{3F752F1C-2E81-4D60-8C9C-44C7E9277B71}"/>
                </a:ext>
              </a:extLst>
            </p:cNvPr>
            <p:cNvSpPr txBox="1"/>
            <p:nvPr/>
          </p:nvSpPr>
          <p:spPr>
            <a:xfrm>
              <a:off x="6272676" y="3471863"/>
              <a:ext cx="2390078" cy="369332"/>
            </a:xfrm>
            <a:prstGeom prst="rect">
              <a:avLst/>
            </a:prstGeom>
            <a:noFill/>
          </p:spPr>
          <p:txBody>
            <a:bodyPr wrap="none" rtlCol="0">
              <a:spAutoFit/>
            </a:bodyPr>
            <a:lstStyle/>
            <a:p>
              <a:pPr algn="ctr"/>
              <a:r>
                <a:rPr lang="en-US" b="1" dirty="0">
                  <a:solidFill>
                    <a:srgbClr val="2A355F"/>
                  </a:solidFill>
                </a:rPr>
                <a:t>Azure Stream Analytics</a:t>
              </a:r>
            </a:p>
          </p:txBody>
        </p:sp>
      </p:grpSp>
    </p:spTree>
    <p:extLst>
      <p:ext uri="{BB962C8B-B14F-4D97-AF65-F5344CB8AC3E}">
        <p14:creationId xmlns:p14="http://schemas.microsoft.com/office/powerpoint/2010/main" val="3550659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04F5F0-B17A-4D28-B64C-4EEFD7EE5126}"/>
              </a:ext>
            </a:extLst>
          </p:cNvPr>
          <p:cNvSpPr>
            <a:spLocks noGrp="1"/>
          </p:cNvSpPr>
          <p:nvPr>
            <p:ph type="title"/>
          </p:nvPr>
        </p:nvSpPr>
        <p:spPr/>
        <p:txBody>
          <a:bodyPr/>
          <a:lstStyle/>
          <a:p>
            <a:r>
              <a:rPr lang="en-US" dirty="0"/>
              <a:t>Azure Functions Basics</a:t>
            </a:r>
          </a:p>
        </p:txBody>
      </p:sp>
      <p:sp>
        <p:nvSpPr>
          <p:cNvPr id="3" name="Text Placeholder 2">
            <a:extLst>
              <a:ext uri="{FF2B5EF4-FFF2-40B4-BE49-F238E27FC236}">
                <a16:creationId xmlns:a16="http://schemas.microsoft.com/office/drawing/2014/main" id="{F065FAAC-CB18-4F79-A1FB-504456ED870F}"/>
              </a:ext>
            </a:extLst>
          </p:cNvPr>
          <p:cNvSpPr>
            <a:spLocks noGrp="1"/>
          </p:cNvSpPr>
          <p:nvPr>
            <p:ph type="body" idx="1"/>
          </p:nvPr>
        </p:nvSpPr>
        <p:spPr/>
        <p:txBody>
          <a:bodyPr/>
          <a:lstStyle/>
          <a:p>
            <a:r>
              <a:rPr lang="en-US" dirty="0"/>
              <a:t>Beyond Hello World: Getting Deeper into Azure Functions</a:t>
            </a:r>
          </a:p>
        </p:txBody>
      </p:sp>
    </p:spTree>
    <p:extLst>
      <p:ext uri="{BB962C8B-B14F-4D97-AF65-F5344CB8AC3E}">
        <p14:creationId xmlns:p14="http://schemas.microsoft.com/office/powerpoint/2010/main" val="27630109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2B171F-3DC1-4FF0-8B25-1D76561C7F2B}"/>
              </a:ext>
            </a:extLst>
          </p:cNvPr>
          <p:cNvSpPr>
            <a:spLocks noGrp="1"/>
          </p:cNvSpPr>
          <p:nvPr>
            <p:ph type="title"/>
          </p:nvPr>
        </p:nvSpPr>
        <p:spPr/>
        <p:txBody>
          <a:bodyPr/>
          <a:lstStyle/>
          <a:p>
            <a:r>
              <a:rPr lang="en-US" dirty="0"/>
              <a:t>Azure Functions</a:t>
            </a:r>
          </a:p>
        </p:txBody>
      </p:sp>
      <p:pic>
        <p:nvPicPr>
          <p:cNvPr id="14" name="Graphic 13">
            <a:extLst>
              <a:ext uri="{FF2B5EF4-FFF2-40B4-BE49-F238E27FC236}">
                <a16:creationId xmlns:a16="http://schemas.microsoft.com/office/drawing/2014/main" id="{65A1F167-1829-4270-9C8E-FA8A9E9C934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4721179" y="1763043"/>
            <a:ext cx="3433301" cy="3433301"/>
          </a:xfrm>
          <a:prstGeom prst="rect">
            <a:avLst/>
          </a:prstGeom>
        </p:spPr>
      </p:pic>
      <p:pic>
        <p:nvPicPr>
          <p:cNvPr id="15" name="Picture 14">
            <a:extLst>
              <a:ext uri="{FF2B5EF4-FFF2-40B4-BE49-F238E27FC236}">
                <a16:creationId xmlns:a16="http://schemas.microsoft.com/office/drawing/2014/main" id="{21A7834A-9EE3-4CB8-9677-8B191E258C1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9653" y="1768015"/>
            <a:ext cx="3605567" cy="3435996"/>
          </a:xfrm>
          <a:prstGeom prst="rect">
            <a:avLst/>
          </a:prstGeom>
        </p:spPr>
      </p:pic>
      <p:pic>
        <p:nvPicPr>
          <p:cNvPr id="16" name="Picture 15">
            <a:extLst>
              <a:ext uri="{FF2B5EF4-FFF2-40B4-BE49-F238E27FC236}">
                <a16:creationId xmlns:a16="http://schemas.microsoft.com/office/drawing/2014/main" id="{5B92E4F1-1BF0-4B1F-A968-E98F6050468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158318" y="1763043"/>
            <a:ext cx="4072553" cy="3593904"/>
          </a:xfrm>
          <a:prstGeom prst="rect">
            <a:avLst/>
          </a:prstGeom>
        </p:spPr>
      </p:pic>
      <p:sp>
        <p:nvSpPr>
          <p:cNvPr id="17" name="Rectangle 16">
            <a:extLst>
              <a:ext uri="{FF2B5EF4-FFF2-40B4-BE49-F238E27FC236}">
                <a16:creationId xmlns:a16="http://schemas.microsoft.com/office/drawing/2014/main" id="{24A575FD-D556-4B22-A1A4-5EC0443239EB}"/>
              </a:ext>
            </a:extLst>
          </p:cNvPr>
          <p:cNvSpPr/>
          <p:nvPr/>
        </p:nvSpPr>
        <p:spPr>
          <a:xfrm>
            <a:off x="8955741" y="1154206"/>
            <a:ext cx="3361739" cy="769441"/>
          </a:xfrm>
          <a:prstGeom prst="rect">
            <a:avLst/>
          </a:prstGeom>
        </p:spPr>
        <p:txBody>
          <a:bodyPr wrap="square">
            <a:spAutoFit/>
          </a:bodyPr>
          <a:lstStyle/>
          <a:p>
            <a:r>
              <a:rPr lang="en-US" sz="4400" dirty="0">
                <a:solidFill>
                  <a:srgbClr val="2A355F"/>
                </a:solidFill>
                <a:latin typeface="Oswald bold" panose="00000800000000000000" pitchFamily="2" charset="0"/>
                <a:ea typeface="Segoe UI" panose="020B0502040204020203" pitchFamily="34" charset="0"/>
                <a:cs typeface="Segoe UI" panose="020B0502040204020203" pitchFamily="34" charset="0"/>
              </a:rPr>
              <a:t>Events + data</a:t>
            </a:r>
            <a:endParaRPr lang="en-US" sz="4000" dirty="0">
              <a:solidFill>
                <a:srgbClr val="2A355F"/>
              </a:solidFill>
              <a:latin typeface="Oswald bold" panose="00000800000000000000" pitchFamily="2" charset="0"/>
            </a:endParaRPr>
          </a:p>
        </p:txBody>
      </p:sp>
      <p:sp>
        <p:nvSpPr>
          <p:cNvPr id="18" name="Rectangle 17">
            <a:extLst>
              <a:ext uri="{FF2B5EF4-FFF2-40B4-BE49-F238E27FC236}">
                <a16:creationId xmlns:a16="http://schemas.microsoft.com/office/drawing/2014/main" id="{A40FBCB3-AFF3-4EB2-BA74-67D9ECD58F76}"/>
              </a:ext>
            </a:extLst>
          </p:cNvPr>
          <p:cNvSpPr/>
          <p:nvPr/>
        </p:nvSpPr>
        <p:spPr>
          <a:xfrm>
            <a:off x="1339605" y="1154205"/>
            <a:ext cx="1578407" cy="769441"/>
          </a:xfrm>
          <a:prstGeom prst="rect">
            <a:avLst/>
          </a:prstGeom>
        </p:spPr>
        <p:txBody>
          <a:bodyPr wrap="square">
            <a:spAutoFit/>
          </a:bodyPr>
          <a:lstStyle/>
          <a:p>
            <a:r>
              <a:rPr lang="en-US" sz="4400" dirty="0">
                <a:solidFill>
                  <a:srgbClr val="2A355F"/>
                </a:solidFill>
                <a:latin typeface="Oswald bold" panose="00000800000000000000" pitchFamily="2" charset="0"/>
                <a:ea typeface="Segoe UI" panose="020B0502040204020203" pitchFamily="34" charset="0"/>
                <a:cs typeface="Segoe UI" panose="020B0502040204020203" pitchFamily="34" charset="0"/>
              </a:rPr>
              <a:t>Code</a:t>
            </a:r>
            <a:endParaRPr lang="en-US" sz="4000" dirty="0">
              <a:solidFill>
                <a:srgbClr val="2A355F"/>
              </a:solidFill>
              <a:latin typeface="Oswald bold" panose="00000800000000000000" pitchFamily="2" charset="0"/>
            </a:endParaRPr>
          </a:p>
        </p:txBody>
      </p:sp>
      <p:sp>
        <p:nvSpPr>
          <p:cNvPr id="19" name="Plus 17">
            <a:extLst>
              <a:ext uri="{FF2B5EF4-FFF2-40B4-BE49-F238E27FC236}">
                <a16:creationId xmlns:a16="http://schemas.microsoft.com/office/drawing/2014/main" id="{A5CFE4C4-CC74-4054-8222-0EE26663E75D}"/>
              </a:ext>
            </a:extLst>
          </p:cNvPr>
          <p:cNvSpPr/>
          <p:nvPr/>
        </p:nvSpPr>
        <p:spPr bwMode="auto">
          <a:xfrm>
            <a:off x="5128230" y="1763043"/>
            <a:ext cx="2619200" cy="2530105"/>
          </a:xfrm>
          <a:prstGeom prst="mathPlus">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4140184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childTnLst>
                          </p:cTn>
                        </p:par>
                        <p:par>
                          <p:cTn id="17" fill="hold">
                            <p:stCondLst>
                              <p:cond delay="0"/>
                            </p:stCondLst>
                            <p:childTnLst>
                              <p:par>
                                <p:cTn id="18" presetID="42" presetClass="path" presetSubtype="0" accel="50000" decel="50000" fill="hold" nodeType="afterEffect">
                                  <p:stCondLst>
                                    <p:cond delay="0"/>
                                  </p:stCondLst>
                                  <p:childTnLst>
                                    <p:animMotion origin="layout" path="M 1.04167E-6 -1.48148E-6 L -0.38789 -0.00231 " pathEditMode="relative" rAng="0" ptsTypes="AA">
                                      <p:cBhvr>
                                        <p:cTn id="19" dur="1000" fill="hold"/>
                                        <p:tgtEl>
                                          <p:spTgt spid="16"/>
                                        </p:tgtEl>
                                        <p:attrNameLst>
                                          <p:attrName>ppt_x</p:attrName>
                                          <p:attrName>ppt_y</p:attrName>
                                        </p:attrNameLst>
                                      </p:cBhvr>
                                      <p:rCtr x="-19401" y="-116"/>
                                    </p:animMotion>
                                  </p:childTnLst>
                                </p:cTn>
                              </p:par>
                              <p:par>
                                <p:cTn id="20" presetID="42" presetClass="path" presetSubtype="0" accel="50000" decel="50000" fill="hold" nodeType="withEffect">
                                  <p:stCondLst>
                                    <p:cond delay="0"/>
                                  </p:stCondLst>
                                  <p:childTnLst>
                                    <p:animMotion origin="layout" path="M 3.125E-6 -3.33333E-6 L 0.39362 -0.00833 " pathEditMode="relative" rAng="0" ptsTypes="AA">
                                      <p:cBhvr>
                                        <p:cTn id="21" dur="1000" fill="hold"/>
                                        <p:tgtEl>
                                          <p:spTgt spid="15"/>
                                        </p:tgtEl>
                                        <p:attrNameLst>
                                          <p:attrName>ppt_x</p:attrName>
                                          <p:attrName>ppt_y</p:attrName>
                                        </p:attrNameLst>
                                      </p:cBhvr>
                                      <p:rCtr x="19674" y="-417"/>
                                    </p:animMotion>
                                  </p:childTnLst>
                                </p:cTn>
                              </p:par>
                              <p:par>
                                <p:cTn id="22" presetID="10" presetClass="exit" presetSubtype="0" fill="hold" nodeType="withEffect">
                                  <p:stCondLst>
                                    <p:cond delay="500"/>
                                  </p:stCondLst>
                                  <p:childTnLst>
                                    <p:animEffect transition="out" filter="fade">
                                      <p:cBhvr>
                                        <p:cTn id="23" dur="500"/>
                                        <p:tgtEl>
                                          <p:spTgt spid="16"/>
                                        </p:tgtEl>
                                      </p:cBhvr>
                                    </p:animEffect>
                                    <p:set>
                                      <p:cBhvr>
                                        <p:cTn id="24" dur="1" fill="hold">
                                          <p:stCondLst>
                                            <p:cond delay="499"/>
                                          </p:stCondLst>
                                        </p:cTn>
                                        <p:tgtEl>
                                          <p:spTgt spid="16"/>
                                        </p:tgtEl>
                                        <p:attrNameLst>
                                          <p:attrName>style.visibility</p:attrName>
                                        </p:attrNameLst>
                                      </p:cBhvr>
                                      <p:to>
                                        <p:strVal val="hidden"/>
                                      </p:to>
                                    </p:set>
                                  </p:childTnLst>
                                </p:cTn>
                              </p:par>
                              <p:par>
                                <p:cTn id="25" presetID="10" presetClass="exit" presetSubtype="0" fill="hold" nodeType="withEffect">
                                  <p:stCondLst>
                                    <p:cond delay="500"/>
                                  </p:stCondLst>
                                  <p:childTnLst>
                                    <p:animEffect transition="out" filter="fade">
                                      <p:cBhvr>
                                        <p:cTn id="26" dur="500"/>
                                        <p:tgtEl>
                                          <p:spTgt spid="15"/>
                                        </p:tgtEl>
                                      </p:cBhvr>
                                    </p:animEffect>
                                    <p:set>
                                      <p:cBhvr>
                                        <p:cTn id="27" dur="1" fill="hold">
                                          <p:stCondLst>
                                            <p:cond delay="499"/>
                                          </p:stCondLst>
                                        </p:cTn>
                                        <p:tgtEl>
                                          <p:spTgt spid="15"/>
                                        </p:tgtEl>
                                        <p:attrNameLst>
                                          <p:attrName>style.visibility</p:attrName>
                                        </p:attrNameLst>
                                      </p:cBhvr>
                                      <p:to>
                                        <p:strVal val="hidden"/>
                                      </p:to>
                                    </p:set>
                                  </p:childTnLst>
                                </p:cTn>
                              </p:par>
                              <p:par>
                                <p:cTn id="28" presetID="10" presetClass="entr" presetSubtype="0" fill="hold" nodeType="withEffect">
                                  <p:stCondLst>
                                    <p:cond delay="500"/>
                                  </p:stCondLst>
                                  <p:childTnLst>
                                    <p:set>
                                      <p:cBhvr>
                                        <p:cTn id="29" dur="1" fill="hold">
                                          <p:stCondLst>
                                            <p:cond delay="0"/>
                                          </p:stCondLst>
                                        </p:cTn>
                                        <p:tgtEl>
                                          <p:spTgt spid="14"/>
                                        </p:tgtEl>
                                        <p:attrNameLst>
                                          <p:attrName>style.visibility</p:attrName>
                                        </p:attrNameLst>
                                      </p:cBhvr>
                                      <p:to>
                                        <p:strVal val="visible"/>
                                      </p:to>
                                    </p:set>
                                    <p:animEffect transition="in" filter="fade">
                                      <p:cBhvr>
                                        <p:cTn id="30" dur="500"/>
                                        <p:tgtEl>
                                          <p:spTgt spid="14"/>
                                        </p:tgtEl>
                                      </p:cBhvr>
                                    </p:animEffect>
                                  </p:childTnLst>
                                </p:cTn>
                              </p:par>
                              <p:par>
                                <p:cTn id="31" presetID="1" presetClass="exit" presetSubtype="0" fill="hold" grpId="1" nodeType="withEffect">
                                  <p:stCondLst>
                                    <p:cond delay="500"/>
                                  </p:stCondLst>
                                  <p:childTnLst>
                                    <p:set>
                                      <p:cBhvr>
                                        <p:cTn id="32" dur="1" fill="hold">
                                          <p:stCondLst>
                                            <p:cond delay="0"/>
                                          </p:stCondLst>
                                        </p:cTn>
                                        <p:tgtEl>
                                          <p:spTgt spid="19"/>
                                        </p:tgtEl>
                                        <p:attrNameLst>
                                          <p:attrName>style.visibility</p:attrName>
                                        </p:attrNameLst>
                                      </p:cBhvr>
                                      <p:to>
                                        <p:strVal val="hidden"/>
                                      </p:to>
                                    </p:set>
                                  </p:childTnLst>
                                </p:cTn>
                              </p:par>
                              <p:par>
                                <p:cTn id="33" presetID="10" presetClass="exit" presetSubtype="0" fill="hold" grpId="1" nodeType="withEffect">
                                  <p:stCondLst>
                                    <p:cond delay="500"/>
                                  </p:stCondLst>
                                  <p:childTnLst>
                                    <p:animEffect transition="out" filter="fade">
                                      <p:cBhvr>
                                        <p:cTn id="34" dur="500"/>
                                        <p:tgtEl>
                                          <p:spTgt spid="17"/>
                                        </p:tgtEl>
                                      </p:cBhvr>
                                    </p:animEffect>
                                    <p:set>
                                      <p:cBhvr>
                                        <p:cTn id="35" dur="1" fill="hold">
                                          <p:stCondLst>
                                            <p:cond delay="499"/>
                                          </p:stCondLst>
                                        </p:cTn>
                                        <p:tgtEl>
                                          <p:spTgt spid="17"/>
                                        </p:tgtEl>
                                        <p:attrNameLst>
                                          <p:attrName>style.visibility</p:attrName>
                                        </p:attrNameLst>
                                      </p:cBhvr>
                                      <p:to>
                                        <p:strVal val="hidden"/>
                                      </p:to>
                                    </p:set>
                                  </p:childTnLst>
                                </p:cTn>
                              </p:par>
                              <p:par>
                                <p:cTn id="36" presetID="10" presetClass="exit" presetSubtype="0" fill="hold" grpId="1" nodeType="withEffect">
                                  <p:stCondLst>
                                    <p:cond delay="500"/>
                                  </p:stCondLst>
                                  <p:childTnLst>
                                    <p:animEffect transition="out" filter="fade">
                                      <p:cBhvr>
                                        <p:cTn id="37" dur="500"/>
                                        <p:tgtEl>
                                          <p:spTgt spid="18"/>
                                        </p:tgtEl>
                                      </p:cBhvr>
                                    </p:animEffect>
                                    <p:set>
                                      <p:cBhvr>
                                        <p:cTn id="38" dur="1" fill="hold">
                                          <p:stCondLst>
                                            <p:cond delay="499"/>
                                          </p:stCondLst>
                                        </p:cTn>
                                        <p:tgtEl>
                                          <p:spTgt spid="1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7" grpId="1"/>
      <p:bldP spid="18" grpId="0"/>
      <p:bldP spid="18" grpId="1"/>
      <p:bldP spid="19" grpId="0" animBg="1"/>
      <p:bldP spid="19" grpId="1"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D09AD9-CC2D-4CFD-B324-3F69572BA273}"/>
              </a:ext>
            </a:extLst>
          </p:cNvPr>
          <p:cNvSpPr>
            <a:spLocks noGrp="1"/>
          </p:cNvSpPr>
          <p:nvPr>
            <p:ph type="title"/>
          </p:nvPr>
        </p:nvSpPr>
        <p:spPr/>
        <p:txBody>
          <a:bodyPr/>
          <a:lstStyle/>
          <a:p>
            <a:r>
              <a:rPr lang="en-US" dirty="0"/>
              <a:t>Choice of Language</a:t>
            </a:r>
          </a:p>
        </p:txBody>
      </p:sp>
      <p:pic>
        <p:nvPicPr>
          <p:cNvPr id="3" name="Picture 2">
            <a:extLst>
              <a:ext uri="{FF2B5EF4-FFF2-40B4-BE49-F238E27FC236}">
                <a16:creationId xmlns:a16="http://schemas.microsoft.com/office/drawing/2014/main" id="{B947A72A-E6C4-4362-BCEB-2E9444A4256E}"/>
              </a:ext>
            </a:extLst>
          </p:cNvPr>
          <p:cNvPicPr>
            <a:picLocks noChangeAspect="1"/>
          </p:cNvPicPr>
          <p:nvPr/>
        </p:nvPicPr>
        <p:blipFill rotWithShape="1">
          <a:blip r:embed="rId3">
            <a:extLst>
              <a:ext uri="{28A0092B-C50C-407E-A947-70E740481C1C}">
                <a14:useLocalDpi xmlns:a14="http://schemas.microsoft.com/office/drawing/2010/main" val="0"/>
              </a:ext>
            </a:extLst>
          </a:blip>
          <a:srcRect l="24105" t="22745" r="26916" b="18039"/>
          <a:stretch/>
        </p:blipFill>
        <p:spPr>
          <a:xfrm>
            <a:off x="5103158" y="1502190"/>
            <a:ext cx="1985683" cy="2196617"/>
          </a:xfrm>
          <a:prstGeom prst="rect">
            <a:avLst/>
          </a:prstGeom>
        </p:spPr>
      </p:pic>
      <p:pic>
        <p:nvPicPr>
          <p:cNvPr id="4" name="Picture 3">
            <a:extLst>
              <a:ext uri="{FF2B5EF4-FFF2-40B4-BE49-F238E27FC236}">
                <a16:creationId xmlns:a16="http://schemas.microsoft.com/office/drawing/2014/main" id="{4DD38FE5-F842-4548-85F4-A39216364B5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20539" y="2482560"/>
            <a:ext cx="1595864" cy="1813932"/>
          </a:xfrm>
          <a:prstGeom prst="rect">
            <a:avLst/>
          </a:prstGeom>
        </p:spPr>
      </p:pic>
      <p:pic>
        <p:nvPicPr>
          <p:cNvPr id="5" name="Picture 4">
            <a:extLst>
              <a:ext uri="{FF2B5EF4-FFF2-40B4-BE49-F238E27FC236}">
                <a16:creationId xmlns:a16="http://schemas.microsoft.com/office/drawing/2014/main" id="{10FBF995-86EB-4342-B100-D70F418E10D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19156" y="2348216"/>
            <a:ext cx="2082619" cy="2082619"/>
          </a:xfrm>
          <a:prstGeom prst="rect">
            <a:avLst/>
          </a:prstGeom>
        </p:spPr>
      </p:pic>
      <p:pic>
        <p:nvPicPr>
          <p:cNvPr id="6" name="Picture 5">
            <a:extLst>
              <a:ext uri="{FF2B5EF4-FFF2-40B4-BE49-F238E27FC236}">
                <a16:creationId xmlns:a16="http://schemas.microsoft.com/office/drawing/2014/main" id="{1D6EE57E-405E-4F15-B3A1-84EFD6AB3D8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74740" y="4115478"/>
            <a:ext cx="831288" cy="1404203"/>
          </a:xfrm>
          <a:prstGeom prst="rect">
            <a:avLst/>
          </a:prstGeom>
        </p:spPr>
      </p:pic>
      <p:pic>
        <p:nvPicPr>
          <p:cNvPr id="7" name="Picture 6">
            <a:extLst>
              <a:ext uri="{FF2B5EF4-FFF2-40B4-BE49-F238E27FC236}">
                <a16:creationId xmlns:a16="http://schemas.microsoft.com/office/drawing/2014/main" id="{A2F1045A-C2F9-4A3F-A7E4-5724335E6E6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141269" y="4817579"/>
            <a:ext cx="2543173" cy="738029"/>
          </a:xfrm>
          <a:prstGeom prst="rect">
            <a:avLst/>
          </a:prstGeom>
        </p:spPr>
      </p:pic>
      <p:pic>
        <p:nvPicPr>
          <p:cNvPr id="8" name="Picture 7">
            <a:extLst>
              <a:ext uri="{FF2B5EF4-FFF2-40B4-BE49-F238E27FC236}">
                <a16:creationId xmlns:a16="http://schemas.microsoft.com/office/drawing/2014/main" id="{3AB2787D-4ADA-4668-8205-B2319A59469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909934" y="4649707"/>
            <a:ext cx="981881" cy="920381"/>
          </a:xfrm>
          <a:prstGeom prst="rect">
            <a:avLst/>
          </a:prstGeom>
        </p:spPr>
      </p:pic>
      <p:pic>
        <p:nvPicPr>
          <p:cNvPr id="9" name="Picture 8">
            <a:extLst>
              <a:ext uri="{FF2B5EF4-FFF2-40B4-BE49-F238E27FC236}">
                <a16:creationId xmlns:a16="http://schemas.microsoft.com/office/drawing/2014/main" id="{53642BC3-8423-47B9-8E8A-D18B2E84FCE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483486" y="4572808"/>
            <a:ext cx="1227570" cy="1227570"/>
          </a:xfrm>
          <a:prstGeom prst="rect">
            <a:avLst/>
          </a:prstGeom>
        </p:spPr>
      </p:pic>
    </p:spTree>
    <p:extLst>
      <p:ext uri="{BB962C8B-B14F-4D97-AF65-F5344CB8AC3E}">
        <p14:creationId xmlns:p14="http://schemas.microsoft.com/office/powerpoint/2010/main" val="3811936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childTnLst>
                          </p:cTn>
                        </p:par>
                        <p:par>
                          <p:cTn id="22" fill="hold">
                            <p:stCondLst>
                              <p:cond delay="500"/>
                            </p:stCondLst>
                            <p:childTnLst>
                              <p:par>
                                <p:cTn id="23" presetID="10" presetClass="entr" presetSubtype="0" fill="hold" nodeType="after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500"/>
                                        <p:tgtEl>
                                          <p:spTgt spid="6"/>
                                        </p:tgtEl>
                                      </p:cBhvr>
                                    </p:animEffect>
                                  </p:childTnLst>
                                </p:cTn>
                              </p:par>
                            </p:childTnLst>
                          </p:cTn>
                        </p:par>
                        <p:par>
                          <p:cTn id="26" fill="hold">
                            <p:stCondLst>
                              <p:cond delay="1000"/>
                            </p:stCondLst>
                            <p:childTnLst>
                              <p:par>
                                <p:cTn id="27" presetID="10" presetClass="entr" presetSubtype="0" fill="hold" nodeType="after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500"/>
                                        <p:tgtEl>
                                          <p:spTgt spid="8"/>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fade">
                                      <p:cBhvr>
                                        <p:cTn id="3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99ABEB-0AA2-40B3-953F-2D0CD3E5D1E8}"/>
              </a:ext>
            </a:extLst>
          </p:cNvPr>
          <p:cNvSpPr>
            <a:spLocks noGrp="1"/>
          </p:cNvSpPr>
          <p:nvPr>
            <p:ph type="title"/>
          </p:nvPr>
        </p:nvSpPr>
        <p:spPr/>
        <p:txBody>
          <a:bodyPr/>
          <a:lstStyle/>
          <a:p>
            <a:r>
              <a:rPr lang="en-US" dirty="0"/>
              <a:t>Bring your own dependencies</a:t>
            </a:r>
          </a:p>
        </p:txBody>
      </p:sp>
      <p:pic>
        <p:nvPicPr>
          <p:cNvPr id="3" name="Picture 2">
            <a:extLst>
              <a:ext uri="{FF2B5EF4-FFF2-40B4-BE49-F238E27FC236}">
                <a16:creationId xmlns:a16="http://schemas.microsoft.com/office/drawing/2014/main" id="{5C8C1569-3D4A-4712-841F-FD1094A62A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7292" y="1549294"/>
            <a:ext cx="3633134" cy="3529953"/>
          </a:xfrm>
          <a:prstGeom prst="rect">
            <a:avLst/>
          </a:prstGeom>
        </p:spPr>
      </p:pic>
      <p:pic>
        <p:nvPicPr>
          <p:cNvPr id="4" name="Picture 3">
            <a:extLst>
              <a:ext uri="{FF2B5EF4-FFF2-40B4-BE49-F238E27FC236}">
                <a16:creationId xmlns:a16="http://schemas.microsoft.com/office/drawing/2014/main" id="{A3299F41-70FE-42EA-A8FD-C05329B3C1E1}"/>
              </a:ext>
            </a:extLst>
          </p:cNvPr>
          <p:cNvPicPr>
            <a:picLocks noChangeAspect="1"/>
          </p:cNvPicPr>
          <p:nvPr/>
        </p:nvPicPr>
        <p:blipFill rotWithShape="1">
          <a:blip r:embed="rId4">
            <a:extLst>
              <a:ext uri="{28A0092B-C50C-407E-A947-70E740481C1C}">
                <a14:useLocalDpi xmlns:a14="http://schemas.microsoft.com/office/drawing/2010/main" val="0"/>
              </a:ext>
            </a:extLst>
          </a:blip>
          <a:srcRect t="30000" b="26666"/>
          <a:stretch/>
        </p:blipFill>
        <p:spPr>
          <a:xfrm>
            <a:off x="6096000" y="2794176"/>
            <a:ext cx="4624576" cy="2003983"/>
          </a:xfrm>
          <a:prstGeom prst="rect">
            <a:avLst/>
          </a:prstGeom>
        </p:spPr>
      </p:pic>
    </p:spTree>
    <p:extLst>
      <p:ext uri="{BB962C8B-B14F-4D97-AF65-F5344CB8AC3E}">
        <p14:creationId xmlns:p14="http://schemas.microsoft.com/office/powerpoint/2010/main" val="1872805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B0AE72-9D57-4217-A11B-B4D20FCA33F0}"/>
              </a:ext>
            </a:extLst>
          </p:cNvPr>
          <p:cNvSpPr>
            <a:spLocks noGrp="1"/>
          </p:cNvSpPr>
          <p:nvPr>
            <p:ph type="title"/>
          </p:nvPr>
        </p:nvSpPr>
        <p:spPr/>
        <p:txBody>
          <a:bodyPr/>
          <a:lstStyle/>
          <a:p>
            <a:r>
              <a:rPr lang="en-US" dirty="0"/>
              <a:t>Simplified Integration</a:t>
            </a:r>
          </a:p>
        </p:txBody>
      </p:sp>
      <p:pic>
        <p:nvPicPr>
          <p:cNvPr id="3" name="Picture 2">
            <a:extLst>
              <a:ext uri="{FF2B5EF4-FFF2-40B4-BE49-F238E27FC236}">
                <a16:creationId xmlns:a16="http://schemas.microsoft.com/office/drawing/2014/main" id="{65C1BBED-23D4-44C9-B50E-C98A21A90528}"/>
              </a:ext>
            </a:extLst>
          </p:cNvPr>
          <p:cNvPicPr>
            <a:picLocks noChangeAspect="1"/>
          </p:cNvPicPr>
          <p:nvPr/>
        </p:nvPicPr>
        <p:blipFill rotWithShape="1">
          <a:blip r:embed="rId3">
            <a:extLst>
              <a:ext uri="{28A0092B-C50C-407E-A947-70E740481C1C}">
                <a14:useLocalDpi xmlns:a14="http://schemas.microsoft.com/office/drawing/2010/main" val="0"/>
              </a:ext>
            </a:extLst>
          </a:blip>
          <a:srcRect l="22161" r="20200"/>
          <a:stretch/>
        </p:blipFill>
        <p:spPr>
          <a:xfrm>
            <a:off x="211843" y="1812294"/>
            <a:ext cx="1646514" cy="1499713"/>
          </a:xfrm>
          <a:prstGeom prst="rect">
            <a:avLst/>
          </a:prstGeom>
        </p:spPr>
      </p:pic>
      <p:pic>
        <p:nvPicPr>
          <p:cNvPr id="4" name="Picture 3">
            <a:extLst>
              <a:ext uri="{FF2B5EF4-FFF2-40B4-BE49-F238E27FC236}">
                <a16:creationId xmlns:a16="http://schemas.microsoft.com/office/drawing/2014/main" id="{278B7012-1BCC-4CC6-B863-0C8B52A758A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67449" y="1858923"/>
            <a:ext cx="1538230" cy="1532656"/>
          </a:xfrm>
          <a:prstGeom prst="rect">
            <a:avLst/>
          </a:prstGeom>
        </p:spPr>
      </p:pic>
      <p:pic>
        <p:nvPicPr>
          <p:cNvPr id="5" name="Picture 4">
            <a:extLst>
              <a:ext uri="{FF2B5EF4-FFF2-40B4-BE49-F238E27FC236}">
                <a16:creationId xmlns:a16="http://schemas.microsoft.com/office/drawing/2014/main" id="{7C387A3D-6E3F-4F27-BB15-B24024F2705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5279" y="1858923"/>
            <a:ext cx="1499713" cy="1499713"/>
          </a:xfrm>
          <a:prstGeom prst="rect">
            <a:avLst/>
          </a:prstGeom>
        </p:spPr>
      </p:pic>
      <p:pic>
        <p:nvPicPr>
          <p:cNvPr id="6" name="Picture 5">
            <a:extLst>
              <a:ext uri="{FF2B5EF4-FFF2-40B4-BE49-F238E27FC236}">
                <a16:creationId xmlns:a16="http://schemas.microsoft.com/office/drawing/2014/main" id="{7519D92A-1B29-44A3-850C-FAD95DF560C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37972" y="1858923"/>
            <a:ext cx="1466770" cy="1466770"/>
          </a:xfrm>
          <a:prstGeom prst="rect">
            <a:avLst/>
          </a:prstGeom>
        </p:spPr>
      </p:pic>
      <p:pic>
        <p:nvPicPr>
          <p:cNvPr id="7" name="Picture 6">
            <a:extLst>
              <a:ext uri="{FF2B5EF4-FFF2-40B4-BE49-F238E27FC236}">
                <a16:creationId xmlns:a16="http://schemas.microsoft.com/office/drawing/2014/main" id="{2354E8CA-075D-47D5-B9D2-33F0EB353156}"/>
              </a:ext>
            </a:extLst>
          </p:cNvPr>
          <p:cNvPicPr>
            <a:picLocks noChangeAspect="1"/>
          </p:cNvPicPr>
          <p:nvPr/>
        </p:nvPicPr>
        <p:blipFill rotWithShape="1">
          <a:blip r:embed="rId7">
            <a:extLst>
              <a:ext uri="{28A0092B-C50C-407E-A947-70E740481C1C}">
                <a14:useLocalDpi xmlns:a14="http://schemas.microsoft.com/office/drawing/2010/main" val="0"/>
              </a:ext>
            </a:extLst>
          </a:blip>
          <a:srcRect l="23216" r="24335"/>
          <a:stretch/>
        </p:blipFill>
        <p:spPr>
          <a:xfrm>
            <a:off x="6392601" y="1858923"/>
            <a:ext cx="1458449" cy="1466770"/>
          </a:xfrm>
          <a:prstGeom prst="rect">
            <a:avLst/>
          </a:prstGeom>
        </p:spPr>
      </p:pic>
      <p:pic>
        <p:nvPicPr>
          <p:cNvPr id="8" name="Picture 7">
            <a:extLst>
              <a:ext uri="{FF2B5EF4-FFF2-40B4-BE49-F238E27FC236}">
                <a16:creationId xmlns:a16="http://schemas.microsoft.com/office/drawing/2014/main" id="{E429F0BA-5ADC-430B-B1B8-83E8EC87176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291664" y="1793037"/>
            <a:ext cx="1538229" cy="1538229"/>
          </a:xfrm>
          <a:prstGeom prst="rect">
            <a:avLst/>
          </a:prstGeom>
        </p:spPr>
      </p:pic>
      <p:pic>
        <p:nvPicPr>
          <p:cNvPr id="9" name="Picture 8">
            <a:extLst>
              <a:ext uri="{FF2B5EF4-FFF2-40B4-BE49-F238E27FC236}">
                <a16:creationId xmlns:a16="http://schemas.microsoft.com/office/drawing/2014/main" id="{BC2ED871-2E8C-4885-9FF8-8EC65AAA82A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328461" y="4084687"/>
            <a:ext cx="3523321" cy="553272"/>
          </a:xfrm>
          <a:prstGeom prst="rect">
            <a:avLst/>
          </a:prstGeom>
        </p:spPr>
      </p:pic>
      <p:pic>
        <p:nvPicPr>
          <p:cNvPr id="10" name="Picture 9">
            <a:extLst>
              <a:ext uri="{FF2B5EF4-FFF2-40B4-BE49-F238E27FC236}">
                <a16:creationId xmlns:a16="http://schemas.microsoft.com/office/drawing/2014/main" id="{5D44D528-CEC8-4B89-BED2-AF9994FD0DC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340218" y="3834272"/>
            <a:ext cx="3685555" cy="1108616"/>
          </a:xfrm>
          <a:prstGeom prst="rect">
            <a:avLst/>
          </a:prstGeom>
        </p:spPr>
      </p:pic>
      <p:pic>
        <p:nvPicPr>
          <p:cNvPr id="11" name="Picture 10">
            <a:extLst>
              <a:ext uri="{FF2B5EF4-FFF2-40B4-BE49-F238E27FC236}">
                <a16:creationId xmlns:a16="http://schemas.microsoft.com/office/drawing/2014/main" id="{CCA3C9D7-C45C-4B8F-B6C8-E31EFB9B42DD}"/>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362615" y="3690531"/>
            <a:ext cx="1466770" cy="1466770"/>
          </a:xfrm>
          <a:prstGeom prst="rect">
            <a:avLst/>
          </a:prstGeom>
        </p:spPr>
      </p:pic>
    </p:spTree>
    <p:extLst>
      <p:ext uri="{BB962C8B-B14F-4D97-AF65-F5344CB8AC3E}">
        <p14:creationId xmlns:p14="http://schemas.microsoft.com/office/powerpoint/2010/main" val="531703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fade">
                                      <p:cBhvr>
                                        <p:cTn id="37" dur="500"/>
                                        <p:tgtEl>
                                          <p:spTgt spid="9"/>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fade">
                                      <p:cBhvr>
                                        <p:cTn id="42" dur="500"/>
                                        <p:tgtEl>
                                          <p:spTgt spid="11"/>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0"/>
                                        </p:tgtEl>
                                        <p:attrNameLst>
                                          <p:attrName>style.visibility</p:attrName>
                                        </p:attrNameLst>
                                      </p:cBhvr>
                                      <p:to>
                                        <p:strVal val="visible"/>
                                      </p:to>
                                    </p:set>
                                    <p:animEffect transition="in" filter="fade">
                                      <p:cBhvr>
                                        <p:cTn id="4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86BDD-FA5E-4007-B932-1FB547F4C77F}"/>
              </a:ext>
            </a:extLst>
          </p:cNvPr>
          <p:cNvSpPr>
            <a:spLocks noGrp="1"/>
          </p:cNvSpPr>
          <p:nvPr>
            <p:ph type="title"/>
          </p:nvPr>
        </p:nvSpPr>
        <p:spPr/>
        <p:txBody>
          <a:bodyPr/>
          <a:lstStyle/>
          <a:p>
            <a:r>
              <a:rPr lang="en-US" dirty="0"/>
              <a:t>Flexible Development</a:t>
            </a:r>
          </a:p>
        </p:txBody>
      </p:sp>
      <p:pic>
        <p:nvPicPr>
          <p:cNvPr id="3" name="Picture 2">
            <a:extLst>
              <a:ext uri="{FF2B5EF4-FFF2-40B4-BE49-F238E27FC236}">
                <a16:creationId xmlns:a16="http://schemas.microsoft.com/office/drawing/2014/main" id="{DA665D0E-E53E-410C-A190-C0DECC3D5483}"/>
              </a:ext>
            </a:extLst>
          </p:cNvPr>
          <p:cNvPicPr>
            <a:picLocks noChangeAspect="1"/>
          </p:cNvPicPr>
          <p:nvPr/>
        </p:nvPicPr>
        <p:blipFill rotWithShape="1">
          <a:blip r:embed="rId3">
            <a:extLst>
              <a:ext uri="{28A0092B-C50C-407E-A947-70E740481C1C}">
                <a14:useLocalDpi xmlns:a14="http://schemas.microsoft.com/office/drawing/2010/main" val="0"/>
              </a:ext>
            </a:extLst>
          </a:blip>
          <a:srcRect l="23401" t="3529" r="23586" b="3922"/>
          <a:stretch/>
        </p:blipFill>
        <p:spPr>
          <a:xfrm>
            <a:off x="3904707" y="1631939"/>
            <a:ext cx="1704232" cy="1686368"/>
          </a:xfrm>
          <a:prstGeom prst="rect">
            <a:avLst/>
          </a:prstGeom>
        </p:spPr>
      </p:pic>
      <p:pic>
        <p:nvPicPr>
          <p:cNvPr id="4" name="Picture 3">
            <a:extLst>
              <a:ext uri="{FF2B5EF4-FFF2-40B4-BE49-F238E27FC236}">
                <a16:creationId xmlns:a16="http://schemas.microsoft.com/office/drawing/2014/main" id="{BB0B4217-BC83-4929-8132-7F7B5A3D986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97820" y="1505861"/>
            <a:ext cx="1777675" cy="1777675"/>
          </a:xfrm>
          <a:prstGeom prst="rect">
            <a:avLst/>
          </a:prstGeom>
        </p:spPr>
      </p:pic>
      <p:pic>
        <p:nvPicPr>
          <p:cNvPr id="5" name="Picture 4">
            <a:extLst>
              <a:ext uri="{FF2B5EF4-FFF2-40B4-BE49-F238E27FC236}">
                <a16:creationId xmlns:a16="http://schemas.microsoft.com/office/drawing/2014/main" id="{41A6BD1E-5B4E-4A3A-8FF2-28174F3BFEA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1420" y="1568901"/>
            <a:ext cx="2377782" cy="1777674"/>
          </a:xfrm>
          <a:prstGeom prst="rect">
            <a:avLst/>
          </a:prstGeom>
        </p:spPr>
      </p:pic>
      <p:pic>
        <p:nvPicPr>
          <p:cNvPr id="6" name="Picture 5">
            <a:extLst>
              <a:ext uri="{FF2B5EF4-FFF2-40B4-BE49-F238E27FC236}">
                <a16:creationId xmlns:a16="http://schemas.microsoft.com/office/drawing/2014/main" id="{06421A62-4CAD-4CC5-92AB-C0E880B6D06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565006" y="1631939"/>
            <a:ext cx="2005573" cy="1686367"/>
          </a:xfrm>
          <a:prstGeom prst="rect">
            <a:avLst/>
          </a:prstGeom>
        </p:spPr>
      </p:pic>
      <p:grpSp>
        <p:nvGrpSpPr>
          <p:cNvPr id="7" name="Group 6">
            <a:extLst>
              <a:ext uri="{FF2B5EF4-FFF2-40B4-BE49-F238E27FC236}">
                <a16:creationId xmlns:a16="http://schemas.microsoft.com/office/drawing/2014/main" id="{2482E48C-8E5C-4AC1-81E2-58AFB450E7D3}"/>
              </a:ext>
            </a:extLst>
          </p:cNvPr>
          <p:cNvGrpSpPr/>
          <p:nvPr/>
        </p:nvGrpSpPr>
        <p:grpSpPr>
          <a:xfrm>
            <a:off x="2134778" y="3967765"/>
            <a:ext cx="2377782" cy="1684243"/>
            <a:chOff x="621420" y="3727133"/>
            <a:chExt cx="2377782" cy="1684243"/>
          </a:xfrm>
        </p:grpSpPr>
        <p:pic>
          <p:nvPicPr>
            <p:cNvPr id="8" name="Picture 7">
              <a:extLst>
                <a:ext uri="{FF2B5EF4-FFF2-40B4-BE49-F238E27FC236}">
                  <a16:creationId xmlns:a16="http://schemas.microsoft.com/office/drawing/2014/main" id="{BCC15039-E913-446E-802B-DDE5919D0C8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54233" y="4876737"/>
              <a:ext cx="2112155" cy="534639"/>
            </a:xfrm>
            <a:prstGeom prst="rect">
              <a:avLst/>
            </a:prstGeom>
          </p:spPr>
        </p:pic>
        <p:pic>
          <p:nvPicPr>
            <p:cNvPr id="9" name="Picture 8">
              <a:extLst>
                <a:ext uri="{FF2B5EF4-FFF2-40B4-BE49-F238E27FC236}">
                  <a16:creationId xmlns:a16="http://schemas.microsoft.com/office/drawing/2014/main" id="{8939F779-CF2F-4884-BD41-47682601D14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21420" y="3727133"/>
              <a:ext cx="927100" cy="927100"/>
            </a:xfrm>
            <a:prstGeom prst="rect">
              <a:avLst/>
            </a:prstGeom>
          </p:spPr>
        </p:pic>
        <p:pic>
          <p:nvPicPr>
            <p:cNvPr id="10" name="Picture 9">
              <a:extLst>
                <a:ext uri="{FF2B5EF4-FFF2-40B4-BE49-F238E27FC236}">
                  <a16:creationId xmlns:a16="http://schemas.microsoft.com/office/drawing/2014/main" id="{FA2901DB-99ED-4BC0-831F-189D8FBC6E4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047204" y="3727133"/>
              <a:ext cx="951998" cy="927100"/>
            </a:xfrm>
            <a:prstGeom prst="rect">
              <a:avLst/>
            </a:prstGeom>
          </p:spPr>
        </p:pic>
      </p:grpSp>
      <p:grpSp>
        <p:nvGrpSpPr>
          <p:cNvPr id="11" name="Group 10">
            <a:extLst>
              <a:ext uri="{FF2B5EF4-FFF2-40B4-BE49-F238E27FC236}">
                <a16:creationId xmlns:a16="http://schemas.microsoft.com/office/drawing/2014/main" id="{D0637750-4C1F-458C-BADC-2548DE47CDE7}"/>
              </a:ext>
            </a:extLst>
          </p:cNvPr>
          <p:cNvGrpSpPr/>
          <p:nvPr/>
        </p:nvGrpSpPr>
        <p:grpSpPr>
          <a:xfrm>
            <a:off x="5851737" y="4650978"/>
            <a:ext cx="5409124" cy="932782"/>
            <a:chOff x="6161455" y="4043022"/>
            <a:chExt cx="5409124" cy="932782"/>
          </a:xfrm>
        </p:grpSpPr>
        <p:pic>
          <p:nvPicPr>
            <p:cNvPr id="12" name="Picture 11">
              <a:extLst>
                <a:ext uri="{FF2B5EF4-FFF2-40B4-BE49-F238E27FC236}">
                  <a16:creationId xmlns:a16="http://schemas.microsoft.com/office/drawing/2014/main" id="{F53014CB-BCBB-4669-86AB-27ED4AFB973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161455" y="4043022"/>
              <a:ext cx="1451235" cy="932782"/>
            </a:xfrm>
            <a:prstGeom prst="rect">
              <a:avLst/>
            </a:prstGeom>
          </p:spPr>
        </p:pic>
        <p:pic>
          <p:nvPicPr>
            <p:cNvPr id="13" name="Picture 12">
              <a:extLst>
                <a:ext uri="{FF2B5EF4-FFF2-40B4-BE49-F238E27FC236}">
                  <a16:creationId xmlns:a16="http://schemas.microsoft.com/office/drawing/2014/main" id="{25B8FFEE-9787-4941-AF95-B415CE52EB83}"/>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8141983" y="4043022"/>
              <a:ext cx="809355" cy="932782"/>
            </a:xfrm>
            <a:prstGeom prst="rect">
              <a:avLst/>
            </a:prstGeom>
          </p:spPr>
        </p:pic>
        <p:pic>
          <p:nvPicPr>
            <p:cNvPr id="14" name="Picture 13">
              <a:extLst>
                <a:ext uri="{FF2B5EF4-FFF2-40B4-BE49-F238E27FC236}">
                  <a16:creationId xmlns:a16="http://schemas.microsoft.com/office/drawing/2014/main" id="{544EEE89-DBF8-4CA8-9B8E-180BC269A96F}"/>
                </a:ext>
              </a:extLst>
            </p:cNvPr>
            <p:cNvPicPr>
              <a:picLocks noChangeAspect="1"/>
            </p:cNvPicPr>
            <p:nvPr/>
          </p:nvPicPr>
          <p:blipFill>
            <a:blip r:embed="rId12">
              <a:extLst>
                <a:ext uri="{28A0092B-C50C-407E-A947-70E740481C1C}">
                  <a14:useLocalDpi xmlns:a14="http://schemas.microsoft.com/office/drawing/2010/main" val="0"/>
                </a:ext>
              </a:extLst>
            </a:blip>
            <a:srcRect/>
            <a:stretch/>
          </p:blipFill>
          <p:spPr>
            <a:xfrm>
              <a:off x="9480631" y="4133763"/>
              <a:ext cx="809355" cy="751300"/>
            </a:xfrm>
            <a:prstGeom prst="rect">
              <a:avLst/>
            </a:prstGeom>
          </p:spPr>
        </p:pic>
        <p:pic>
          <p:nvPicPr>
            <p:cNvPr id="15" name="Picture 14">
              <a:extLst>
                <a:ext uri="{FF2B5EF4-FFF2-40B4-BE49-F238E27FC236}">
                  <a16:creationId xmlns:a16="http://schemas.microsoft.com/office/drawing/2014/main" id="{E9532668-79A4-41FF-B3E7-49014B764051}"/>
                </a:ext>
              </a:extLst>
            </p:cNvPr>
            <p:cNvPicPr>
              <a:picLocks noChangeAspect="1"/>
            </p:cNvPicPr>
            <p:nvPr/>
          </p:nvPicPr>
          <p:blipFill>
            <a:blip r:embed="rId13">
              <a:extLst>
                <a:ext uri="{28A0092B-C50C-407E-A947-70E740481C1C}">
                  <a14:useLocalDpi xmlns:a14="http://schemas.microsoft.com/office/drawing/2010/main" val="0"/>
                </a:ext>
              </a:extLst>
            </a:blip>
            <a:srcRect/>
            <a:stretch/>
          </p:blipFill>
          <p:spPr>
            <a:xfrm>
              <a:off x="10819279" y="4133763"/>
              <a:ext cx="751300" cy="751300"/>
            </a:xfrm>
            <a:prstGeom prst="rect">
              <a:avLst/>
            </a:prstGeom>
          </p:spPr>
        </p:pic>
      </p:grpSp>
    </p:spTree>
    <p:extLst>
      <p:ext uri="{BB962C8B-B14F-4D97-AF65-F5344CB8AC3E}">
        <p14:creationId xmlns:p14="http://schemas.microsoft.com/office/powerpoint/2010/main" val="3677568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500"/>
                                        <p:tgtEl>
                                          <p:spTgt spid="7"/>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C2315F-CA0E-47C2-A37B-7687D2B231E3}"/>
              </a:ext>
            </a:extLst>
          </p:cNvPr>
          <p:cNvSpPr>
            <a:spLocks noGrp="1"/>
          </p:cNvSpPr>
          <p:nvPr>
            <p:ph type="title"/>
          </p:nvPr>
        </p:nvSpPr>
        <p:spPr/>
        <p:txBody>
          <a:bodyPr/>
          <a:lstStyle/>
          <a:p>
            <a:r>
              <a:rPr lang="en-US" dirty="0"/>
              <a:t>Many Deployment Options</a:t>
            </a:r>
          </a:p>
        </p:txBody>
      </p:sp>
      <p:grpSp>
        <p:nvGrpSpPr>
          <p:cNvPr id="3" name="Group 2">
            <a:extLst>
              <a:ext uri="{FF2B5EF4-FFF2-40B4-BE49-F238E27FC236}">
                <a16:creationId xmlns:a16="http://schemas.microsoft.com/office/drawing/2014/main" id="{1E8B78EC-50AE-4D04-A904-F66D5F99C57F}"/>
              </a:ext>
            </a:extLst>
          </p:cNvPr>
          <p:cNvGrpSpPr/>
          <p:nvPr/>
        </p:nvGrpSpPr>
        <p:grpSpPr>
          <a:xfrm>
            <a:off x="227261" y="1921356"/>
            <a:ext cx="1828194" cy="2302963"/>
            <a:chOff x="227261" y="1921356"/>
            <a:chExt cx="1828194" cy="2302963"/>
          </a:xfrm>
        </p:grpSpPr>
        <p:pic>
          <p:nvPicPr>
            <p:cNvPr id="4" name="Graphic 3">
              <a:extLst>
                <a:ext uri="{FF2B5EF4-FFF2-40B4-BE49-F238E27FC236}">
                  <a16:creationId xmlns:a16="http://schemas.microsoft.com/office/drawing/2014/main" id="{B93505AB-4BC6-480E-A638-85CB41054AC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62988" y="2494978"/>
              <a:ext cx="1360009" cy="1360009"/>
            </a:xfrm>
            <a:prstGeom prst="rect">
              <a:avLst/>
            </a:prstGeom>
          </p:spPr>
        </p:pic>
        <p:sp>
          <p:nvSpPr>
            <p:cNvPr id="5" name="TextBox 4">
              <a:extLst>
                <a:ext uri="{FF2B5EF4-FFF2-40B4-BE49-F238E27FC236}">
                  <a16:creationId xmlns:a16="http://schemas.microsoft.com/office/drawing/2014/main" id="{607F516E-85D9-4031-A81B-E1D8B352591E}"/>
                </a:ext>
              </a:extLst>
            </p:cNvPr>
            <p:cNvSpPr txBox="1"/>
            <p:nvPr/>
          </p:nvSpPr>
          <p:spPr>
            <a:xfrm>
              <a:off x="227262" y="1921356"/>
              <a:ext cx="1828193" cy="369332"/>
            </a:xfrm>
            <a:prstGeom prst="rect">
              <a:avLst/>
            </a:prstGeom>
            <a:noFill/>
          </p:spPr>
          <p:txBody>
            <a:bodyPr wrap="none" rtlCol="0">
              <a:spAutoFit/>
            </a:bodyPr>
            <a:lstStyle/>
            <a:p>
              <a:r>
                <a:rPr lang="en-US" dirty="0">
                  <a:solidFill>
                    <a:srgbClr val="2A355F"/>
                  </a:solidFill>
                  <a:latin typeface="Kamerik205 8" panose="020B0803030600020004" pitchFamily="34" charset="0"/>
                </a:rPr>
                <a:t>Consumption</a:t>
              </a:r>
            </a:p>
          </p:txBody>
        </p:sp>
        <p:sp>
          <p:nvSpPr>
            <p:cNvPr id="6" name="TextBox 5">
              <a:extLst>
                <a:ext uri="{FF2B5EF4-FFF2-40B4-BE49-F238E27FC236}">
                  <a16:creationId xmlns:a16="http://schemas.microsoft.com/office/drawing/2014/main" id="{228229A0-BDDB-47A6-9DBF-316B25E938D0}"/>
                </a:ext>
              </a:extLst>
            </p:cNvPr>
            <p:cNvSpPr txBox="1"/>
            <p:nvPr/>
          </p:nvSpPr>
          <p:spPr>
            <a:xfrm>
              <a:off x="227261" y="3854987"/>
              <a:ext cx="1588399" cy="369332"/>
            </a:xfrm>
            <a:prstGeom prst="rect">
              <a:avLst/>
            </a:prstGeom>
            <a:noFill/>
          </p:spPr>
          <p:txBody>
            <a:bodyPr wrap="square" rtlCol="0">
              <a:spAutoFit/>
            </a:bodyPr>
            <a:lstStyle/>
            <a:p>
              <a:pPr algn="ctr"/>
              <a:r>
                <a:rPr lang="en-US" dirty="0">
                  <a:solidFill>
                    <a:srgbClr val="1680A7"/>
                  </a:solidFill>
                </a:rPr>
                <a:t>Serverless</a:t>
              </a:r>
            </a:p>
          </p:txBody>
        </p:sp>
      </p:grpSp>
    </p:spTree>
    <p:extLst>
      <p:ext uri="{BB962C8B-B14F-4D97-AF65-F5344CB8AC3E}">
        <p14:creationId xmlns:p14="http://schemas.microsoft.com/office/powerpoint/2010/main" val="1024376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8BB511-D3FE-44C3-9DA3-5F77BDC38C05}"/>
              </a:ext>
            </a:extLst>
          </p:cNvPr>
          <p:cNvSpPr>
            <a:spLocks noGrp="1"/>
          </p:cNvSpPr>
          <p:nvPr>
            <p:ph type="title"/>
          </p:nvPr>
        </p:nvSpPr>
        <p:spPr/>
        <p:txBody>
          <a:bodyPr/>
          <a:lstStyle/>
          <a:p>
            <a:r>
              <a:rPr lang="en-US" dirty="0"/>
              <a:t>Many Deployment Options</a:t>
            </a:r>
          </a:p>
        </p:txBody>
      </p:sp>
      <p:grpSp>
        <p:nvGrpSpPr>
          <p:cNvPr id="3" name="Group 2">
            <a:extLst>
              <a:ext uri="{FF2B5EF4-FFF2-40B4-BE49-F238E27FC236}">
                <a16:creationId xmlns:a16="http://schemas.microsoft.com/office/drawing/2014/main" id="{315FA7CD-CAE4-4987-BE54-1C858E8149C1}"/>
              </a:ext>
            </a:extLst>
          </p:cNvPr>
          <p:cNvGrpSpPr/>
          <p:nvPr/>
        </p:nvGrpSpPr>
        <p:grpSpPr>
          <a:xfrm>
            <a:off x="227261" y="1921356"/>
            <a:ext cx="1828194" cy="2302963"/>
            <a:chOff x="227261" y="1921356"/>
            <a:chExt cx="1828194" cy="2302963"/>
          </a:xfrm>
        </p:grpSpPr>
        <p:pic>
          <p:nvPicPr>
            <p:cNvPr id="4" name="Graphic 3">
              <a:extLst>
                <a:ext uri="{FF2B5EF4-FFF2-40B4-BE49-F238E27FC236}">
                  <a16:creationId xmlns:a16="http://schemas.microsoft.com/office/drawing/2014/main" id="{9DF75D8C-BD0E-45AF-A85F-846D88D2CBE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62988" y="2494978"/>
              <a:ext cx="1360009" cy="1360009"/>
            </a:xfrm>
            <a:prstGeom prst="rect">
              <a:avLst/>
            </a:prstGeom>
          </p:spPr>
        </p:pic>
        <p:sp>
          <p:nvSpPr>
            <p:cNvPr id="5" name="TextBox 4">
              <a:extLst>
                <a:ext uri="{FF2B5EF4-FFF2-40B4-BE49-F238E27FC236}">
                  <a16:creationId xmlns:a16="http://schemas.microsoft.com/office/drawing/2014/main" id="{41CFF044-74E3-42F8-8D29-E57CC512A2BE}"/>
                </a:ext>
              </a:extLst>
            </p:cNvPr>
            <p:cNvSpPr txBox="1"/>
            <p:nvPr/>
          </p:nvSpPr>
          <p:spPr>
            <a:xfrm>
              <a:off x="227262" y="1921356"/>
              <a:ext cx="1828193" cy="369332"/>
            </a:xfrm>
            <a:prstGeom prst="rect">
              <a:avLst/>
            </a:prstGeom>
            <a:noFill/>
          </p:spPr>
          <p:txBody>
            <a:bodyPr wrap="none" rtlCol="0">
              <a:spAutoFit/>
            </a:bodyPr>
            <a:lstStyle/>
            <a:p>
              <a:r>
                <a:rPr lang="en-US" dirty="0">
                  <a:solidFill>
                    <a:srgbClr val="2A355F"/>
                  </a:solidFill>
                  <a:latin typeface="Kamerik205 8" panose="020B0803030600020004" pitchFamily="34" charset="0"/>
                </a:rPr>
                <a:t>Consumption</a:t>
              </a:r>
            </a:p>
          </p:txBody>
        </p:sp>
        <p:sp>
          <p:nvSpPr>
            <p:cNvPr id="6" name="TextBox 5">
              <a:extLst>
                <a:ext uri="{FF2B5EF4-FFF2-40B4-BE49-F238E27FC236}">
                  <a16:creationId xmlns:a16="http://schemas.microsoft.com/office/drawing/2014/main" id="{2F32A974-E734-47C8-BEA7-122F4F9AFB9E}"/>
                </a:ext>
              </a:extLst>
            </p:cNvPr>
            <p:cNvSpPr txBox="1"/>
            <p:nvPr/>
          </p:nvSpPr>
          <p:spPr>
            <a:xfrm>
              <a:off x="227261" y="3854987"/>
              <a:ext cx="1588399" cy="369332"/>
            </a:xfrm>
            <a:prstGeom prst="rect">
              <a:avLst/>
            </a:prstGeom>
            <a:noFill/>
          </p:spPr>
          <p:txBody>
            <a:bodyPr wrap="square" rtlCol="0">
              <a:spAutoFit/>
            </a:bodyPr>
            <a:lstStyle/>
            <a:p>
              <a:pPr algn="ctr"/>
              <a:r>
                <a:rPr lang="en-US" dirty="0">
                  <a:solidFill>
                    <a:srgbClr val="1680A7"/>
                  </a:solidFill>
                </a:rPr>
                <a:t>Serverless</a:t>
              </a:r>
            </a:p>
          </p:txBody>
        </p:sp>
      </p:grpSp>
      <p:grpSp>
        <p:nvGrpSpPr>
          <p:cNvPr id="7" name="Group 6">
            <a:extLst>
              <a:ext uri="{FF2B5EF4-FFF2-40B4-BE49-F238E27FC236}">
                <a16:creationId xmlns:a16="http://schemas.microsoft.com/office/drawing/2014/main" id="{47AD5A36-531B-4A42-862F-80876A3FEC65}"/>
              </a:ext>
            </a:extLst>
          </p:cNvPr>
          <p:cNvGrpSpPr/>
          <p:nvPr/>
        </p:nvGrpSpPr>
        <p:grpSpPr>
          <a:xfrm>
            <a:off x="2164393" y="1329975"/>
            <a:ext cx="1808291" cy="3682700"/>
            <a:chOff x="2164393" y="1329975"/>
            <a:chExt cx="1808291" cy="3682700"/>
          </a:xfrm>
        </p:grpSpPr>
        <p:pic>
          <p:nvPicPr>
            <p:cNvPr id="8" name="Graphic 7">
              <a:extLst>
                <a:ext uri="{FF2B5EF4-FFF2-40B4-BE49-F238E27FC236}">
                  <a16:creationId xmlns:a16="http://schemas.microsoft.com/office/drawing/2014/main" id="{3CF5C442-46BD-4A00-A0CD-7AD03638550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2444191" y="2494978"/>
              <a:ext cx="1360009" cy="1360009"/>
            </a:xfrm>
            <a:prstGeom prst="rect">
              <a:avLst/>
            </a:prstGeom>
          </p:spPr>
        </p:pic>
        <p:sp>
          <p:nvSpPr>
            <p:cNvPr id="9" name="TextBox 8">
              <a:extLst>
                <a:ext uri="{FF2B5EF4-FFF2-40B4-BE49-F238E27FC236}">
                  <a16:creationId xmlns:a16="http://schemas.microsoft.com/office/drawing/2014/main" id="{5D0B0792-EA7A-4E47-A17E-60E585988EF7}"/>
                </a:ext>
              </a:extLst>
            </p:cNvPr>
            <p:cNvSpPr txBox="1"/>
            <p:nvPr/>
          </p:nvSpPr>
          <p:spPr>
            <a:xfrm>
              <a:off x="2294917" y="1782857"/>
              <a:ext cx="1677767" cy="646331"/>
            </a:xfrm>
            <a:prstGeom prst="rect">
              <a:avLst/>
            </a:prstGeom>
            <a:noFill/>
          </p:spPr>
          <p:txBody>
            <a:bodyPr wrap="none" rtlCol="0">
              <a:spAutoFit/>
            </a:bodyPr>
            <a:lstStyle/>
            <a:p>
              <a:r>
                <a:rPr lang="en-US" b="1" dirty="0">
                  <a:solidFill>
                    <a:srgbClr val="2A355F"/>
                  </a:solidFill>
                  <a:latin typeface="Kamerik205 8" panose="020B0803030600020004" pitchFamily="34" charset="0"/>
                </a:rPr>
                <a:t>App Service</a:t>
              </a:r>
            </a:p>
            <a:p>
              <a:pPr algn="ctr"/>
              <a:r>
                <a:rPr lang="en-US" b="1" dirty="0">
                  <a:solidFill>
                    <a:srgbClr val="2A355F"/>
                  </a:solidFill>
                  <a:latin typeface="Kamerik205 8" panose="020B0803030600020004" pitchFamily="34" charset="0"/>
                </a:rPr>
                <a:t>Plan</a:t>
              </a:r>
            </a:p>
          </p:txBody>
        </p:sp>
        <p:cxnSp>
          <p:nvCxnSpPr>
            <p:cNvPr id="10" name="Straight Connector 9">
              <a:extLst>
                <a:ext uri="{FF2B5EF4-FFF2-40B4-BE49-F238E27FC236}">
                  <a16:creationId xmlns:a16="http://schemas.microsoft.com/office/drawing/2014/main" id="{30CDE46C-384C-4E30-8B3C-E243A118ED45}"/>
                </a:ext>
              </a:extLst>
            </p:cNvPr>
            <p:cNvCxnSpPr>
              <a:cxnSpLocks/>
            </p:cNvCxnSpPr>
            <p:nvPr/>
          </p:nvCxnSpPr>
          <p:spPr>
            <a:xfrm>
              <a:off x="2164393" y="1329975"/>
              <a:ext cx="0" cy="3682700"/>
            </a:xfrm>
            <a:prstGeom prst="line">
              <a:avLst/>
            </a:prstGeom>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EEAC763-6777-4CE7-8E97-A47D0A381CF9}"/>
                </a:ext>
              </a:extLst>
            </p:cNvPr>
            <p:cNvSpPr txBox="1"/>
            <p:nvPr/>
          </p:nvSpPr>
          <p:spPr>
            <a:xfrm>
              <a:off x="2338761" y="3854987"/>
              <a:ext cx="1588399" cy="923330"/>
            </a:xfrm>
            <a:prstGeom prst="rect">
              <a:avLst/>
            </a:prstGeom>
            <a:noFill/>
          </p:spPr>
          <p:txBody>
            <a:bodyPr wrap="square" rtlCol="0">
              <a:spAutoFit/>
            </a:bodyPr>
            <a:lstStyle/>
            <a:p>
              <a:pPr algn="ctr"/>
              <a:r>
                <a:rPr lang="en-US" dirty="0">
                  <a:solidFill>
                    <a:srgbClr val="1680A7"/>
                  </a:solidFill>
                </a:rPr>
                <a:t>Free, Basic, Standard, Premium</a:t>
              </a:r>
            </a:p>
          </p:txBody>
        </p:sp>
      </p:grpSp>
    </p:spTree>
    <p:extLst>
      <p:ext uri="{BB962C8B-B14F-4D97-AF65-F5344CB8AC3E}">
        <p14:creationId xmlns:p14="http://schemas.microsoft.com/office/powerpoint/2010/main" val="973367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04F173-BC22-4914-9681-3BA8525FF8D4}"/>
              </a:ext>
            </a:extLst>
          </p:cNvPr>
          <p:cNvSpPr>
            <a:spLocks noGrp="1"/>
          </p:cNvSpPr>
          <p:nvPr>
            <p:ph type="title"/>
          </p:nvPr>
        </p:nvSpPr>
        <p:spPr/>
        <p:txBody>
          <a:bodyPr/>
          <a:lstStyle/>
          <a:p>
            <a:r>
              <a:rPr lang="en-US" dirty="0"/>
              <a:t>Who is Chad Green?</a:t>
            </a:r>
          </a:p>
        </p:txBody>
      </p:sp>
      <p:pic>
        <p:nvPicPr>
          <p:cNvPr id="3" name="Picture 2">
            <a:extLst>
              <a:ext uri="{FF2B5EF4-FFF2-40B4-BE49-F238E27FC236}">
                <a16:creationId xmlns:a16="http://schemas.microsoft.com/office/drawing/2014/main" id="{F94CBA0C-9436-4EE3-A532-D18A51597B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50751" y="0"/>
            <a:ext cx="5141249" cy="6858000"/>
          </a:xfrm>
          <a:prstGeom prst="rect">
            <a:avLst/>
          </a:prstGeom>
        </p:spPr>
      </p:pic>
      <p:sp>
        <p:nvSpPr>
          <p:cNvPr id="4" name="Content Placeholder 2">
            <a:extLst>
              <a:ext uri="{FF2B5EF4-FFF2-40B4-BE49-F238E27FC236}">
                <a16:creationId xmlns:a16="http://schemas.microsoft.com/office/drawing/2014/main" id="{4B859787-E66E-4953-BCFD-5C4187E00628}"/>
              </a:ext>
            </a:extLst>
          </p:cNvPr>
          <p:cNvSpPr txBox="1">
            <a:spLocks/>
          </p:cNvSpPr>
          <p:nvPr/>
        </p:nvSpPr>
        <p:spPr>
          <a:xfrm>
            <a:off x="765175" y="1638152"/>
            <a:ext cx="6177967" cy="359612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dirty="0">
                <a:solidFill>
                  <a:schemeClr val="tx1"/>
                </a:solidFill>
              </a:rPr>
              <a:t>chadgreen@chadgreen.com</a:t>
            </a:r>
          </a:p>
          <a:p>
            <a:pPr marL="0" indent="0">
              <a:buFont typeface="Arial" panose="020B0604020202020204" pitchFamily="34" charset="0"/>
              <a:buNone/>
            </a:pPr>
            <a:r>
              <a:rPr lang="en-US" sz="4000" dirty="0">
                <a:solidFill>
                  <a:schemeClr val="tx1"/>
                </a:solidFill>
              </a:rPr>
              <a:t>TaleLearnCode</a:t>
            </a:r>
          </a:p>
          <a:p>
            <a:pPr marL="0" indent="0">
              <a:buFont typeface="Arial" panose="020B0604020202020204" pitchFamily="34" charset="0"/>
              <a:buNone/>
            </a:pPr>
            <a:r>
              <a:rPr lang="en-US" sz="4000" dirty="0">
                <a:solidFill>
                  <a:schemeClr val="tx1"/>
                </a:solidFill>
              </a:rPr>
              <a:t>ChadGreen.com</a:t>
            </a:r>
          </a:p>
          <a:p>
            <a:pPr marL="0" indent="0">
              <a:buFont typeface="Arial" panose="020B0604020202020204" pitchFamily="34" charset="0"/>
              <a:buNone/>
            </a:pPr>
            <a:r>
              <a:rPr lang="en-US" sz="4000" dirty="0" err="1">
                <a:solidFill>
                  <a:schemeClr val="tx1"/>
                </a:solidFill>
              </a:rPr>
              <a:t>ChadGreen</a:t>
            </a:r>
            <a:r>
              <a:rPr lang="en-US" sz="4000" dirty="0">
                <a:solidFill>
                  <a:schemeClr val="tx1"/>
                </a:solidFill>
              </a:rPr>
              <a:t> &amp; TaleLearnCode</a:t>
            </a:r>
          </a:p>
          <a:p>
            <a:pPr marL="0" indent="0">
              <a:buFont typeface="Arial" panose="020B0604020202020204" pitchFamily="34" charset="0"/>
              <a:buNone/>
            </a:pPr>
            <a:r>
              <a:rPr lang="en-US" sz="4000" dirty="0" err="1">
                <a:solidFill>
                  <a:schemeClr val="tx1"/>
                </a:solidFill>
              </a:rPr>
              <a:t>ChadwickEGreen</a:t>
            </a:r>
            <a:endParaRPr lang="en-US" sz="4000" dirty="0">
              <a:solidFill>
                <a:schemeClr val="tx1"/>
              </a:solidFill>
            </a:endParaRPr>
          </a:p>
        </p:txBody>
      </p:sp>
      <p:pic>
        <p:nvPicPr>
          <p:cNvPr id="5" name="Picture 4">
            <a:extLst>
              <a:ext uri="{FF2B5EF4-FFF2-40B4-BE49-F238E27FC236}">
                <a16:creationId xmlns:a16="http://schemas.microsoft.com/office/drawing/2014/main" id="{14EE8ACE-3D34-4F78-82EC-154EE0390D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5197" y="1776928"/>
            <a:ext cx="489978" cy="450483"/>
          </a:xfrm>
          <a:prstGeom prst="rect">
            <a:avLst/>
          </a:prstGeom>
        </p:spPr>
      </p:pic>
      <p:pic>
        <p:nvPicPr>
          <p:cNvPr id="6" name="Picture 5">
            <a:extLst>
              <a:ext uri="{FF2B5EF4-FFF2-40B4-BE49-F238E27FC236}">
                <a16:creationId xmlns:a16="http://schemas.microsoft.com/office/drawing/2014/main" id="{873E9FC5-0658-4E55-BE50-AF783F22A14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1786" y="2435063"/>
            <a:ext cx="480742" cy="480742"/>
          </a:xfrm>
          <a:prstGeom prst="rect">
            <a:avLst/>
          </a:prstGeom>
        </p:spPr>
      </p:pic>
      <p:pic>
        <p:nvPicPr>
          <p:cNvPr id="7" name="Picture 6">
            <a:extLst>
              <a:ext uri="{FF2B5EF4-FFF2-40B4-BE49-F238E27FC236}">
                <a16:creationId xmlns:a16="http://schemas.microsoft.com/office/drawing/2014/main" id="{683BD250-3273-4CE6-B482-91EF6FBC8F1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1786" y="3011339"/>
            <a:ext cx="489978" cy="489978"/>
          </a:xfrm>
          <a:prstGeom prst="rect">
            <a:avLst/>
          </a:prstGeom>
          <a:ln>
            <a:noFill/>
          </a:ln>
        </p:spPr>
      </p:pic>
      <p:pic>
        <p:nvPicPr>
          <p:cNvPr id="8" name="Picture 7">
            <a:extLst>
              <a:ext uri="{FF2B5EF4-FFF2-40B4-BE49-F238E27FC236}">
                <a16:creationId xmlns:a16="http://schemas.microsoft.com/office/drawing/2014/main" id="{8AC5FC8D-EEB5-472E-8047-468CAD94094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1786" y="3727672"/>
            <a:ext cx="480742" cy="480742"/>
          </a:xfrm>
          <a:prstGeom prst="rect">
            <a:avLst/>
          </a:prstGeom>
        </p:spPr>
      </p:pic>
      <p:pic>
        <p:nvPicPr>
          <p:cNvPr id="9" name="Picture 8">
            <a:extLst>
              <a:ext uri="{FF2B5EF4-FFF2-40B4-BE49-F238E27FC236}">
                <a16:creationId xmlns:a16="http://schemas.microsoft.com/office/drawing/2014/main" id="{7764C0D7-1487-4878-8261-0F3AD0D563C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4711" y="4365792"/>
            <a:ext cx="445655" cy="445655"/>
          </a:xfrm>
          <a:prstGeom prst="rect">
            <a:avLst/>
          </a:prstGeom>
        </p:spPr>
      </p:pic>
      <p:pic>
        <p:nvPicPr>
          <p:cNvPr id="10" name="Picture 9">
            <a:extLst>
              <a:ext uri="{FF2B5EF4-FFF2-40B4-BE49-F238E27FC236}">
                <a16:creationId xmlns:a16="http://schemas.microsoft.com/office/drawing/2014/main" id="{F78D7AA0-04C1-480B-B598-DDB5C4DCE87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72151" y="5171221"/>
            <a:ext cx="2289053" cy="923546"/>
          </a:xfrm>
          <a:prstGeom prst="rect">
            <a:avLst/>
          </a:prstGeom>
        </p:spPr>
      </p:pic>
    </p:spTree>
    <p:extLst>
      <p:ext uri="{BB962C8B-B14F-4D97-AF65-F5344CB8AC3E}">
        <p14:creationId xmlns:p14="http://schemas.microsoft.com/office/powerpoint/2010/main" val="35154237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7D83E9-6EF7-46CA-9E2D-0CB224222385}"/>
              </a:ext>
            </a:extLst>
          </p:cNvPr>
          <p:cNvSpPr>
            <a:spLocks noGrp="1"/>
          </p:cNvSpPr>
          <p:nvPr>
            <p:ph type="title"/>
          </p:nvPr>
        </p:nvSpPr>
        <p:spPr/>
        <p:txBody>
          <a:bodyPr/>
          <a:lstStyle/>
          <a:p>
            <a:r>
              <a:rPr lang="en-US" dirty="0"/>
              <a:t>Many Deployment Options</a:t>
            </a:r>
          </a:p>
        </p:txBody>
      </p:sp>
      <p:grpSp>
        <p:nvGrpSpPr>
          <p:cNvPr id="3" name="Group 2">
            <a:extLst>
              <a:ext uri="{FF2B5EF4-FFF2-40B4-BE49-F238E27FC236}">
                <a16:creationId xmlns:a16="http://schemas.microsoft.com/office/drawing/2014/main" id="{8360463B-86E0-4262-AF78-BEB195300D9D}"/>
              </a:ext>
            </a:extLst>
          </p:cNvPr>
          <p:cNvGrpSpPr/>
          <p:nvPr/>
        </p:nvGrpSpPr>
        <p:grpSpPr>
          <a:xfrm>
            <a:off x="227261" y="1921356"/>
            <a:ext cx="1828194" cy="2302963"/>
            <a:chOff x="227261" y="1921356"/>
            <a:chExt cx="1828194" cy="2302963"/>
          </a:xfrm>
        </p:grpSpPr>
        <p:pic>
          <p:nvPicPr>
            <p:cNvPr id="4" name="Graphic 3">
              <a:extLst>
                <a:ext uri="{FF2B5EF4-FFF2-40B4-BE49-F238E27FC236}">
                  <a16:creationId xmlns:a16="http://schemas.microsoft.com/office/drawing/2014/main" id="{A191B96B-CDC0-4C03-97EE-68E248580E3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62988" y="2494978"/>
              <a:ext cx="1360009" cy="1360009"/>
            </a:xfrm>
            <a:prstGeom prst="rect">
              <a:avLst/>
            </a:prstGeom>
          </p:spPr>
        </p:pic>
        <p:sp>
          <p:nvSpPr>
            <p:cNvPr id="5" name="TextBox 4">
              <a:extLst>
                <a:ext uri="{FF2B5EF4-FFF2-40B4-BE49-F238E27FC236}">
                  <a16:creationId xmlns:a16="http://schemas.microsoft.com/office/drawing/2014/main" id="{39F6CA26-C382-4B5F-A3A2-E368A7B855C8}"/>
                </a:ext>
              </a:extLst>
            </p:cNvPr>
            <p:cNvSpPr txBox="1"/>
            <p:nvPr/>
          </p:nvSpPr>
          <p:spPr>
            <a:xfrm>
              <a:off x="227262" y="1921356"/>
              <a:ext cx="1828193" cy="369332"/>
            </a:xfrm>
            <a:prstGeom prst="rect">
              <a:avLst/>
            </a:prstGeom>
            <a:noFill/>
          </p:spPr>
          <p:txBody>
            <a:bodyPr wrap="none" rtlCol="0">
              <a:spAutoFit/>
            </a:bodyPr>
            <a:lstStyle/>
            <a:p>
              <a:r>
                <a:rPr lang="en-US" dirty="0">
                  <a:solidFill>
                    <a:srgbClr val="2A355F"/>
                  </a:solidFill>
                  <a:latin typeface="Kamerik205 8" panose="020B0803030600020004" pitchFamily="34" charset="0"/>
                </a:rPr>
                <a:t>Consumption</a:t>
              </a:r>
            </a:p>
          </p:txBody>
        </p:sp>
        <p:sp>
          <p:nvSpPr>
            <p:cNvPr id="6" name="TextBox 5">
              <a:extLst>
                <a:ext uri="{FF2B5EF4-FFF2-40B4-BE49-F238E27FC236}">
                  <a16:creationId xmlns:a16="http://schemas.microsoft.com/office/drawing/2014/main" id="{7173D147-92AA-4511-B53A-81FBB03F6AD3}"/>
                </a:ext>
              </a:extLst>
            </p:cNvPr>
            <p:cNvSpPr txBox="1"/>
            <p:nvPr/>
          </p:nvSpPr>
          <p:spPr>
            <a:xfrm>
              <a:off x="227261" y="3854987"/>
              <a:ext cx="1588399" cy="369332"/>
            </a:xfrm>
            <a:prstGeom prst="rect">
              <a:avLst/>
            </a:prstGeom>
            <a:noFill/>
          </p:spPr>
          <p:txBody>
            <a:bodyPr wrap="square" rtlCol="0">
              <a:spAutoFit/>
            </a:bodyPr>
            <a:lstStyle/>
            <a:p>
              <a:pPr algn="ctr"/>
              <a:r>
                <a:rPr lang="en-US" dirty="0">
                  <a:solidFill>
                    <a:srgbClr val="1680A7"/>
                  </a:solidFill>
                </a:rPr>
                <a:t>Serverless</a:t>
              </a:r>
            </a:p>
          </p:txBody>
        </p:sp>
      </p:grpSp>
      <p:grpSp>
        <p:nvGrpSpPr>
          <p:cNvPr id="7" name="Group 6">
            <a:extLst>
              <a:ext uri="{FF2B5EF4-FFF2-40B4-BE49-F238E27FC236}">
                <a16:creationId xmlns:a16="http://schemas.microsoft.com/office/drawing/2014/main" id="{168255E2-6E5E-4D89-BD55-3310E21146CD}"/>
              </a:ext>
            </a:extLst>
          </p:cNvPr>
          <p:cNvGrpSpPr/>
          <p:nvPr/>
        </p:nvGrpSpPr>
        <p:grpSpPr>
          <a:xfrm>
            <a:off x="2164393" y="1329975"/>
            <a:ext cx="1808291" cy="3682700"/>
            <a:chOff x="2164393" y="1329975"/>
            <a:chExt cx="1808291" cy="3682700"/>
          </a:xfrm>
        </p:grpSpPr>
        <p:pic>
          <p:nvPicPr>
            <p:cNvPr id="8" name="Graphic 7">
              <a:extLst>
                <a:ext uri="{FF2B5EF4-FFF2-40B4-BE49-F238E27FC236}">
                  <a16:creationId xmlns:a16="http://schemas.microsoft.com/office/drawing/2014/main" id="{655E4DFD-8C74-4FCD-A44F-30F2DF9D990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2444191" y="2494978"/>
              <a:ext cx="1360009" cy="1360009"/>
            </a:xfrm>
            <a:prstGeom prst="rect">
              <a:avLst/>
            </a:prstGeom>
          </p:spPr>
        </p:pic>
        <p:sp>
          <p:nvSpPr>
            <p:cNvPr id="9" name="TextBox 8">
              <a:extLst>
                <a:ext uri="{FF2B5EF4-FFF2-40B4-BE49-F238E27FC236}">
                  <a16:creationId xmlns:a16="http://schemas.microsoft.com/office/drawing/2014/main" id="{D33BD697-B064-4CF0-A281-67F3D38E7B12}"/>
                </a:ext>
              </a:extLst>
            </p:cNvPr>
            <p:cNvSpPr txBox="1"/>
            <p:nvPr/>
          </p:nvSpPr>
          <p:spPr>
            <a:xfrm>
              <a:off x="2294917" y="1782857"/>
              <a:ext cx="1677767" cy="646331"/>
            </a:xfrm>
            <a:prstGeom prst="rect">
              <a:avLst/>
            </a:prstGeom>
            <a:noFill/>
          </p:spPr>
          <p:txBody>
            <a:bodyPr wrap="none" rtlCol="0">
              <a:spAutoFit/>
            </a:bodyPr>
            <a:lstStyle/>
            <a:p>
              <a:r>
                <a:rPr lang="en-US" dirty="0">
                  <a:solidFill>
                    <a:srgbClr val="2A355F"/>
                  </a:solidFill>
                  <a:latin typeface="Kamerik205 8" panose="020B0803030600020004" pitchFamily="34" charset="0"/>
                </a:rPr>
                <a:t>App Service</a:t>
              </a:r>
            </a:p>
            <a:p>
              <a:pPr algn="ctr"/>
              <a:r>
                <a:rPr lang="en-US" dirty="0">
                  <a:solidFill>
                    <a:srgbClr val="2A355F"/>
                  </a:solidFill>
                  <a:latin typeface="Kamerik205 8" panose="020B0803030600020004" pitchFamily="34" charset="0"/>
                </a:rPr>
                <a:t>Plan</a:t>
              </a:r>
            </a:p>
          </p:txBody>
        </p:sp>
        <p:cxnSp>
          <p:nvCxnSpPr>
            <p:cNvPr id="10" name="Straight Connector 9">
              <a:extLst>
                <a:ext uri="{FF2B5EF4-FFF2-40B4-BE49-F238E27FC236}">
                  <a16:creationId xmlns:a16="http://schemas.microsoft.com/office/drawing/2014/main" id="{653F257E-1B0A-4912-AFF2-E4E68187FB69}"/>
                </a:ext>
              </a:extLst>
            </p:cNvPr>
            <p:cNvCxnSpPr>
              <a:cxnSpLocks/>
            </p:cNvCxnSpPr>
            <p:nvPr/>
          </p:nvCxnSpPr>
          <p:spPr>
            <a:xfrm>
              <a:off x="2164393" y="1329975"/>
              <a:ext cx="0" cy="3682700"/>
            </a:xfrm>
            <a:prstGeom prst="line">
              <a:avLst/>
            </a:prstGeom>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A5AFE41-A23F-4113-969B-254AC54BF222}"/>
                </a:ext>
              </a:extLst>
            </p:cNvPr>
            <p:cNvSpPr txBox="1"/>
            <p:nvPr/>
          </p:nvSpPr>
          <p:spPr>
            <a:xfrm>
              <a:off x="2338761" y="3854987"/>
              <a:ext cx="1588399" cy="923330"/>
            </a:xfrm>
            <a:prstGeom prst="rect">
              <a:avLst/>
            </a:prstGeom>
            <a:noFill/>
          </p:spPr>
          <p:txBody>
            <a:bodyPr wrap="square" rtlCol="0">
              <a:spAutoFit/>
            </a:bodyPr>
            <a:lstStyle/>
            <a:p>
              <a:pPr algn="ctr"/>
              <a:r>
                <a:rPr lang="en-US" dirty="0">
                  <a:solidFill>
                    <a:srgbClr val="1680A7"/>
                  </a:solidFill>
                </a:rPr>
                <a:t>Free, Basic, Standard, Premium</a:t>
              </a:r>
            </a:p>
          </p:txBody>
        </p:sp>
      </p:grpSp>
      <p:grpSp>
        <p:nvGrpSpPr>
          <p:cNvPr id="12" name="Group 11">
            <a:extLst>
              <a:ext uri="{FF2B5EF4-FFF2-40B4-BE49-F238E27FC236}">
                <a16:creationId xmlns:a16="http://schemas.microsoft.com/office/drawing/2014/main" id="{F8E6919A-6DDA-4162-8C39-AFC13DAF18F4}"/>
              </a:ext>
            </a:extLst>
          </p:cNvPr>
          <p:cNvGrpSpPr/>
          <p:nvPr/>
        </p:nvGrpSpPr>
        <p:grpSpPr>
          <a:xfrm>
            <a:off x="4101525" y="1329975"/>
            <a:ext cx="1854266" cy="3682700"/>
            <a:chOff x="4101525" y="1329975"/>
            <a:chExt cx="1854266" cy="3682700"/>
          </a:xfrm>
        </p:grpSpPr>
        <p:pic>
          <p:nvPicPr>
            <p:cNvPr id="13" name="Graphic 12">
              <a:extLst>
                <a:ext uri="{FF2B5EF4-FFF2-40B4-BE49-F238E27FC236}">
                  <a16:creationId xmlns:a16="http://schemas.microsoft.com/office/drawing/2014/main" id="{5DC85D49-AD60-4397-8752-2B9C50B6CF8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4425394" y="2494978"/>
              <a:ext cx="1360009" cy="1360009"/>
            </a:xfrm>
            <a:prstGeom prst="rect">
              <a:avLst/>
            </a:prstGeom>
          </p:spPr>
        </p:pic>
        <p:sp>
          <p:nvSpPr>
            <p:cNvPr id="14" name="TextBox 13">
              <a:extLst>
                <a:ext uri="{FF2B5EF4-FFF2-40B4-BE49-F238E27FC236}">
                  <a16:creationId xmlns:a16="http://schemas.microsoft.com/office/drawing/2014/main" id="{69F309E9-CCBD-4A19-A37A-2848D97B3A14}"/>
                </a:ext>
              </a:extLst>
            </p:cNvPr>
            <p:cNvSpPr txBox="1"/>
            <p:nvPr/>
          </p:nvSpPr>
          <p:spPr>
            <a:xfrm>
              <a:off x="4255004" y="1782858"/>
              <a:ext cx="1700787" cy="646331"/>
            </a:xfrm>
            <a:prstGeom prst="rect">
              <a:avLst/>
            </a:prstGeom>
            <a:noFill/>
          </p:spPr>
          <p:txBody>
            <a:bodyPr wrap="none" rtlCol="0">
              <a:spAutoFit/>
            </a:bodyPr>
            <a:lstStyle>
              <a:defPPr>
                <a:defRPr lang="en-US"/>
              </a:defPPr>
              <a:lvl1pPr>
                <a:defRPr>
                  <a:latin typeface="Kamerik205 8" panose="020B0803030600020004" pitchFamily="34" charset="0"/>
                </a:defRPr>
              </a:lvl1pPr>
            </a:lstStyle>
            <a:p>
              <a:r>
                <a:rPr lang="en-US" dirty="0">
                  <a:solidFill>
                    <a:srgbClr val="2A355F"/>
                  </a:solidFill>
                </a:rPr>
                <a:t>App Service</a:t>
              </a:r>
            </a:p>
            <a:p>
              <a:r>
                <a:rPr lang="en-US" dirty="0">
                  <a:solidFill>
                    <a:srgbClr val="2A355F"/>
                  </a:solidFill>
                </a:rPr>
                <a:t>Environment</a:t>
              </a:r>
            </a:p>
          </p:txBody>
        </p:sp>
        <p:cxnSp>
          <p:nvCxnSpPr>
            <p:cNvPr id="15" name="Straight Connector 14">
              <a:extLst>
                <a:ext uri="{FF2B5EF4-FFF2-40B4-BE49-F238E27FC236}">
                  <a16:creationId xmlns:a16="http://schemas.microsoft.com/office/drawing/2014/main" id="{84542BB6-A1A9-4E0D-A52D-E585B6CA4537}"/>
                </a:ext>
              </a:extLst>
            </p:cNvPr>
            <p:cNvCxnSpPr>
              <a:cxnSpLocks/>
            </p:cNvCxnSpPr>
            <p:nvPr/>
          </p:nvCxnSpPr>
          <p:spPr>
            <a:xfrm>
              <a:off x="4101525" y="1329975"/>
              <a:ext cx="0" cy="3682700"/>
            </a:xfrm>
            <a:prstGeom prst="line">
              <a:avLst/>
            </a:prstGeom>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8B7172DD-A649-4B75-9A16-C3CA4570AAA5}"/>
                </a:ext>
              </a:extLst>
            </p:cNvPr>
            <p:cNvSpPr txBox="1"/>
            <p:nvPr/>
          </p:nvSpPr>
          <p:spPr>
            <a:xfrm>
              <a:off x="4310778" y="3854987"/>
              <a:ext cx="1588399" cy="646331"/>
            </a:xfrm>
            <a:prstGeom prst="rect">
              <a:avLst/>
            </a:prstGeom>
            <a:noFill/>
          </p:spPr>
          <p:txBody>
            <a:bodyPr wrap="square" rtlCol="0">
              <a:spAutoFit/>
            </a:bodyPr>
            <a:lstStyle/>
            <a:p>
              <a:pPr algn="ctr"/>
              <a:r>
                <a:rPr lang="en-US" dirty="0">
                  <a:solidFill>
                    <a:srgbClr val="1680A7"/>
                  </a:solidFill>
                </a:rPr>
                <a:t>Network Isolation</a:t>
              </a:r>
            </a:p>
          </p:txBody>
        </p:sp>
      </p:grpSp>
    </p:spTree>
    <p:extLst>
      <p:ext uri="{BB962C8B-B14F-4D97-AF65-F5344CB8AC3E}">
        <p14:creationId xmlns:p14="http://schemas.microsoft.com/office/powerpoint/2010/main" val="3030066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257A28-6A40-4ED5-A303-C0C795B68836}"/>
              </a:ext>
            </a:extLst>
          </p:cNvPr>
          <p:cNvSpPr>
            <a:spLocks noGrp="1"/>
          </p:cNvSpPr>
          <p:nvPr>
            <p:ph type="title"/>
          </p:nvPr>
        </p:nvSpPr>
        <p:spPr/>
        <p:txBody>
          <a:bodyPr/>
          <a:lstStyle/>
          <a:p>
            <a:r>
              <a:rPr lang="en-US" dirty="0"/>
              <a:t>Many Deployment Options</a:t>
            </a:r>
          </a:p>
        </p:txBody>
      </p:sp>
      <p:grpSp>
        <p:nvGrpSpPr>
          <p:cNvPr id="3" name="Group 2">
            <a:extLst>
              <a:ext uri="{FF2B5EF4-FFF2-40B4-BE49-F238E27FC236}">
                <a16:creationId xmlns:a16="http://schemas.microsoft.com/office/drawing/2014/main" id="{2BEFDC9E-79FC-4294-B767-6C8F81524BD3}"/>
              </a:ext>
            </a:extLst>
          </p:cNvPr>
          <p:cNvGrpSpPr/>
          <p:nvPr/>
        </p:nvGrpSpPr>
        <p:grpSpPr>
          <a:xfrm>
            <a:off x="227261" y="1921356"/>
            <a:ext cx="1828194" cy="2302963"/>
            <a:chOff x="227261" y="1921356"/>
            <a:chExt cx="1828194" cy="2302963"/>
          </a:xfrm>
        </p:grpSpPr>
        <p:pic>
          <p:nvPicPr>
            <p:cNvPr id="4" name="Graphic 3">
              <a:extLst>
                <a:ext uri="{FF2B5EF4-FFF2-40B4-BE49-F238E27FC236}">
                  <a16:creationId xmlns:a16="http://schemas.microsoft.com/office/drawing/2014/main" id="{EAEE73CB-8672-4001-AAFC-61EC066F8C6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62988" y="2494978"/>
              <a:ext cx="1360009" cy="1360009"/>
            </a:xfrm>
            <a:prstGeom prst="rect">
              <a:avLst/>
            </a:prstGeom>
          </p:spPr>
        </p:pic>
        <p:sp>
          <p:nvSpPr>
            <p:cNvPr id="5" name="TextBox 4">
              <a:extLst>
                <a:ext uri="{FF2B5EF4-FFF2-40B4-BE49-F238E27FC236}">
                  <a16:creationId xmlns:a16="http://schemas.microsoft.com/office/drawing/2014/main" id="{7F31673C-2F7C-4CFB-AFF9-C6D43CB450A6}"/>
                </a:ext>
              </a:extLst>
            </p:cNvPr>
            <p:cNvSpPr txBox="1"/>
            <p:nvPr/>
          </p:nvSpPr>
          <p:spPr>
            <a:xfrm>
              <a:off x="227262" y="1921356"/>
              <a:ext cx="1828193" cy="369332"/>
            </a:xfrm>
            <a:prstGeom prst="rect">
              <a:avLst/>
            </a:prstGeom>
            <a:noFill/>
          </p:spPr>
          <p:txBody>
            <a:bodyPr wrap="none" rtlCol="0">
              <a:spAutoFit/>
            </a:bodyPr>
            <a:lstStyle/>
            <a:p>
              <a:r>
                <a:rPr lang="en-US" dirty="0">
                  <a:solidFill>
                    <a:srgbClr val="2A355F"/>
                  </a:solidFill>
                  <a:latin typeface="Kamerik205 8" panose="020B0803030600020004" pitchFamily="34" charset="0"/>
                </a:rPr>
                <a:t>Consumption</a:t>
              </a:r>
            </a:p>
          </p:txBody>
        </p:sp>
        <p:sp>
          <p:nvSpPr>
            <p:cNvPr id="6" name="TextBox 5">
              <a:extLst>
                <a:ext uri="{FF2B5EF4-FFF2-40B4-BE49-F238E27FC236}">
                  <a16:creationId xmlns:a16="http://schemas.microsoft.com/office/drawing/2014/main" id="{5EE98CE7-6430-4850-9F8D-577B0C2CB9E9}"/>
                </a:ext>
              </a:extLst>
            </p:cNvPr>
            <p:cNvSpPr txBox="1"/>
            <p:nvPr/>
          </p:nvSpPr>
          <p:spPr>
            <a:xfrm>
              <a:off x="227261" y="3854987"/>
              <a:ext cx="1588399" cy="369332"/>
            </a:xfrm>
            <a:prstGeom prst="rect">
              <a:avLst/>
            </a:prstGeom>
            <a:noFill/>
          </p:spPr>
          <p:txBody>
            <a:bodyPr wrap="square" rtlCol="0">
              <a:spAutoFit/>
            </a:bodyPr>
            <a:lstStyle/>
            <a:p>
              <a:pPr algn="ctr"/>
              <a:r>
                <a:rPr lang="en-US" dirty="0">
                  <a:solidFill>
                    <a:srgbClr val="1680A7"/>
                  </a:solidFill>
                </a:rPr>
                <a:t>Serverless</a:t>
              </a:r>
            </a:p>
          </p:txBody>
        </p:sp>
      </p:grpSp>
      <p:grpSp>
        <p:nvGrpSpPr>
          <p:cNvPr id="7" name="Group 6">
            <a:extLst>
              <a:ext uri="{FF2B5EF4-FFF2-40B4-BE49-F238E27FC236}">
                <a16:creationId xmlns:a16="http://schemas.microsoft.com/office/drawing/2014/main" id="{CB519970-E724-48FE-9E8F-6E3E94E29EA6}"/>
              </a:ext>
            </a:extLst>
          </p:cNvPr>
          <p:cNvGrpSpPr/>
          <p:nvPr/>
        </p:nvGrpSpPr>
        <p:grpSpPr>
          <a:xfrm>
            <a:off x="2164393" y="1329975"/>
            <a:ext cx="1808291" cy="3682700"/>
            <a:chOff x="2164393" y="1329975"/>
            <a:chExt cx="1808291" cy="3682700"/>
          </a:xfrm>
        </p:grpSpPr>
        <p:pic>
          <p:nvPicPr>
            <p:cNvPr id="8" name="Graphic 7">
              <a:extLst>
                <a:ext uri="{FF2B5EF4-FFF2-40B4-BE49-F238E27FC236}">
                  <a16:creationId xmlns:a16="http://schemas.microsoft.com/office/drawing/2014/main" id="{A9BC29BF-6786-45FA-8B7C-F0D2A5EC39E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2444191" y="2494978"/>
              <a:ext cx="1360009" cy="1360009"/>
            </a:xfrm>
            <a:prstGeom prst="rect">
              <a:avLst/>
            </a:prstGeom>
          </p:spPr>
        </p:pic>
        <p:sp>
          <p:nvSpPr>
            <p:cNvPr id="9" name="TextBox 8">
              <a:extLst>
                <a:ext uri="{FF2B5EF4-FFF2-40B4-BE49-F238E27FC236}">
                  <a16:creationId xmlns:a16="http://schemas.microsoft.com/office/drawing/2014/main" id="{560C4757-6F2B-43BF-A577-33DD440A9651}"/>
                </a:ext>
              </a:extLst>
            </p:cNvPr>
            <p:cNvSpPr txBox="1"/>
            <p:nvPr/>
          </p:nvSpPr>
          <p:spPr>
            <a:xfrm>
              <a:off x="2294917" y="1782857"/>
              <a:ext cx="1677767" cy="646331"/>
            </a:xfrm>
            <a:prstGeom prst="rect">
              <a:avLst/>
            </a:prstGeom>
            <a:noFill/>
          </p:spPr>
          <p:txBody>
            <a:bodyPr wrap="none" rtlCol="0">
              <a:spAutoFit/>
            </a:bodyPr>
            <a:lstStyle/>
            <a:p>
              <a:r>
                <a:rPr lang="en-US" dirty="0">
                  <a:solidFill>
                    <a:srgbClr val="2A355F"/>
                  </a:solidFill>
                  <a:latin typeface="Kamerik205 8" panose="020B0803030600020004" pitchFamily="34" charset="0"/>
                </a:rPr>
                <a:t>App Service</a:t>
              </a:r>
            </a:p>
            <a:p>
              <a:pPr algn="ctr"/>
              <a:r>
                <a:rPr lang="en-US" dirty="0">
                  <a:solidFill>
                    <a:srgbClr val="2A355F"/>
                  </a:solidFill>
                  <a:latin typeface="Kamerik205 8" panose="020B0803030600020004" pitchFamily="34" charset="0"/>
                </a:rPr>
                <a:t>Plan</a:t>
              </a:r>
            </a:p>
          </p:txBody>
        </p:sp>
        <p:cxnSp>
          <p:nvCxnSpPr>
            <p:cNvPr id="10" name="Straight Connector 9">
              <a:extLst>
                <a:ext uri="{FF2B5EF4-FFF2-40B4-BE49-F238E27FC236}">
                  <a16:creationId xmlns:a16="http://schemas.microsoft.com/office/drawing/2014/main" id="{FC1E907A-E253-46A4-AD06-E17BF9B5E177}"/>
                </a:ext>
              </a:extLst>
            </p:cNvPr>
            <p:cNvCxnSpPr>
              <a:cxnSpLocks/>
            </p:cNvCxnSpPr>
            <p:nvPr/>
          </p:nvCxnSpPr>
          <p:spPr>
            <a:xfrm>
              <a:off x="2164393" y="1329975"/>
              <a:ext cx="0" cy="3682700"/>
            </a:xfrm>
            <a:prstGeom prst="line">
              <a:avLst/>
            </a:prstGeom>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9E618E82-2DE0-4F93-BF0F-EF365C402544}"/>
                </a:ext>
              </a:extLst>
            </p:cNvPr>
            <p:cNvSpPr txBox="1"/>
            <p:nvPr/>
          </p:nvSpPr>
          <p:spPr>
            <a:xfrm>
              <a:off x="2338761" y="3854987"/>
              <a:ext cx="1588399" cy="923330"/>
            </a:xfrm>
            <a:prstGeom prst="rect">
              <a:avLst/>
            </a:prstGeom>
            <a:noFill/>
          </p:spPr>
          <p:txBody>
            <a:bodyPr wrap="square" rtlCol="0">
              <a:spAutoFit/>
            </a:bodyPr>
            <a:lstStyle/>
            <a:p>
              <a:pPr algn="ctr"/>
              <a:r>
                <a:rPr lang="en-US" dirty="0">
                  <a:solidFill>
                    <a:srgbClr val="1680A7"/>
                  </a:solidFill>
                </a:rPr>
                <a:t>Free, Basic, Standard, Premium</a:t>
              </a:r>
            </a:p>
          </p:txBody>
        </p:sp>
      </p:grpSp>
      <p:grpSp>
        <p:nvGrpSpPr>
          <p:cNvPr id="12" name="Group 11">
            <a:extLst>
              <a:ext uri="{FF2B5EF4-FFF2-40B4-BE49-F238E27FC236}">
                <a16:creationId xmlns:a16="http://schemas.microsoft.com/office/drawing/2014/main" id="{387CA212-6526-40B1-86C2-E6C341FCF3B8}"/>
              </a:ext>
            </a:extLst>
          </p:cNvPr>
          <p:cNvGrpSpPr/>
          <p:nvPr/>
        </p:nvGrpSpPr>
        <p:grpSpPr>
          <a:xfrm>
            <a:off x="4101525" y="1329975"/>
            <a:ext cx="1854266" cy="3682700"/>
            <a:chOff x="4101525" y="1329975"/>
            <a:chExt cx="1854266" cy="3682700"/>
          </a:xfrm>
        </p:grpSpPr>
        <p:pic>
          <p:nvPicPr>
            <p:cNvPr id="13" name="Graphic 12">
              <a:extLst>
                <a:ext uri="{FF2B5EF4-FFF2-40B4-BE49-F238E27FC236}">
                  <a16:creationId xmlns:a16="http://schemas.microsoft.com/office/drawing/2014/main" id="{8CDD061D-A53C-4F18-AE5F-DB4AF99D00D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4425394" y="2494978"/>
              <a:ext cx="1360009" cy="1360009"/>
            </a:xfrm>
            <a:prstGeom prst="rect">
              <a:avLst/>
            </a:prstGeom>
          </p:spPr>
        </p:pic>
        <p:sp>
          <p:nvSpPr>
            <p:cNvPr id="14" name="TextBox 13">
              <a:extLst>
                <a:ext uri="{FF2B5EF4-FFF2-40B4-BE49-F238E27FC236}">
                  <a16:creationId xmlns:a16="http://schemas.microsoft.com/office/drawing/2014/main" id="{7634442B-95F1-4616-80A3-902D8F7F7711}"/>
                </a:ext>
              </a:extLst>
            </p:cNvPr>
            <p:cNvSpPr txBox="1"/>
            <p:nvPr/>
          </p:nvSpPr>
          <p:spPr>
            <a:xfrm>
              <a:off x="4255004" y="1782858"/>
              <a:ext cx="1700787" cy="646331"/>
            </a:xfrm>
            <a:prstGeom prst="rect">
              <a:avLst/>
            </a:prstGeom>
            <a:noFill/>
          </p:spPr>
          <p:txBody>
            <a:bodyPr wrap="none" rtlCol="0">
              <a:spAutoFit/>
            </a:bodyPr>
            <a:lstStyle>
              <a:defPPr>
                <a:defRPr lang="en-US"/>
              </a:defPPr>
              <a:lvl1pPr>
                <a:defRPr>
                  <a:latin typeface="Kamerik205 8" panose="020B0803030600020004" pitchFamily="34" charset="0"/>
                </a:defRPr>
              </a:lvl1pPr>
            </a:lstStyle>
            <a:p>
              <a:r>
                <a:rPr lang="en-US" dirty="0">
                  <a:solidFill>
                    <a:srgbClr val="2A355F"/>
                  </a:solidFill>
                </a:rPr>
                <a:t>App Service</a:t>
              </a:r>
            </a:p>
            <a:p>
              <a:r>
                <a:rPr lang="en-US" dirty="0">
                  <a:solidFill>
                    <a:srgbClr val="2A355F"/>
                  </a:solidFill>
                </a:rPr>
                <a:t>Environment</a:t>
              </a:r>
            </a:p>
          </p:txBody>
        </p:sp>
        <p:cxnSp>
          <p:nvCxnSpPr>
            <p:cNvPr id="15" name="Straight Connector 14">
              <a:extLst>
                <a:ext uri="{FF2B5EF4-FFF2-40B4-BE49-F238E27FC236}">
                  <a16:creationId xmlns:a16="http://schemas.microsoft.com/office/drawing/2014/main" id="{10096C87-C145-4B66-9778-78AA70C9AF8E}"/>
                </a:ext>
              </a:extLst>
            </p:cNvPr>
            <p:cNvCxnSpPr>
              <a:cxnSpLocks/>
            </p:cNvCxnSpPr>
            <p:nvPr/>
          </p:nvCxnSpPr>
          <p:spPr>
            <a:xfrm>
              <a:off x="4101525" y="1329975"/>
              <a:ext cx="0" cy="3682700"/>
            </a:xfrm>
            <a:prstGeom prst="line">
              <a:avLst/>
            </a:prstGeom>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8CF3B57D-29FF-423A-835D-0FD2FB5DD67B}"/>
                </a:ext>
              </a:extLst>
            </p:cNvPr>
            <p:cNvSpPr txBox="1"/>
            <p:nvPr/>
          </p:nvSpPr>
          <p:spPr>
            <a:xfrm>
              <a:off x="4310778" y="3854987"/>
              <a:ext cx="1588399" cy="646331"/>
            </a:xfrm>
            <a:prstGeom prst="rect">
              <a:avLst/>
            </a:prstGeom>
            <a:noFill/>
          </p:spPr>
          <p:txBody>
            <a:bodyPr wrap="square" rtlCol="0">
              <a:spAutoFit/>
            </a:bodyPr>
            <a:lstStyle/>
            <a:p>
              <a:pPr algn="ctr"/>
              <a:r>
                <a:rPr lang="en-US" dirty="0">
                  <a:solidFill>
                    <a:srgbClr val="1680A7"/>
                  </a:solidFill>
                </a:rPr>
                <a:t>Network Isolation</a:t>
              </a:r>
            </a:p>
          </p:txBody>
        </p:sp>
      </p:grpSp>
      <p:grpSp>
        <p:nvGrpSpPr>
          <p:cNvPr id="17" name="Group 16">
            <a:extLst>
              <a:ext uri="{FF2B5EF4-FFF2-40B4-BE49-F238E27FC236}">
                <a16:creationId xmlns:a16="http://schemas.microsoft.com/office/drawing/2014/main" id="{9D89A391-05B7-467F-B438-8E0F300DD448}"/>
              </a:ext>
            </a:extLst>
          </p:cNvPr>
          <p:cNvGrpSpPr/>
          <p:nvPr/>
        </p:nvGrpSpPr>
        <p:grpSpPr>
          <a:xfrm>
            <a:off x="6096000" y="1329975"/>
            <a:ext cx="1807622" cy="3682700"/>
            <a:chOff x="6096000" y="1329975"/>
            <a:chExt cx="1807622" cy="3682700"/>
          </a:xfrm>
        </p:grpSpPr>
        <p:pic>
          <p:nvPicPr>
            <p:cNvPr id="18" name="Graphic 17">
              <a:extLst>
                <a:ext uri="{FF2B5EF4-FFF2-40B4-BE49-F238E27FC236}">
                  <a16:creationId xmlns:a16="http://schemas.microsoft.com/office/drawing/2014/main" id="{ED67363E-DD2D-440D-B197-8EC439130685}"/>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6406597" y="2494978"/>
              <a:ext cx="1360009" cy="1360009"/>
            </a:xfrm>
            <a:prstGeom prst="rect">
              <a:avLst/>
            </a:prstGeom>
          </p:spPr>
        </p:pic>
        <p:sp>
          <p:nvSpPr>
            <p:cNvPr id="19" name="TextBox 18">
              <a:extLst>
                <a:ext uri="{FF2B5EF4-FFF2-40B4-BE49-F238E27FC236}">
                  <a16:creationId xmlns:a16="http://schemas.microsoft.com/office/drawing/2014/main" id="{2F712826-BD69-4201-A140-182C7C51CB74}"/>
                </a:ext>
              </a:extLst>
            </p:cNvPr>
            <p:cNvSpPr txBox="1"/>
            <p:nvPr/>
          </p:nvSpPr>
          <p:spPr>
            <a:xfrm>
              <a:off x="6278818" y="2059858"/>
              <a:ext cx="1624804" cy="369332"/>
            </a:xfrm>
            <a:prstGeom prst="rect">
              <a:avLst/>
            </a:prstGeom>
            <a:noFill/>
          </p:spPr>
          <p:txBody>
            <a:bodyPr wrap="none" rtlCol="0">
              <a:spAutoFit/>
            </a:bodyPr>
            <a:lstStyle/>
            <a:p>
              <a:r>
                <a:rPr lang="en-US" dirty="0">
                  <a:solidFill>
                    <a:srgbClr val="2A355F"/>
                  </a:solidFill>
                  <a:latin typeface="Kamerik205 8" panose="020B0803030600020004" pitchFamily="34" charset="0"/>
                </a:rPr>
                <a:t>Azure Stack</a:t>
              </a:r>
            </a:p>
          </p:txBody>
        </p:sp>
        <p:cxnSp>
          <p:nvCxnSpPr>
            <p:cNvPr id="20" name="Straight Connector 19">
              <a:extLst>
                <a:ext uri="{FF2B5EF4-FFF2-40B4-BE49-F238E27FC236}">
                  <a16:creationId xmlns:a16="http://schemas.microsoft.com/office/drawing/2014/main" id="{47D9BA00-D74E-4F5C-9025-0FCBBFE22443}"/>
                </a:ext>
              </a:extLst>
            </p:cNvPr>
            <p:cNvCxnSpPr>
              <a:cxnSpLocks/>
            </p:cNvCxnSpPr>
            <p:nvPr/>
          </p:nvCxnSpPr>
          <p:spPr>
            <a:xfrm flipH="1">
              <a:off x="6096000" y="1329975"/>
              <a:ext cx="12430" cy="3682700"/>
            </a:xfrm>
            <a:prstGeom prst="line">
              <a:avLst/>
            </a:prstGeom>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BD916D9C-60CC-49B1-9A82-BBF64F17EE61}"/>
                </a:ext>
              </a:extLst>
            </p:cNvPr>
            <p:cNvSpPr txBox="1"/>
            <p:nvPr/>
          </p:nvSpPr>
          <p:spPr>
            <a:xfrm>
              <a:off x="6292401" y="3854987"/>
              <a:ext cx="1588399" cy="369332"/>
            </a:xfrm>
            <a:prstGeom prst="rect">
              <a:avLst/>
            </a:prstGeom>
            <a:noFill/>
          </p:spPr>
          <p:txBody>
            <a:bodyPr wrap="square" rtlCol="0">
              <a:spAutoFit/>
            </a:bodyPr>
            <a:lstStyle/>
            <a:p>
              <a:pPr algn="ctr"/>
              <a:r>
                <a:rPr lang="en-US" dirty="0">
                  <a:solidFill>
                    <a:srgbClr val="1680A7"/>
                  </a:solidFill>
                </a:rPr>
                <a:t>On Premises</a:t>
              </a:r>
            </a:p>
          </p:txBody>
        </p:sp>
      </p:grpSp>
    </p:spTree>
    <p:extLst>
      <p:ext uri="{BB962C8B-B14F-4D97-AF65-F5344CB8AC3E}">
        <p14:creationId xmlns:p14="http://schemas.microsoft.com/office/powerpoint/2010/main" val="1897418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982A76-638A-4045-9EEF-61C4365A8C79}"/>
              </a:ext>
            </a:extLst>
          </p:cNvPr>
          <p:cNvSpPr>
            <a:spLocks noGrp="1"/>
          </p:cNvSpPr>
          <p:nvPr>
            <p:ph type="title"/>
          </p:nvPr>
        </p:nvSpPr>
        <p:spPr/>
        <p:txBody>
          <a:bodyPr/>
          <a:lstStyle/>
          <a:p>
            <a:r>
              <a:rPr lang="en-US" dirty="0"/>
              <a:t>Many Deployment Options</a:t>
            </a:r>
          </a:p>
        </p:txBody>
      </p:sp>
      <p:grpSp>
        <p:nvGrpSpPr>
          <p:cNvPr id="3" name="Group 2">
            <a:extLst>
              <a:ext uri="{FF2B5EF4-FFF2-40B4-BE49-F238E27FC236}">
                <a16:creationId xmlns:a16="http://schemas.microsoft.com/office/drawing/2014/main" id="{F57C746B-BDD7-44C2-9F06-A72FD29C32CB}"/>
              </a:ext>
            </a:extLst>
          </p:cNvPr>
          <p:cNvGrpSpPr/>
          <p:nvPr/>
        </p:nvGrpSpPr>
        <p:grpSpPr>
          <a:xfrm>
            <a:off x="227261" y="1921356"/>
            <a:ext cx="1828194" cy="2302963"/>
            <a:chOff x="227261" y="1921356"/>
            <a:chExt cx="1828194" cy="2302963"/>
          </a:xfrm>
        </p:grpSpPr>
        <p:pic>
          <p:nvPicPr>
            <p:cNvPr id="4" name="Graphic 3">
              <a:extLst>
                <a:ext uri="{FF2B5EF4-FFF2-40B4-BE49-F238E27FC236}">
                  <a16:creationId xmlns:a16="http://schemas.microsoft.com/office/drawing/2014/main" id="{45CA6F37-8003-44E5-BA58-86F42E283A1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62988" y="2494978"/>
              <a:ext cx="1360009" cy="1360009"/>
            </a:xfrm>
            <a:prstGeom prst="rect">
              <a:avLst/>
            </a:prstGeom>
          </p:spPr>
        </p:pic>
        <p:sp>
          <p:nvSpPr>
            <p:cNvPr id="5" name="TextBox 4">
              <a:extLst>
                <a:ext uri="{FF2B5EF4-FFF2-40B4-BE49-F238E27FC236}">
                  <a16:creationId xmlns:a16="http://schemas.microsoft.com/office/drawing/2014/main" id="{05AE7C68-0CA6-4C6C-B889-DA3232F40E7C}"/>
                </a:ext>
              </a:extLst>
            </p:cNvPr>
            <p:cNvSpPr txBox="1"/>
            <p:nvPr/>
          </p:nvSpPr>
          <p:spPr>
            <a:xfrm>
              <a:off x="227262" y="1921356"/>
              <a:ext cx="1828193" cy="369332"/>
            </a:xfrm>
            <a:prstGeom prst="rect">
              <a:avLst/>
            </a:prstGeom>
            <a:noFill/>
          </p:spPr>
          <p:txBody>
            <a:bodyPr wrap="none" rtlCol="0">
              <a:spAutoFit/>
            </a:bodyPr>
            <a:lstStyle/>
            <a:p>
              <a:r>
                <a:rPr lang="en-US" dirty="0">
                  <a:solidFill>
                    <a:srgbClr val="2A355F"/>
                  </a:solidFill>
                  <a:latin typeface="Kamerik205 8" panose="020B0803030600020004" pitchFamily="34" charset="0"/>
                </a:rPr>
                <a:t>Consumption</a:t>
              </a:r>
            </a:p>
          </p:txBody>
        </p:sp>
        <p:sp>
          <p:nvSpPr>
            <p:cNvPr id="6" name="TextBox 5">
              <a:extLst>
                <a:ext uri="{FF2B5EF4-FFF2-40B4-BE49-F238E27FC236}">
                  <a16:creationId xmlns:a16="http://schemas.microsoft.com/office/drawing/2014/main" id="{C5926D8A-BC41-438B-A4B6-AF834E929892}"/>
                </a:ext>
              </a:extLst>
            </p:cNvPr>
            <p:cNvSpPr txBox="1"/>
            <p:nvPr/>
          </p:nvSpPr>
          <p:spPr>
            <a:xfrm>
              <a:off x="227261" y="3854987"/>
              <a:ext cx="1588399" cy="369332"/>
            </a:xfrm>
            <a:prstGeom prst="rect">
              <a:avLst/>
            </a:prstGeom>
            <a:noFill/>
          </p:spPr>
          <p:txBody>
            <a:bodyPr wrap="square" rtlCol="0">
              <a:spAutoFit/>
            </a:bodyPr>
            <a:lstStyle/>
            <a:p>
              <a:pPr algn="ctr"/>
              <a:r>
                <a:rPr lang="en-US" dirty="0">
                  <a:solidFill>
                    <a:srgbClr val="1680A7"/>
                  </a:solidFill>
                </a:rPr>
                <a:t>Serverless</a:t>
              </a:r>
            </a:p>
          </p:txBody>
        </p:sp>
      </p:grpSp>
      <p:grpSp>
        <p:nvGrpSpPr>
          <p:cNvPr id="7" name="Group 6">
            <a:extLst>
              <a:ext uri="{FF2B5EF4-FFF2-40B4-BE49-F238E27FC236}">
                <a16:creationId xmlns:a16="http://schemas.microsoft.com/office/drawing/2014/main" id="{8DF25765-45CA-4B9B-A160-FE624535E19C}"/>
              </a:ext>
            </a:extLst>
          </p:cNvPr>
          <p:cNvGrpSpPr/>
          <p:nvPr/>
        </p:nvGrpSpPr>
        <p:grpSpPr>
          <a:xfrm>
            <a:off x="2164393" y="1329975"/>
            <a:ext cx="1808291" cy="3682700"/>
            <a:chOff x="2164393" y="1329975"/>
            <a:chExt cx="1808291" cy="3682700"/>
          </a:xfrm>
        </p:grpSpPr>
        <p:pic>
          <p:nvPicPr>
            <p:cNvPr id="8" name="Graphic 7">
              <a:extLst>
                <a:ext uri="{FF2B5EF4-FFF2-40B4-BE49-F238E27FC236}">
                  <a16:creationId xmlns:a16="http://schemas.microsoft.com/office/drawing/2014/main" id="{730AC592-B9E1-4E14-AE13-9A7DB00CA86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2444191" y="2494978"/>
              <a:ext cx="1360009" cy="1360009"/>
            </a:xfrm>
            <a:prstGeom prst="rect">
              <a:avLst/>
            </a:prstGeom>
          </p:spPr>
        </p:pic>
        <p:sp>
          <p:nvSpPr>
            <p:cNvPr id="9" name="TextBox 8">
              <a:extLst>
                <a:ext uri="{FF2B5EF4-FFF2-40B4-BE49-F238E27FC236}">
                  <a16:creationId xmlns:a16="http://schemas.microsoft.com/office/drawing/2014/main" id="{1A4E1590-F906-4944-88BD-03AB1641113D}"/>
                </a:ext>
              </a:extLst>
            </p:cNvPr>
            <p:cNvSpPr txBox="1"/>
            <p:nvPr/>
          </p:nvSpPr>
          <p:spPr>
            <a:xfrm>
              <a:off x="2294917" y="1782857"/>
              <a:ext cx="1677767" cy="646331"/>
            </a:xfrm>
            <a:prstGeom prst="rect">
              <a:avLst/>
            </a:prstGeom>
            <a:noFill/>
          </p:spPr>
          <p:txBody>
            <a:bodyPr wrap="none" rtlCol="0">
              <a:spAutoFit/>
            </a:bodyPr>
            <a:lstStyle/>
            <a:p>
              <a:r>
                <a:rPr lang="en-US" dirty="0">
                  <a:solidFill>
                    <a:srgbClr val="2A355F"/>
                  </a:solidFill>
                  <a:latin typeface="Kamerik205 8" panose="020B0803030600020004" pitchFamily="34" charset="0"/>
                </a:rPr>
                <a:t>App Service</a:t>
              </a:r>
            </a:p>
            <a:p>
              <a:pPr algn="ctr"/>
              <a:r>
                <a:rPr lang="en-US" dirty="0">
                  <a:solidFill>
                    <a:srgbClr val="2A355F"/>
                  </a:solidFill>
                  <a:latin typeface="Kamerik205 8" panose="020B0803030600020004" pitchFamily="34" charset="0"/>
                </a:rPr>
                <a:t>Plan</a:t>
              </a:r>
            </a:p>
          </p:txBody>
        </p:sp>
        <p:cxnSp>
          <p:nvCxnSpPr>
            <p:cNvPr id="10" name="Straight Connector 9">
              <a:extLst>
                <a:ext uri="{FF2B5EF4-FFF2-40B4-BE49-F238E27FC236}">
                  <a16:creationId xmlns:a16="http://schemas.microsoft.com/office/drawing/2014/main" id="{6240B93F-C832-4EB5-9F6C-6C7946D8C804}"/>
                </a:ext>
              </a:extLst>
            </p:cNvPr>
            <p:cNvCxnSpPr>
              <a:cxnSpLocks/>
            </p:cNvCxnSpPr>
            <p:nvPr/>
          </p:nvCxnSpPr>
          <p:spPr>
            <a:xfrm>
              <a:off x="2164393" y="1329975"/>
              <a:ext cx="0" cy="3682700"/>
            </a:xfrm>
            <a:prstGeom prst="line">
              <a:avLst/>
            </a:prstGeom>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613FC689-B03D-4C9E-A6F8-9BBC023147BC}"/>
                </a:ext>
              </a:extLst>
            </p:cNvPr>
            <p:cNvSpPr txBox="1"/>
            <p:nvPr/>
          </p:nvSpPr>
          <p:spPr>
            <a:xfrm>
              <a:off x="2338761" y="3854987"/>
              <a:ext cx="1588399" cy="923330"/>
            </a:xfrm>
            <a:prstGeom prst="rect">
              <a:avLst/>
            </a:prstGeom>
            <a:noFill/>
          </p:spPr>
          <p:txBody>
            <a:bodyPr wrap="square" rtlCol="0">
              <a:spAutoFit/>
            </a:bodyPr>
            <a:lstStyle/>
            <a:p>
              <a:pPr algn="ctr"/>
              <a:r>
                <a:rPr lang="en-US" dirty="0">
                  <a:solidFill>
                    <a:srgbClr val="1680A7"/>
                  </a:solidFill>
                </a:rPr>
                <a:t>Free, Basic, Standard, Premium</a:t>
              </a:r>
            </a:p>
          </p:txBody>
        </p:sp>
      </p:grpSp>
      <p:grpSp>
        <p:nvGrpSpPr>
          <p:cNvPr id="12" name="Group 11">
            <a:extLst>
              <a:ext uri="{FF2B5EF4-FFF2-40B4-BE49-F238E27FC236}">
                <a16:creationId xmlns:a16="http://schemas.microsoft.com/office/drawing/2014/main" id="{ED1B5CF1-5871-4F99-83CC-A28C46177BA3}"/>
              </a:ext>
            </a:extLst>
          </p:cNvPr>
          <p:cNvGrpSpPr/>
          <p:nvPr/>
        </p:nvGrpSpPr>
        <p:grpSpPr>
          <a:xfrm>
            <a:off x="4101525" y="1329975"/>
            <a:ext cx="1854266" cy="3682700"/>
            <a:chOff x="4101525" y="1329975"/>
            <a:chExt cx="1854266" cy="3682700"/>
          </a:xfrm>
        </p:grpSpPr>
        <p:pic>
          <p:nvPicPr>
            <p:cNvPr id="13" name="Graphic 12">
              <a:extLst>
                <a:ext uri="{FF2B5EF4-FFF2-40B4-BE49-F238E27FC236}">
                  <a16:creationId xmlns:a16="http://schemas.microsoft.com/office/drawing/2014/main" id="{DC80773F-F2A7-4C26-8174-153B23C1C27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4425394" y="2494978"/>
              <a:ext cx="1360009" cy="1360009"/>
            </a:xfrm>
            <a:prstGeom prst="rect">
              <a:avLst/>
            </a:prstGeom>
          </p:spPr>
        </p:pic>
        <p:sp>
          <p:nvSpPr>
            <p:cNvPr id="14" name="TextBox 13">
              <a:extLst>
                <a:ext uri="{FF2B5EF4-FFF2-40B4-BE49-F238E27FC236}">
                  <a16:creationId xmlns:a16="http://schemas.microsoft.com/office/drawing/2014/main" id="{383A478A-5374-4834-B25B-1FE481846A78}"/>
                </a:ext>
              </a:extLst>
            </p:cNvPr>
            <p:cNvSpPr txBox="1"/>
            <p:nvPr/>
          </p:nvSpPr>
          <p:spPr>
            <a:xfrm>
              <a:off x="4255004" y="1782858"/>
              <a:ext cx="1700787" cy="646331"/>
            </a:xfrm>
            <a:prstGeom prst="rect">
              <a:avLst/>
            </a:prstGeom>
            <a:noFill/>
          </p:spPr>
          <p:txBody>
            <a:bodyPr wrap="none" rtlCol="0">
              <a:spAutoFit/>
            </a:bodyPr>
            <a:lstStyle>
              <a:defPPr>
                <a:defRPr lang="en-US"/>
              </a:defPPr>
              <a:lvl1pPr>
                <a:defRPr>
                  <a:latin typeface="Kamerik205 8" panose="020B0803030600020004" pitchFamily="34" charset="0"/>
                </a:defRPr>
              </a:lvl1pPr>
            </a:lstStyle>
            <a:p>
              <a:r>
                <a:rPr lang="en-US" dirty="0">
                  <a:solidFill>
                    <a:srgbClr val="2A355F"/>
                  </a:solidFill>
                </a:rPr>
                <a:t>App Service</a:t>
              </a:r>
            </a:p>
            <a:p>
              <a:r>
                <a:rPr lang="en-US" dirty="0">
                  <a:solidFill>
                    <a:srgbClr val="2A355F"/>
                  </a:solidFill>
                </a:rPr>
                <a:t>Environment</a:t>
              </a:r>
            </a:p>
          </p:txBody>
        </p:sp>
        <p:cxnSp>
          <p:nvCxnSpPr>
            <p:cNvPr id="15" name="Straight Connector 14">
              <a:extLst>
                <a:ext uri="{FF2B5EF4-FFF2-40B4-BE49-F238E27FC236}">
                  <a16:creationId xmlns:a16="http://schemas.microsoft.com/office/drawing/2014/main" id="{2480EA49-16F5-4955-B28D-1FE47905802A}"/>
                </a:ext>
              </a:extLst>
            </p:cNvPr>
            <p:cNvCxnSpPr>
              <a:cxnSpLocks/>
            </p:cNvCxnSpPr>
            <p:nvPr/>
          </p:nvCxnSpPr>
          <p:spPr>
            <a:xfrm>
              <a:off x="4101525" y="1329975"/>
              <a:ext cx="0" cy="3682700"/>
            </a:xfrm>
            <a:prstGeom prst="line">
              <a:avLst/>
            </a:prstGeom>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B9008FFD-05FD-4655-A61D-22B57930F559}"/>
                </a:ext>
              </a:extLst>
            </p:cNvPr>
            <p:cNvSpPr txBox="1"/>
            <p:nvPr/>
          </p:nvSpPr>
          <p:spPr>
            <a:xfrm>
              <a:off x="4310778" y="3854987"/>
              <a:ext cx="1588399" cy="646331"/>
            </a:xfrm>
            <a:prstGeom prst="rect">
              <a:avLst/>
            </a:prstGeom>
            <a:noFill/>
          </p:spPr>
          <p:txBody>
            <a:bodyPr wrap="square" rtlCol="0">
              <a:spAutoFit/>
            </a:bodyPr>
            <a:lstStyle/>
            <a:p>
              <a:pPr algn="ctr"/>
              <a:r>
                <a:rPr lang="en-US" dirty="0">
                  <a:solidFill>
                    <a:srgbClr val="1680A7"/>
                  </a:solidFill>
                </a:rPr>
                <a:t>Network Isolation</a:t>
              </a:r>
            </a:p>
          </p:txBody>
        </p:sp>
      </p:grpSp>
      <p:grpSp>
        <p:nvGrpSpPr>
          <p:cNvPr id="17" name="Group 16">
            <a:extLst>
              <a:ext uri="{FF2B5EF4-FFF2-40B4-BE49-F238E27FC236}">
                <a16:creationId xmlns:a16="http://schemas.microsoft.com/office/drawing/2014/main" id="{5BFCD427-AEE0-4146-9EC2-D8B5C8D1AF3B}"/>
              </a:ext>
            </a:extLst>
          </p:cNvPr>
          <p:cNvGrpSpPr/>
          <p:nvPr/>
        </p:nvGrpSpPr>
        <p:grpSpPr>
          <a:xfrm>
            <a:off x="6096000" y="1329975"/>
            <a:ext cx="1807622" cy="3682700"/>
            <a:chOff x="6096000" y="1329975"/>
            <a:chExt cx="1807622" cy="3682700"/>
          </a:xfrm>
        </p:grpSpPr>
        <p:pic>
          <p:nvPicPr>
            <p:cNvPr id="18" name="Graphic 17">
              <a:extLst>
                <a:ext uri="{FF2B5EF4-FFF2-40B4-BE49-F238E27FC236}">
                  <a16:creationId xmlns:a16="http://schemas.microsoft.com/office/drawing/2014/main" id="{EB18A088-7D35-4146-ADE9-3AA1F2AB482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6406597" y="2494978"/>
              <a:ext cx="1360009" cy="1360009"/>
            </a:xfrm>
            <a:prstGeom prst="rect">
              <a:avLst/>
            </a:prstGeom>
          </p:spPr>
        </p:pic>
        <p:sp>
          <p:nvSpPr>
            <p:cNvPr id="19" name="TextBox 18">
              <a:extLst>
                <a:ext uri="{FF2B5EF4-FFF2-40B4-BE49-F238E27FC236}">
                  <a16:creationId xmlns:a16="http://schemas.microsoft.com/office/drawing/2014/main" id="{779211E3-EB10-43DC-89CF-81EF0655E799}"/>
                </a:ext>
              </a:extLst>
            </p:cNvPr>
            <p:cNvSpPr txBox="1"/>
            <p:nvPr/>
          </p:nvSpPr>
          <p:spPr>
            <a:xfrm>
              <a:off x="6278818" y="2059858"/>
              <a:ext cx="1624804" cy="369332"/>
            </a:xfrm>
            <a:prstGeom prst="rect">
              <a:avLst/>
            </a:prstGeom>
            <a:noFill/>
          </p:spPr>
          <p:txBody>
            <a:bodyPr wrap="none" rtlCol="0">
              <a:spAutoFit/>
            </a:bodyPr>
            <a:lstStyle/>
            <a:p>
              <a:r>
                <a:rPr lang="en-US" dirty="0">
                  <a:solidFill>
                    <a:srgbClr val="2A355F"/>
                  </a:solidFill>
                  <a:latin typeface="Kamerik205 8" panose="020B0803030600020004" pitchFamily="34" charset="0"/>
                </a:rPr>
                <a:t>Azure Stack</a:t>
              </a:r>
            </a:p>
          </p:txBody>
        </p:sp>
        <p:cxnSp>
          <p:nvCxnSpPr>
            <p:cNvPr id="20" name="Straight Connector 19">
              <a:extLst>
                <a:ext uri="{FF2B5EF4-FFF2-40B4-BE49-F238E27FC236}">
                  <a16:creationId xmlns:a16="http://schemas.microsoft.com/office/drawing/2014/main" id="{736031BF-4339-4B9D-B483-56C0D43228A8}"/>
                </a:ext>
              </a:extLst>
            </p:cNvPr>
            <p:cNvCxnSpPr>
              <a:cxnSpLocks/>
            </p:cNvCxnSpPr>
            <p:nvPr/>
          </p:nvCxnSpPr>
          <p:spPr>
            <a:xfrm flipH="1">
              <a:off x="6096000" y="1329975"/>
              <a:ext cx="12430" cy="3682700"/>
            </a:xfrm>
            <a:prstGeom prst="line">
              <a:avLst/>
            </a:prstGeom>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C56195E3-7A5A-4476-962A-9CB0608CA0A1}"/>
                </a:ext>
              </a:extLst>
            </p:cNvPr>
            <p:cNvSpPr txBox="1"/>
            <p:nvPr/>
          </p:nvSpPr>
          <p:spPr>
            <a:xfrm>
              <a:off x="6292401" y="3854987"/>
              <a:ext cx="1588399" cy="369332"/>
            </a:xfrm>
            <a:prstGeom prst="rect">
              <a:avLst/>
            </a:prstGeom>
            <a:noFill/>
          </p:spPr>
          <p:txBody>
            <a:bodyPr wrap="square" rtlCol="0">
              <a:spAutoFit/>
            </a:bodyPr>
            <a:lstStyle/>
            <a:p>
              <a:pPr algn="ctr"/>
              <a:r>
                <a:rPr lang="en-US" dirty="0">
                  <a:solidFill>
                    <a:srgbClr val="1680A7"/>
                  </a:solidFill>
                </a:rPr>
                <a:t>On Premises</a:t>
              </a:r>
            </a:p>
          </p:txBody>
        </p:sp>
      </p:grpSp>
      <p:grpSp>
        <p:nvGrpSpPr>
          <p:cNvPr id="22" name="Group 21">
            <a:extLst>
              <a:ext uri="{FF2B5EF4-FFF2-40B4-BE49-F238E27FC236}">
                <a16:creationId xmlns:a16="http://schemas.microsoft.com/office/drawing/2014/main" id="{A552CAF8-840E-48F2-9EFC-E3D9F2382F68}"/>
              </a:ext>
            </a:extLst>
          </p:cNvPr>
          <p:cNvGrpSpPr/>
          <p:nvPr/>
        </p:nvGrpSpPr>
        <p:grpSpPr>
          <a:xfrm>
            <a:off x="8115335" y="1329975"/>
            <a:ext cx="1746668" cy="3682700"/>
            <a:chOff x="8115335" y="1329975"/>
            <a:chExt cx="1746668" cy="3682700"/>
          </a:xfrm>
        </p:grpSpPr>
        <p:pic>
          <p:nvPicPr>
            <p:cNvPr id="23" name="Graphic 19">
              <a:extLst>
                <a:ext uri="{FF2B5EF4-FFF2-40B4-BE49-F238E27FC236}">
                  <a16:creationId xmlns:a16="http://schemas.microsoft.com/office/drawing/2014/main" id="{6F5E05FA-BB18-4509-B79D-3971ED50F5D1}"/>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8396593" y="2494978"/>
              <a:ext cx="1342422" cy="1360009"/>
            </a:xfrm>
            <a:prstGeom prst="rect">
              <a:avLst/>
            </a:prstGeom>
          </p:spPr>
        </p:pic>
        <p:sp>
          <p:nvSpPr>
            <p:cNvPr id="24" name="TextBox 23">
              <a:extLst>
                <a:ext uri="{FF2B5EF4-FFF2-40B4-BE49-F238E27FC236}">
                  <a16:creationId xmlns:a16="http://schemas.microsoft.com/office/drawing/2014/main" id="{CCF33CD3-6BB9-42FE-900A-089681E796E5}"/>
                </a:ext>
              </a:extLst>
            </p:cNvPr>
            <p:cNvSpPr txBox="1"/>
            <p:nvPr/>
          </p:nvSpPr>
          <p:spPr>
            <a:xfrm>
              <a:off x="8375911" y="1505860"/>
              <a:ext cx="1454696" cy="923330"/>
            </a:xfrm>
            <a:prstGeom prst="rect">
              <a:avLst/>
            </a:prstGeom>
            <a:noFill/>
          </p:spPr>
          <p:txBody>
            <a:bodyPr wrap="square" rtlCol="0">
              <a:spAutoFit/>
            </a:bodyPr>
            <a:lstStyle/>
            <a:p>
              <a:pPr algn="ctr"/>
              <a:r>
                <a:rPr lang="en-US" dirty="0">
                  <a:solidFill>
                    <a:srgbClr val="2A355F"/>
                  </a:solidFill>
                  <a:latin typeface="Kamerik205 8" panose="020B0803030600020004" pitchFamily="34" charset="0"/>
                </a:rPr>
                <a:t>Azure</a:t>
              </a:r>
            </a:p>
            <a:p>
              <a:pPr algn="ctr"/>
              <a:r>
                <a:rPr lang="en-US" dirty="0">
                  <a:solidFill>
                    <a:srgbClr val="2A355F"/>
                  </a:solidFill>
                  <a:latin typeface="Kamerik205 8" panose="020B0803030600020004" pitchFamily="34" charset="0"/>
                </a:rPr>
                <a:t>Functions</a:t>
              </a:r>
            </a:p>
            <a:p>
              <a:pPr algn="ctr"/>
              <a:r>
                <a:rPr lang="en-US" dirty="0">
                  <a:solidFill>
                    <a:srgbClr val="2A355F"/>
                  </a:solidFill>
                  <a:latin typeface="Kamerik205 8" panose="020B0803030600020004" pitchFamily="34" charset="0"/>
                </a:rPr>
                <a:t>Runtime</a:t>
              </a:r>
            </a:p>
          </p:txBody>
        </p:sp>
        <p:cxnSp>
          <p:nvCxnSpPr>
            <p:cNvPr id="25" name="Straight Connector 24">
              <a:extLst>
                <a:ext uri="{FF2B5EF4-FFF2-40B4-BE49-F238E27FC236}">
                  <a16:creationId xmlns:a16="http://schemas.microsoft.com/office/drawing/2014/main" id="{B4C99762-FEA7-44DF-B27B-F320F9369A70}"/>
                </a:ext>
              </a:extLst>
            </p:cNvPr>
            <p:cNvCxnSpPr>
              <a:cxnSpLocks/>
            </p:cNvCxnSpPr>
            <p:nvPr/>
          </p:nvCxnSpPr>
          <p:spPr>
            <a:xfrm>
              <a:off x="8115335" y="1329975"/>
              <a:ext cx="0" cy="3682700"/>
            </a:xfrm>
            <a:prstGeom prst="line">
              <a:avLst/>
            </a:prstGeom>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E31B0472-F7A9-4490-8B9D-1FDCADC41929}"/>
                </a:ext>
              </a:extLst>
            </p:cNvPr>
            <p:cNvSpPr txBox="1"/>
            <p:nvPr/>
          </p:nvSpPr>
          <p:spPr>
            <a:xfrm>
              <a:off x="8273604" y="3854987"/>
              <a:ext cx="1588399" cy="646331"/>
            </a:xfrm>
            <a:prstGeom prst="rect">
              <a:avLst/>
            </a:prstGeom>
            <a:noFill/>
          </p:spPr>
          <p:txBody>
            <a:bodyPr wrap="square" rtlCol="0">
              <a:spAutoFit/>
            </a:bodyPr>
            <a:lstStyle/>
            <a:p>
              <a:pPr algn="ctr"/>
              <a:r>
                <a:rPr lang="en-US" dirty="0">
                  <a:solidFill>
                    <a:srgbClr val="1680A7"/>
                  </a:solidFill>
                </a:rPr>
                <a:t>Functions on Your Server</a:t>
              </a:r>
            </a:p>
          </p:txBody>
        </p:sp>
      </p:grpSp>
    </p:spTree>
    <p:extLst>
      <p:ext uri="{BB962C8B-B14F-4D97-AF65-F5344CB8AC3E}">
        <p14:creationId xmlns:p14="http://schemas.microsoft.com/office/powerpoint/2010/main" val="34006345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B948D6-23A3-4A68-8B1B-FCB7416D74EF}"/>
              </a:ext>
            </a:extLst>
          </p:cNvPr>
          <p:cNvSpPr>
            <a:spLocks noGrp="1"/>
          </p:cNvSpPr>
          <p:nvPr>
            <p:ph type="title"/>
          </p:nvPr>
        </p:nvSpPr>
        <p:spPr/>
        <p:txBody>
          <a:bodyPr/>
          <a:lstStyle/>
          <a:p>
            <a:r>
              <a:rPr lang="en-US" dirty="0"/>
              <a:t>Many Deployment Options</a:t>
            </a:r>
          </a:p>
        </p:txBody>
      </p:sp>
      <p:grpSp>
        <p:nvGrpSpPr>
          <p:cNvPr id="3" name="Group 2">
            <a:extLst>
              <a:ext uri="{FF2B5EF4-FFF2-40B4-BE49-F238E27FC236}">
                <a16:creationId xmlns:a16="http://schemas.microsoft.com/office/drawing/2014/main" id="{69FF3027-E588-4AA5-8320-60D73AB0A6A3}"/>
              </a:ext>
            </a:extLst>
          </p:cNvPr>
          <p:cNvGrpSpPr/>
          <p:nvPr/>
        </p:nvGrpSpPr>
        <p:grpSpPr>
          <a:xfrm>
            <a:off x="227261" y="1921356"/>
            <a:ext cx="1828194" cy="2302963"/>
            <a:chOff x="227261" y="1921356"/>
            <a:chExt cx="1828194" cy="2302963"/>
          </a:xfrm>
        </p:grpSpPr>
        <p:pic>
          <p:nvPicPr>
            <p:cNvPr id="4" name="Graphic 3">
              <a:extLst>
                <a:ext uri="{FF2B5EF4-FFF2-40B4-BE49-F238E27FC236}">
                  <a16:creationId xmlns:a16="http://schemas.microsoft.com/office/drawing/2014/main" id="{3DECB31D-AAF3-4601-A81C-9503D838566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62988" y="2494978"/>
              <a:ext cx="1360009" cy="1360009"/>
            </a:xfrm>
            <a:prstGeom prst="rect">
              <a:avLst/>
            </a:prstGeom>
          </p:spPr>
        </p:pic>
        <p:sp>
          <p:nvSpPr>
            <p:cNvPr id="5" name="TextBox 4">
              <a:extLst>
                <a:ext uri="{FF2B5EF4-FFF2-40B4-BE49-F238E27FC236}">
                  <a16:creationId xmlns:a16="http://schemas.microsoft.com/office/drawing/2014/main" id="{318310A0-DFB1-462C-B87C-CC5B38B8553C}"/>
                </a:ext>
              </a:extLst>
            </p:cNvPr>
            <p:cNvSpPr txBox="1"/>
            <p:nvPr/>
          </p:nvSpPr>
          <p:spPr>
            <a:xfrm>
              <a:off x="227262" y="1921356"/>
              <a:ext cx="1828193" cy="369332"/>
            </a:xfrm>
            <a:prstGeom prst="rect">
              <a:avLst/>
            </a:prstGeom>
            <a:noFill/>
          </p:spPr>
          <p:txBody>
            <a:bodyPr wrap="none" rtlCol="0">
              <a:spAutoFit/>
            </a:bodyPr>
            <a:lstStyle/>
            <a:p>
              <a:r>
                <a:rPr lang="en-US" dirty="0">
                  <a:solidFill>
                    <a:srgbClr val="2A355F"/>
                  </a:solidFill>
                  <a:latin typeface="Kamerik205 8" panose="020B0803030600020004" pitchFamily="34" charset="0"/>
                </a:rPr>
                <a:t>Consumption</a:t>
              </a:r>
            </a:p>
          </p:txBody>
        </p:sp>
        <p:sp>
          <p:nvSpPr>
            <p:cNvPr id="6" name="TextBox 5">
              <a:extLst>
                <a:ext uri="{FF2B5EF4-FFF2-40B4-BE49-F238E27FC236}">
                  <a16:creationId xmlns:a16="http://schemas.microsoft.com/office/drawing/2014/main" id="{D2435726-870A-49A0-802C-212D50BCAE66}"/>
                </a:ext>
              </a:extLst>
            </p:cNvPr>
            <p:cNvSpPr txBox="1"/>
            <p:nvPr/>
          </p:nvSpPr>
          <p:spPr>
            <a:xfrm>
              <a:off x="227261" y="3854987"/>
              <a:ext cx="1588399" cy="369332"/>
            </a:xfrm>
            <a:prstGeom prst="rect">
              <a:avLst/>
            </a:prstGeom>
            <a:noFill/>
          </p:spPr>
          <p:txBody>
            <a:bodyPr wrap="square" rtlCol="0">
              <a:spAutoFit/>
            </a:bodyPr>
            <a:lstStyle/>
            <a:p>
              <a:pPr algn="ctr"/>
              <a:r>
                <a:rPr lang="en-US" dirty="0">
                  <a:solidFill>
                    <a:srgbClr val="1680A7"/>
                  </a:solidFill>
                </a:rPr>
                <a:t>Serverless</a:t>
              </a:r>
            </a:p>
          </p:txBody>
        </p:sp>
      </p:grpSp>
      <p:grpSp>
        <p:nvGrpSpPr>
          <p:cNvPr id="7" name="Group 6">
            <a:extLst>
              <a:ext uri="{FF2B5EF4-FFF2-40B4-BE49-F238E27FC236}">
                <a16:creationId xmlns:a16="http://schemas.microsoft.com/office/drawing/2014/main" id="{1B9F9D16-3152-4B63-A65C-8A251BA30EE4}"/>
              </a:ext>
            </a:extLst>
          </p:cNvPr>
          <p:cNvGrpSpPr/>
          <p:nvPr/>
        </p:nvGrpSpPr>
        <p:grpSpPr>
          <a:xfrm>
            <a:off x="2164393" y="1329975"/>
            <a:ext cx="1808291" cy="3682700"/>
            <a:chOff x="2164393" y="1329975"/>
            <a:chExt cx="1808291" cy="3682700"/>
          </a:xfrm>
        </p:grpSpPr>
        <p:pic>
          <p:nvPicPr>
            <p:cNvPr id="8" name="Graphic 7">
              <a:extLst>
                <a:ext uri="{FF2B5EF4-FFF2-40B4-BE49-F238E27FC236}">
                  <a16:creationId xmlns:a16="http://schemas.microsoft.com/office/drawing/2014/main" id="{03FE399E-3CA4-4B9E-82A6-CEA002369BD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2444191" y="2494978"/>
              <a:ext cx="1360009" cy="1360009"/>
            </a:xfrm>
            <a:prstGeom prst="rect">
              <a:avLst/>
            </a:prstGeom>
          </p:spPr>
        </p:pic>
        <p:sp>
          <p:nvSpPr>
            <p:cNvPr id="9" name="TextBox 8">
              <a:extLst>
                <a:ext uri="{FF2B5EF4-FFF2-40B4-BE49-F238E27FC236}">
                  <a16:creationId xmlns:a16="http://schemas.microsoft.com/office/drawing/2014/main" id="{11DC035A-BD30-43FE-A556-BDB1650453C7}"/>
                </a:ext>
              </a:extLst>
            </p:cNvPr>
            <p:cNvSpPr txBox="1"/>
            <p:nvPr/>
          </p:nvSpPr>
          <p:spPr>
            <a:xfrm>
              <a:off x="2294917" y="1782857"/>
              <a:ext cx="1677767" cy="646331"/>
            </a:xfrm>
            <a:prstGeom prst="rect">
              <a:avLst/>
            </a:prstGeom>
            <a:noFill/>
          </p:spPr>
          <p:txBody>
            <a:bodyPr wrap="none" rtlCol="0">
              <a:spAutoFit/>
            </a:bodyPr>
            <a:lstStyle/>
            <a:p>
              <a:r>
                <a:rPr lang="en-US" dirty="0">
                  <a:solidFill>
                    <a:srgbClr val="2A355F"/>
                  </a:solidFill>
                  <a:latin typeface="Kamerik205 8" panose="020B0803030600020004" pitchFamily="34" charset="0"/>
                </a:rPr>
                <a:t>App Service</a:t>
              </a:r>
            </a:p>
            <a:p>
              <a:pPr algn="ctr"/>
              <a:r>
                <a:rPr lang="en-US" dirty="0">
                  <a:solidFill>
                    <a:srgbClr val="2A355F"/>
                  </a:solidFill>
                  <a:latin typeface="Kamerik205 8" panose="020B0803030600020004" pitchFamily="34" charset="0"/>
                </a:rPr>
                <a:t>Plan</a:t>
              </a:r>
            </a:p>
          </p:txBody>
        </p:sp>
        <p:cxnSp>
          <p:nvCxnSpPr>
            <p:cNvPr id="10" name="Straight Connector 9">
              <a:extLst>
                <a:ext uri="{FF2B5EF4-FFF2-40B4-BE49-F238E27FC236}">
                  <a16:creationId xmlns:a16="http://schemas.microsoft.com/office/drawing/2014/main" id="{1D8800A7-5EE1-41C2-96DE-FD87E80767F0}"/>
                </a:ext>
              </a:extLst>
            </p:cNvPr>
            <p:cNvCxnSpPr>
              <a:cxnSpLocks/>
            </p:cNvCxnSpPr>
            <p:nvPr/>
          </p:nvCxnSpPr>
          <p:spPr>
            <a:xfrm>
              <a:off x="2164393" y="1329975"/>
              <a:ext cx="0" cy="3682700"/>
            </a:xfrm>
            <a:prstGeom prst="line">
              <a:avLst/>
            </a:prstGeom>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CF48A0FD-697C-4C90-9B5C-231BC3B7EF13}"/>
                </a:ext>
              </a:extLst>
            </p:cNvPr>
            <p:cNvSpPr txBox="1"/>
            <p:nvPr/>
          </p:nvSpPr>
          <p:spPr>
            <a:xfrm>
              <a:off x="2338761" y="3854987"/>
              <a:ext cx="1588399" cy="923330"/>
            </a:xfrm>
            <a:prstGeom prst="rect">
              <a:avLst/>
            </a:prstGeom>
            <a:noFill/>
          </p:spPr>
          <p:txBody>
            <a:bodyPr wrap="square" rtlCol="0">
              <a:spAutoFit/>
            </a:bodyPr>
            <a:lstStyle/>
            <a:p>
              <a:pPr algn="ctr"/>
              <a:r>
                <a:rPr lang="en-US" dirty="0">
                  <a:solidFill>
                    <a:srgbClr val="1680A7"/>
                  </a:solidFill>
                </a:rPr>
                <a:t>Free, Basic, Standard, Premium</a:t>
              </a:r>
            </a:p>
          </p:txBody>
        </p:sp>
      </p:grpSp>
      <p:grpSp>
        <p:nvGrpSpPr>
          <p:cNvPr id="12" name="Group 11">
            <a:extLst>
              <a:ext uri="{FF2B5EF4-FFF2-40B4-BE49-F238E27FC236}">
                <a16:creationId xmlns:a16="http://schemas.microsoft.com/office/drawing/2014/main" id="{E62FED78-7980-45F9-BFDA-7661A5DB4721}"/>
              </a:ext>
            </a:extLst>
          </p:cNvPr>
          <p:cNvGrpSpPr/>
          <p:nvPr/>
        </p:nvGrpSpPr>
        <p:grpSpPr>
          <a:xfrm>
            <a:off x="4101525" y="1329975"/>
            <a:ext cx="1854266" cy="3682700"/>
            <a:chOff x="4101525" y="1329975"/>
            <a:chExt cx="1854266" cy="3682700"/>
          </a:xfrm>
        </p:grpSpPr>
        <p:pic>
          <p:nvPicPr>
            <p:cNvPr id="13" name="Graphic 12">
              <a:extLst>
                <a:ext uri="{FF2B5EF4-FFF2-40B4-BE49-F238E27FC236}">
                  <a16:creationId xmlns:a16="http://schemas.microsoft.com/office/drawing/2014/main" id="{234B5152-1D2C-41DB-BC4D-2942E56F27B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4425394" y="2494978"/>
              <a:ext cx="1360009" cy="1360009"/>
            </a:xfrm>
            <a:prstGeom prst="rect">
              <a:avLst/>
            </a:prstGeom>
          </p:spPr>
        </p:pic>
        <p:sp>
          <p:nvSpPr>
            <p:cNvPr id="14" name="TextBox 13">
              <a:extLst>
                <a:ext uri="{FF2B5EF4-FFF2-40B4-BE49-F238E27FC236}">
                  <a16:creationId xmlns:a16="http://schemas.microsoft.com/office/drawing/2014/main" id="{416B7724-BE52-4D7A-92FA-63DE13722CE9}"/>
                </a:ext>
              </a:extLst>
            </p:cNvPr>
            <p:cNvSpPr txBox="1"/>
            <p:nvPr/>
          </p:nvSpPr>
          <p:spPr>
            <a:xfrm>
              <a:off x="4255004" y="1782858"/>
              <a:ext cx="1700787" cy="646331"/>
            </a:xfrm>
            <a:prstGeom prst="rect">
              <a:avLst/>
            </a:prstGeom>
            <a:noFill/>
          </p:spPr>
          <p:txBody>
            <a:bodyPr wrap="none" rtlCol="0">
              <a:spAutoFit/>
            </a:bodyPr>
            <a:lstStyle>
              <a:defPPr>
                <a:defRPr lang="en-US"/>
              </a:defPPr>
              <a:lvl1pPr>
                <a:defRPr>
                  <a:latin typeface="Kamerik205 8" panose="020B0803030600020004" pitchFamily="34" charset="0"/>
                </a:defRPr>
              </a:lvl1pPr>
            </a:lstStyle>
            <a:p>
              <a:r>
                <a:rPr lang="en-US" dirty="0">
                  <a:solidFill>
                    <a:srgbClr val="2A355F"/>
                  </a:solidFill>
                </a:rPr>
                <a:t>App Service</a:t>
              </a:r>
            </a:p>
            <a:p>
              <a:r>
                <a:rPr lang="en-US" dirty="0">
                  <a:solidFill>
                    <a:srgbClr val="2A355F"/>
                  </a:solidFill>
                </a:rPr>
                <a:t>Environment</a:t>
              </a:r>
            </a:p>
          </p:txBody>
        </p:sp>
        <p:cxnSp>
          <p:nvCxnSpPr>
            <p:cNvPr id="15" name="Straight Connector 14">
              <a:extLst>
                <a:ext uri="{FF2B5EF4-FFF2-40B4-BE49-F238E27FC236}">
                  <a16:creationId xmlns:a16="http://schemas.microsoft.com/office/drawing/2014/main" id="{529AB36C-84AF-458B-8E96-CC34952305B2}"/>
                </a:ext>
              </a:extLst>
            </p:cNvPr>
            <p:cNvCxnSpPr>
              <a:cxnSpLocks/>
            </p:cNvCxnSpPr>
            <p:nvPr/>
          </p:nvCxnSpPr>
          <p:spPr>
            <a:xfrm>
              <a:off x="4101525" y="1329975"/>
              <a:ext cx="0" cy="3682700"/>
            </a:xfrm>
            <a:prstGeom prst="line">
              <a:avLst/>
            </a:prstGeom>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6EEA8EEC-2A60-4753-A372-D5054F31EF96}"/>
                </a:ext>
              </a:extLst>
            </p:cNvPr>
            <p:cNvSpPr txBox="1"/>
            <p:nvPr/>
          </p:nvSpPr>
          <p:spPr>
            <a:xfrm>
              <a:off x="4310778" y="3854987"/>
              <a:ext cx="1588399" cy="646331"/>
            </a:xfrm>
            <a:prstGeom prst="rect">
              <a:avLst/>
            </a:prstGeom>
            <a:noFill/>
          </p:spPr>
          <p:txBody>
            <a:bodyPr wrap="square" rtlCol="0">
              <a:spAutoFit/>
            </a:bodyPr>
            <a:lstStyle/>
            <a:p>
              <a:pPr algn="ctr"/>
              <a:r>
                <a:rPr lang="en-US" dirty="0">
                  <a:solidFill>
                    <a:srgbClr val="1680A7"/>
                  </a:solidFill>
                </a:rPr>
                <a:t>Network Isolation</a:t>
              </a:r>
            </a:p>
          </p:txBody>
        </p:sp>
      </p:grpSp>
      <p:grpSp>
        <p:nvGrpSpPr>
          <p:cNvPr id="17" name="Group 16">
            <a:extLst>
              <a:ext uri="{FF2B5EF4-FFF2-40B4-BE49-F238E27FC236}">
                <a16:creationId xmlns:a16="http://schemas.microsoft.com/office/drawing/2014/main" id="{8163FCE6-A6F2-42AE-8BEE-1374CE2DF733}"/>
              </a:ext>
            </a:extLst>
          </p:cNvPr>
          <p:cNvGrpSpPr/>
          <p:nvPr/>
        </p:nvGrpSpPr>
        <p:grpSpPr>
          <a:xfrm>
            <a:off x="6096000" y="1329975"/>
            <a:ext cx="1807622" cy="3682700"/>
            <a:chOff x="6096000" y="1329975"/>
            <a:chExt cx="1807622" cy="3682700"/>
          </a:xfrm>
        </p:grpSpPr>
        <p:pic>
          <p:nvPicPr>
            <p:cNvPr id="18" name="Graphic 17">
              <a:extLst>
                <a:ext uri="{FF2B5EF4-FFF2-40B4-BE49-F238E27FC236}">
                  <a16:creationId xmlns:a16="http://schemas.microsoft.com/office/drawing/2014/main" id="{880AF59B-7F7A-43CF-AA2D-B0A31DA8E62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6406597" y="2494978"/>
              <a:ext cx="1360009" cy="1360009"/>
            </a:xfrm>
            <a:prstGeom prst="rect">
              <a:avLst/>
            </a:prstGeom>
          </p:spPr>
        </p:pic>
        <p:sp>
          <p:nvSpPr>
            <p:cNvPr id="19" name="TextBox 18">
              <a:extLst>
                <a:ext uri="{FF2B5EF4-FFF2-40B4-BE49-F238E27FC236}">
                  <a16:creationId xmlns:a16="http://schemas.microsoft.com/office/drawing/2014/main" id="{15BA7A2D-1EB9-4DD1-9ACD-71C5579771D8}"/>
                </a:ext>
              </a:extLst>
            </p:cNvPr>
            <p:cNvSpPr txBox="1"/>
            <p:nvPr/>
          </p:nvSpPr>
          <p:spPr>
            <a:xfrm>
              <a:off x="6278818" y="2059858"/>
              <a:ext cx="1624804" cy="369332"/>
            </a:xfrm>
            <a:prstGeom prst="rect">
              <a:avLst/>
            </a:prstGeom>
            <a:noFill/>
          </p:spPr>
          <p:txBody>
            <a:bodyPr wrap="none" rtlCol="0">
              <a:spAutoFit/>
            </a:bodyPr>
            <a:lstStyle/>
            <a:p>
              <a:r>
                <a:rPr lang="en-US" dirty="0">
                  <a:solidFill>
                    <a:srgbClr val="2A355F"/>
                  </a:solidFill>
                  <a:latin typeface="Kamerik205 8" panose="020B0803030600020004" pitchFamily="34" charset="0"/>
                </a:rPr>
                <a:t>Azure Stack</a:t>
              </a:r>
            </a:p>
          </p:txBody>
        </p:sp>
        <p:cxnSp>
          <p:nvCxnSpPr>
            <p:cNvPr id="20" name="Straight Connector 19">
              <a:extLst>
                <a:ext uri="{FF2B5EF4-FFF2-40B4-BE49-F238E27FC236}">
                  <a16:creationId xmlns:a16="http://schemas.microsoft.com/office/drawing/2014/main" id="{A90209F0-95A9-4869-A795-E9CAC916276B}"/>
                </a:ext>
              </a:extLst>
            </p:cNvPr>
            <p:cNvCxnSpPr>
              <a:cxnSpLocks/>
            </p:cNvCxnSpPr>
            <p:nvPr/>
          </p:nvCxnSpPr>
          <p:spPr>
            <a:xfrm flipH="1">
              <a:off x="6096000" y="1329975"/>
              <a:ext cx="12430" cy="3682700"/>
            </a:xfrm>
            <a:prstGeom prst="line">
              <a:avLst/>
            </a:prstGeom>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0183842A-7CCC-4700-AB3D-ABDBFCCBEAD7}"/>
                </a:ext>
              </a:extLst>
            </p:cNvPr>
            <p:cNvSpPr txBox="1"/>
            <p:nvPr/>
          </p:nvSpPr>
          <p:spPr>
            <a:xfrm>
              <a:off x="6292401" y="3854987"/>
              <a:ext cx="1588399" cy="369332"/>
            </a:xfrm>
            <a:prstGeom prst="rect">
              <a:avLst/>
            </a:prstGeom>
            <a:noFill/>
          </p:spPr>
          <p:txBody>
            <a:bodyPr wrap="square" rtlCol="0">
              <a:spAutoFit/>
            </a:bodyPr>
            <a:lstStyle/>
            <a:p>
              <a:pPr algn="ctr"/>
              <a:r>
                <a:rPr lang="en-US" dirty="0">
                  <a:solidFill>
                    <a:srgbClr val="1680A7"/>
                  </a:solidFill>
                </a:rPr>
                <a:t>On Premises</a:t>
              </a:r>
            </a:p>
          </p:txBody>
        </p:sp>
      </p:grpSp>
      <p:grpSp>
        <p:nvGrpSpPr>
          <p:cNvPr id="22" name="Group 21">
            <a:extLst>
              <a:ext uri="{FF2B5EF4-FFF2-40B4-BE49-F238E27FC236}">
                <a16:creationId xmlns:a16="http://schemas.microsoft.com/office/drawing/2014/main" id="{1DB91670-EB3B-4A5A-BFB4-FCBDB62D474B}"/>
              </a:ext>
            </a:extLst>
          </p:cNvPr>
          <p:cNvGrpSpPr/>
          <p:nvPr/>
        </p:nvGrpSpPr>
        <p:grpSpPr>
          <a:xfrm>
            <a:off x="8115335" y="1329975"/>
            <a:ext cx="1746668" cy="3682700"/>
            <a:chOff x="8115335" y="1329975"/>
            <a:chExt cx="1746668" cy="3682700"/>
          </a:xfrm>
        </p:grpSpPr>
        <p:pic>
          <p:nvPicPr>
            <p:cNvPr id="23" name="Graphic 19">
              <a:extLst>
                <a:ext uri="{FF2B5EF4-FFF2-40B4-BE49-F238E27FC236}">
                  <a16:creationId xmlns:a16="http://schemas.microsoft.com/office/drawing/2014/main" id="{5622CF16-D5AC-48FE-94DF-6D1836AE45BB}"/>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8396593" y="2494978"/>
              <a:ext cx="1342422" cy="1360009"/>
            </a:xfrm>
            <a:prstGeom prst="rect">
              <a:avLst/>
            </a:prstGeom>
          </p:spPr>
        </p:pic>
        <p:sp>
          <p:nvSpPr>
            <p:cNvPr id="24" name="TextBox 23">
              <a:extLst>
                <a:ext uri="{FF2B5EF4-FFF2-40B4-BE49-F238E27FC236}">
                  <a16:creationId xmlns:a16="http://schemas.microsoft.com/office/drawing/2014/main" id="{ECBBB007-CC90-4AA2-AB04-D20B157DC7F8}"/>
                </a:ext>
              </a:extLst>
            </p:cNvPr>
            <p:cNvSpPr txBox="1"/>
            <p:nvPr/>
          </p:nvSpPr>
          <p:spPr>
            <a:xfrm>
              <a:off x="8375911" y="1505860"/>
              <a:ext cx="1454696" cy="923330"/>
            </a:xfrm>
            <a:prstGeom prst="rect">
              <a:avLst/>
            </a:prstGeom>
            <a:noFill/>
          </p:spPr>
          <p:txBody>
            <a:bodyPr wrap="square" rtlCol="0">
              <a:spAutoFit/>
            </a:bodyPr>
            <a:lstStyle/>
            <a:p>
              <a:pPr algn="ctr"/>
              <a:r>
                <a:rPr lang="en-US" dirty="0">
                  <a:solidFill>
                    <a:srgbClr val="2A355F"/>
                  </a:solidFill>
                  <a:latin typeface="Kamerik205 8" panose="020B0803030600020004" pitchFamily="34" charset="0"/>
                </a:rPr>
                <a:t>Azure</a:t>
              </a:r>
            </a:p>
            <a:p>
              <a:pPr algn="ctr"/>
              <a:r>
                <a:rPr lang="en-US" dirty="0">
                  <a:solidFill>
                    <a:srgbClr val="2A355F"/>
                  </a:solidFill>
                  <a:latin typeface="Kamerik205 8" panose="020B0803030600020004" pitchFamily="34" charset="0"/>
                </a:rPr>
                <a:t>Functions</a:t>
              </a:r>
            </a:p>
            <a:p>
              <a:pPr algn="ctr"/>
              <a:r>
                <a:rPr lang="en-US" dirty="0">
                  <a:solidFill>
                    <a:srgbClr val="2A355F"/>
                  </a:solidFill>
                  <a:latin typeface="Kamerik205 8" panose="020B0803030600020004" pitchFamily="34" charset="0"/>
                </a:rPr>
                <a:t>Runtime</a:t>
              </a:r>
            </a:p>
          </p:txBody>
        </p:sp>
        <p:cxnSp>
          <p:nvCxnSpPr>
            <p:cNvPr id="25" name="Straight Connector 24">
              <a:extLst>
                <a:ext uri="{FF2B5EF4-FFF2-40B4-BE49-F238E27FC236}">
                  <a16:creationId xmlns:a16="http://schemas.microsoft.com/office/drawing/2014/main" id="{0B8C932F-A392-4030-AB52-5D2437735454}"/>
                </a:ext>
              </a:extLst>
            </p:cNvPr>
            <p:cNvCxnSpPr>
              <a:cxnSpLocks/>
            </p:cNvCxnSpPr>
            <p:nvPr/>
          </p:nvCxnSpPr>
          <p:spPr>
            <a:xfrm>
              <a:off x="8115335" y="1329975"/>
              <a:ext cx="0" cy="3682700"/>
            </a:xfrm>
            <a:prstGeom prst="line">
              <a:avLst/>
            </a:prstGeom>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8C9282F4-772D-4247-8BB8-F6190880CA1C}"/>
                </a:ext>
              </a:extLst>
            </p:cNvPr>
            <p:cNvSpPr txBox="1"/>
            <p:nvPr/>
          </p:nvSpPr>
          <p:spPr>
            <a:xfrm>
              <a:off x="8273604" y="3854987"/>
              <a:ext cx="1588399" cy="646331"/>
            </a:xfrm>
            <a:prstGeom prst="rect">
              <a:avLst/>
            </a:prstGeom>
            <a:noFill/>
          </p:spPr>
          <p:txBody>
            <a:bodyPr wrap="square" rtlCol="0">
              <a:spAutoFit/>
            </a:bodyPr>
            <a:lstStyle/>
            <a:p>
              <a:pPr algn="ctr"/>
              <a:r>
                <a:rPr lang="en-US" dirty="0">
                  <a:solidFill>
                    <a:srgbClr val="1680A7"/>
                  </a:solidFill>
                </a:rPr>
                <a:t>Functions on Your Server</a:t>
              </a:r>
            </a:p>
          </p:txBody>
        </p:sp>
      </p:grpSp>
      <p:grpSp>
        <p:nvGrpSpPr>
          <p:cNvPr id="27" name="Group 26">
            <a:extLst>
              <a:ext uri="{FF2B5EF4-FFF2-40B4-BE49-F238E27FC236}">
                <a16:creationId xmlns:a16="http://schemas.microsoft.com/office/drawing/2014/main" id="{4D9D54CF-7691-4A9E-B4CD-9FAB9D5611AC}"/>
              </a:ext>
            </a:extLst>
          </p:cNvPr>
          <p:cNvGrpSpPr/>
          <p:nvPr/>
        </p:nvGrpSpPr>
        <p:grpSpPr>
          <a:xfrm>
            <a:off x="10090185" y="1383208"/>
            <a:ext cx="1759196" cy="3629467"/>
            <a:chOff x="10090185" y="1383208"/>
            <a:chExt cx="1759196" cy="3629467"/>
          </a:xfrm>
        </p:grpSpPr>
        <p:cxnSp>
          <p:nvCxnSpPr>
            <p:cNvPr id="28" name="Straight Connector 27">
              <a:extLst>
                <a:ext uri="{FF2B5EF4-FFF2-40B4-BE49-F238E27FC236}">
                  <a16:creationId xmlns:a16="http://schemas.microsoft.com/office/drawing/2014/main" id="{96201700-65B4-479C-9949-EF16AA849AAE}"/>
                </a:ext>
              </a:extLst>
            </p:cNvPr>
            <p:cNvCxnSpPr>
              <a:cxnSpLocks/>
            </p:cNvCxnSpPr>
            <p:nvPr/>
          </p:nvCxnSpPr>
          <p:spPr>
            <a:xfrm>
              <a:off x="10090185" y="1383208"/>
              <a:ext cx="0" cy="3629467"/>
            </a:xfrm>
            <a:prstGeom prst="line">
              <a:avLst/>
            </a:prstGeom>
          </p:spPr>
          <p:style>
            <a:lnRef idx="1">
              <a:schemeClr val="accent1"/>
            </a:lnRef>
            <a:fillRef idx="0">
              <a:schemeClr val="accent1"/>
            </a:fillRef>
            <a:effectRef idx="0">
              <a:schemeClr val="accent1"/>
            </a:effectRef>
            <a:fontRef idx="minor">
              <a:schemeClr val="tx1"/>
            </a:fontRef>
          </p:style>
        </p:cxnSp>
        <p:grpSp>
          <p:nvGrpSpPr>
            <p:cNvPr id="29" name="Group 28">
              <a:extLst>
                <a:ext uri="{FF2B5EF4-FFF2-40B4-BE49-F238E27FC236}">
                  <a16:creationId xmlns:a16="http://schemas.microsoft.com/office/drawing/2014/main" id="{1A1B2806-77B8-4F9D-9691-BD968FAAFC9A}"/>
                </a:ext>
              </a:extLst>
            </p:cNvPr>
            <p:cNvGrpSpPr/>
            <p:nvPr/>
          </p:nvGrpSpPr>
          <p:grpSpPr>
            <a:xfrm>
              <a:off x="10260982" y="1782859"/>
              <a:ext cx="1588399" cy="2507248"/>
              <a:chOff x="10260982" y="1782859"/>
              <a:chExt cx="1588399" cy="2507248"/>
            </a:xfrm>
          </p:grpSpPr>
          <p:pic>
            <p:nvPicPr>
              <p:cNvPr id="30" name="Graphic 29">
                <a:extLst>
                  <a:ext uri="{FF2B5EF4-FFF2-40B4-BE49-F238E27FC236}">
                    <a16:creationId xmlns:a16="http://schemas.microsoft.com/office/drawing/2014/main" id="{EAE71669-E37A-4D19-BA6A-2B346FEA7EA0}"/>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p:blipFill>
            <p:spPr>
              <a:xfrm>
                <a:off x="10369003" y="2494978"/>
                <a:ext cx="1360009" cy="1360009"/>
              </a:xfrm>
              <a:prstGeom prst="rect">
                <a:avLst/>
              </a:prstGeom>
            </p:spPr>
          </p:pic>
          <p:sp>
            <p:nvSpPr>
              <p:cNvPr id="31" name="TextBox 30">
                <a:extLst>
                  <a:ext uri="{FF2B5EF4-FFF2-40B4-BE49-F238E27FC236}">
                    <a16:creationId xmlns:a16="http://schemas.microsoft.com/office/drawing/2014/main" id="{6FB550C9-661C-4EE3-9978-FBCECB4DF085}"/>
                  </a:ext>
                </a:extLst>
              </p:cNvPr>
              <p:cNvSpPr txBox="1"/>
              <p:nvPr/>
            </p:nvSpPr>
            <p:spPr>
              <a:xfrm>
                <a:off x="10431049" y="1782859"/>
                <a:ext cx="1235916" cy="646331"/>
              </a:xfrm>
              <a:prstGeom prst="rect">
                <a:avLst/>
              </a:prstGeom>
              <a:noFill/>
            </p:spPr>
            <p:txBody>
              <a:bodyPr wrap="none" rtlCol="0">
                <a:spAutoFit/>
              </a:bodyPr>
              <a:lstStyle/>
              <a:p>
                <a:pPr algn="ctr"/>
                <a:r>
                  <a:rPr lang="en-US" dirty="0">
                    <a:solidFill>
                      <a:srgbClr val="2A355F"/>
                    </a:solidFill>
                    <a:latin typeface="Kamerik205 8" panose="020B0803030600020004" pitchFamily="34" charset="0"/>
                  </a:rPr>
                  <a:t>Azure</a:t>
                </a:r>
              </a:p>
              <a:p>
                <a:pPr algn="ctr"/>
                <a:r>
                  <a:rPr lang="en-US" dirty="0">
                    <a:solidFill>
                      <a:srgbClr val="2A355F"/>
                    </a:solidFill>
                    <a:latin typeface="Kamerik205 8" panose="020B0803030600020004" pitchFamily="34" charset="0"/>
                  </a:rPr>
                  <a:t>IoT Edge</a:t>
                </a:r>
              </a:p>
            </p:txBody>
          </p:sp>
          <p:sp>
            <p:nvSpPr>
              <p:cNvPr id="32" name="TextBox 31">
                <a:extLst>
                  <a:ext uri="{FF2B5EF4-FFF2-40B4-BE49-F238E27FC236}">
                    <a16:creationId xmlns:a16="http://schemas.microsoft.com/office/drawing/2014/main" id="{E71AD719-28FC-43AB-AF6D-FB9748C0F4FB}"/>
                  </a:ext>
                </a:extLst>
              </p:cNvPr>
              <p:cNvSpPr txBox="1"/>
              <p:nvPr/>
            </p:nvSpPr>
            <p:spPr>
              <a:xfrm>
                <a:off x="10260982" y="3920775"/>
                <a:ext cx="1588399" cy="369332"/>
              </a:xfrm>
              <a:prstGeom prst="rect">
                <a:avLst/>
              </a:prstGeom>
              <a:noFill/>
            </p:spPr>
            <p:txBody>
              <a:bodyPr wrap="square" rtlCol="0">
                <a:spAutoFit/>
              </a:bodyPr>
              <a:lstStyle/>
              <a:p>
                <a:pPr algn="ctr"/>
                <a:r>
                  <a:rPr lang="en-US" dirty="0">
                    <a:solidFill>
                      <a:srgbClr val="1680A7"/>
                    </a:solidFill>
                  </a:rPr>
                  <a:t>On Devices</a:t>
                </a:r>
              </a:p>
            </p:txBody>
          </p:sp>
        </p:grpSp>
      </p:grpSp>
    </p:spTree>
    <p:extLst>
      <p:ext uri="{BB962C8B-B14F-4D97-AF65-F5344CB8AC3E}">
        <p14:creationId xmlns:p14="http://schemas.microsoft.com/office/powerpoint/2010/main" val="795412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E65D70-54D9-49E8-BB2B-8CBDC91D6CAC}"/>
              </a:ext>
            </a:extLst>
          </p:cNvPr>
          <p:cNvSpPr>
            <a:spLocks noGrp="1"/>
          </p:cNvSpPr>
          <p:nvPr>
            <p:ph type="title"/>
          </p:nvPr>
        </p:nvSpPr>
        <p:spPr/>
        <p:txBody>
          <a:bodyPr/>
          <a:lstStyle/>
          <a:p>
            <a:r>
              <a:rPr lang="en-US" dirty="0"/>
              <a:t>Open Source</a:t>
            </a:r>
          </a:p>
        </p:txBody>
      </p:sp>
      <p:pic>
        <p:nvPicPr>
          <p:cNvPr id="3" name="Picture 2">
            <a:extLst>
              <a:ext uri="{FF2B5EF4-FFF2-40B4-BE49-F238E27FC236}">
                <a16:creationId xmlns:a16="http://schemas.microsoft.com/office/drawing/2014/main" id="{87CD5332-00CA-4AA9-9528-402222A253E6}"/>
              </a:ext>
            </a:extLst>
          </p:cNvPr>
          <p:cNvPicPr>
            <a:picLocks noChangeAspect="1"/>
          </p:cNvPicPr>
          <p:nvPr/>
        </p:nvPicPr>
        <p:blipFill>
          <a:blip r:embed="rId2"/>
          <a:stretch>
            <a:fillRect/>
          </a:stretch>
        </p:blipFill>
        <p:spPr>
          <a:xfrm>
            <a:off x="3417175" y="1479631"/>
            <a:ext cx="5357649" cy="4138847"/>
          </a:xfrm>
          <a:prstGeom prst="rect">
            <a:avLst/>
          </a:prstGeom>
        </p:spPr>
      </p:pic>
    </p:spTree>
    <p:extLst>
      <p:ext uri="{BB962C8B-B14F-4D97-AF65-F5344CB8AC3E}">
        <p14:creationId xmlns:p14="http://schemas.microsoft.com/office/powerpoint/2010/main" val="1520723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FFC6CA-4231-454F-A5BD-724BD8554A79}"/>
              </a:ext>
            </a:extLst>
          </p:cNvPr>
          <p:cNvSpPr>
            <a:spLocks noGrp="1"/>
          </p:cNvSpPr>
          <p:nvPr>
            <p:ph type="title"/>
          </p:nvPr>
        </p:nvSpPr>
        <p:spPr/>
        <p:txBody>
          <a:bodyPr/>
          <a:lstStyle/>
          <a:p>
            <a:r>
              <a:rPr lang="en-US" dirty="0"/>
              <a:t>Supported Triggers and Bindings</a:t>
            </a:r>
          </a:p>
        </p:txBody>
      </p:sp>
      <p:sp>
        <p:nvSpPr>
          <p:cNvPr id="3" name="Text Placeholder 2">
            <a:extLst>
              <a:ext uri="{FF2B5EF4-FFF2-40B4-BE49-F238E27FC236}">
                <a16:creationId xmlns:a16="http://schemas.microsoft.com/office/drawing/2014/main" id="{47F4A798-313A-43CB-9EE8-AE42693B0BF3}"/>
              </a:ext>
            </a:extLst>
          </p:cNvPr>
          <p:cNvSpPr>
            <a:spLocks noGrp="1"/>
          </p:cNvSpPr>
          <p:nvPr>
            <p:ph type="body" idx="1"/>
          </p:nvPr>
        </p:nvSpPr>
        <p:spPr/>
        <p:txBody>
          <a:bodyPr/>
          <a:lstStyle/>
          <a:p>
            <a:r>
              <a:rPr lang="en-US" dirty="0"/>
              <a:t>Beyond Hello World: Getting Deeper into Azure Functions</a:t>
            </a:r>
          </a:p>
        </p:txBody>
      </p:sp>
    </p:spTree>
    <p:extLst>
      <p:ext uri="{BB962C8B-B14F-4D97-AF65-F5344CB8AC3E}">
        <p14:creationId xmlns:p14="http://schemas.microsoft.com/office/powerpoint/2010/main" val="26965770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5A2638BE-6B14-3D35-E70C-F7D7EE908C07}"/>
              </a:ext>
            </a:extLst>
          </p:cNvPr>
          <p:cNvSpPr/>
          <p:nvPr/>
        </p:nvSpPr>
        <p:spPr>
          <a:xfrm>
            <a:off x="4728519" y="1425146"/>
            <a:ext cx="6524367" cy="396295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2D3ED222-BCEF-49F5-8504-23EFB8C05B59}"/>
              </a:ext>
            </a:extLst>
          </p:cNvPr>
          <p:cNvSpPr>
            <a:spLocks noGrp="1"/>
          </p:cNvSpPr>
          <p:nvPr>
            <p:ph type="title"/>
          </p:nvPr>
        </p:nvSpPr>
        <p:spPr/>
        <p:txBody>
          <a:bodyPr/>
          <a:lstStyle/>
          <a:p>
            <a:r>
              <a:rPr lang="en-US" dirty="0"/>
              <a:t>HTTP</a:t>
            </a:r>
          </a:p>
        </p:txBody>
      </p:sp>
      <p:graphicFrame>
        <p:nvGraphicFramePr>
          <p:cNvPr id="3" name="Table 11">
            <a:extLst>
              <a:ext uri="{FF2B5EF4-FFF2-40B4-BE49-F238E27FC236}">
                <a16:creationId xmlns:a16="http://schemas.microsoft.com/office/drawing/2014/main" id="{D8951A6E-BF5B-48EF-B80D-F9761A4EE81D}"/>
              </a:ext>
            </a:extLst>
          </p:cNvPr>
          <p:cNvGraphicFramePr>
            <a:graphicFrameLocks noGrp="1"/>
          </p:cNvGraphicFramePr>
          <p:nvPr>
            <p:extLst>
              <p:ext uri="{D42A27DB-BD31-4B8C-83A1-F6EECF244321}">
                <p14:modId xmlns:p14="http://schemas.microsoft.com/office/powerpoint/2010/main" val="2318677534"/>
              </p:ext>
            </p:extLst>
          </p:nvPr>
        </p:nvGraphicFramePr>
        <p:xfrm>
          <a:off x="630704" y="1277261"/>
          <a:ext cx="2083921" cy="4450080"/>
        </p:xfrm>
        <a:graphic>
          <a:graphicData uri="http://schemas.openxmlformats.org/drawingml/2006/table">
            <a:tbl>
              <a:tblPr firstRow="1" bandRow="1">
                <a:tableStyleId>{5940675A-B579-460E-94D1-54222C63F5DA}</a:tableStyleId>
              </a:tblPr>
              <a:tblGrid>
                <a:gridCol w="1577930">
                  <a:extLst>
                    <a:ext uri="{9D8B030D-6E8A-4147-A177-3AD203B41FA5}">
                      <a16:colId xmlns:a16="http://schemas.microsoft.com/office/drawing/2014/main" val="4264818851"/>
                    </a:ext>
                  </a:extLst>
                </a:gridCol>
                <a:gridCol w="505991">
                  <a:extLst>
                    <a:ext uri="{9D8B030D-6E8A-4147-A177-3AD203B41FA5}">
                      <a16:colId xmlns:a16="http://schemas.microsoft.com/office/drawing/2014/main" val="2863279629"/>
                    </a:ext>
                  </a:extLst>
                </a:gridCol>
              </a:tblGrid>
              <a:tr h="370840">
                <a:tc>
                  <a:txBody>
                    <a:bodyPr/>
                    <a:lstStyle/>
                    <a:p>
                      <a:r>
                        <a:rPr lang="en-US" dirty="0">
                          <a:solidFill>
                            <a:schemeClr val="bg1"/>
                          </a:solidFill>
                        </a:rPr>
                        <a:t>Tigger</a:t>
                      </a:r>
                    </a:p>
                  </a:txBody>
                  <a:tcPr>
                    <a:solidFill>
                      <a:srgbClr val="80A716"/>
                    </a:solidFill>
                  </a:tcPr>
                </a:tc>
                <a:tc>
                  <a:txBody>
                    <a:bodyPr/>
                    <a:lstStyle/>
                    <a:p>
                      <a:endParaRPr lang="en-US" dirty="0"/>
                    </a:p>
                  </a:txBody>
                  <a:tcPr/>
                </a:tc>
                <a:extLst>
                  <a:ext uri="{0D108BD9-81ED-4DB2-BD59-A6C34878D82A}">
                    <a16:rowId xmlns:a16="http://schemas.microsoft.com/office/drawing/2014/main" val="2462671507"/>
                  </a:ext>
                </a:extLst>
              </a:tr>
              <a:tr h="370840">
                <a:tc>
                  <a:txBody>
                    <a:bodyPr/>
                    <a:lstStyle/>
                    <a:p>
                      <a:r>
                        <a:rPr lang="en-US" dirty="0">
                          <a:solidFill>
                            <a:schemeClr val="bg1"/>
                          </a:solidFill>
                        </a:rPr>
                        <a:t>Input</a:t>
                      </a:r>
                    </a:p>
                  </a:txBody>
                  <a:tcPr>
                    <a:solidFill>
                      <a:srgbClr val="80A716"/>
                    </a:solidFill>
                  </a:tcPr>
                </a:tc>
                <a:tc>
                  <a:txBody>
                    <a:bodyPr/>
                    <a:lstStyle/>
                    <a:p>
                      <a:endParaRPr lang="en-US" dirty="0"/>
                    </a:p>
                  </a:txBody>
                  <a:tcPr/>
                </a:tc>
                <a:extLst>
                  <a:ext uri="{0D108BD9-81ED-4DB2-BD59-A6C34878D82A}">
                    <a16:rowId xmlns:a16="http://schemas.microsoft.com/office/drawing/2014/main" val="3034954953"/>
                  </a:ext>
                </a:extLst>
              </a:tr>
              <a:tr h="370840">
                <a:tc>
                  <a:txBody>
                    <a:bodyPr/>
                    <a:lstStyle/>
                    <a:p>
                      <a:r>
                        <a:rPr lang="en-US" dirty="0">
                          <a:solidFill>
                            <a:schemeClr val="bg1"/>
                          </a:solidFill>
                        </a:rPr>
                        <a:t>Output</a:t>
                      </a:r>
                    </a:p>
                  </a:txBody>
                  <a:tcPr>
                    <a:solidFill>
                      <a:srgbClr val="80A716"/>
                    </a:solidFill>
                  </a:tcPr>
                </a:tc>
                <a:tc>
                  <a:txBody>
                    <a:bodyPr/>
                    <a:lstStyle/>
                    <a:p>
                      <a:endParaRPr lang="en-US" dirty="0"/>
                    </a:p>
                  </a:txBody>
                  <a:tcPr/>
                </a:tc>
                <a:extLst>
                  <a:ext uri="{0D108BD9-81ED-4DB2-BD59-A6C34878D82A}">
                    <a16:rowId xmlns:a16="http://schemas.microsoft.com/office/drawing/2014/main" val="1924879616"/>
                  </a:ext>
                </a:extLst>
              </a:tr>
              <a:tr h="370840">
                <a:tc>
                  <a:txBody>
                    <a:bodyPr/>
                    <a:lstStyle/>
                    <a:p>
                      <a:r>
                        <a:rPr lang="en-US" dirty="0">
                          <a:solidFill>
                            <a:schemeClr val="bg1"/>
                          </a:solidFill>
                        </a:rPr>
                        <a:t>Consumption</a:t>
                      </a:r>
                    </a:p>
                  </a:txBody>
                  <a:tcPr>
                    <a:solidFill>
                      <a:srgbClr val="80A716"/>
                    </a:solidFill>
                  </a:tcPr>
                </a:tc>
                <a:tc>
                  <a:txBody>
                    <a:bodyPr/>
                    <a:lstStyle/>
                    <a:p>
                      <a:endParaRPr lang="en-US" dirty="0"/>
                    </a:p>
                  </a:txBody>
                  <a:tcPr/>
                </a:tc>
                <a:extLst>
                  <a:ext uri="{0D108BD9-81ED-4DB2-BD59-A6C34878D82A}">
                    <a16:rowId xmlns:a16="http://schemas.microsoft.com/office/drawing/2014/main" val="2452107428"/>
                  </a:ext>
                </a:extLst>
              </a:tr>
              <a:tr h="370840">
                <a:tc>
                  <a:txBody>
                    <a:bodyPr/>
                    <a:lstStyle/>
                    <a:p>
                      <a:r>
                        <a:rPr lang="en-US" dirty="0">
                          <a:solidFill>
                            <a:schemeClr val="bg1"/>
                          </a:solidFill>
                        </a:rPr>
                        <a:t>Premium</a:t>
                      </a:r>
                    </a:p>
                  </a:txBody>
                  <a:tcPr>
                    <a:solidFill>
                      <a:srgbClr val="80A716"/>
                    </a:solidFill>
                  </a:tcPr>
                </a:tc>
                <a:tc>
                  <a:txBody>
                    <a:bodyPr/>
                    <a:lstStyle/>
                    <a:p>
                      <a:endParaRPr lang="en-US" dirty="0"/>
                    </a:p>
                  </a:txBody>
                  <a:tcPr/>
                </a:tc>
                <a:extLst>
                  <a:ext uri="{0D108BD9-81ED-4DB2-BD59-A6C34878D82A}">
                    <a16:rowId xmlns:a16="http://schemas.microsoft.com/office/drawing/2014/main" val="3044938028"/>
                  </a:ext>
                </a:extLst>
              </a:tr>
              <a:tr h="370840">
                <a:tc>
                  <a:txBody>
                    <a:bodyPr/>
                    <a:lstStyle/>
                    <a:p>
                      <a:r>
                        <a:rPr lang="en-US" dirty="0">
                          <a:solidFill>
                            <a:schemeClr val="bg1"/>
                          </a:solidFill>
                        </a:rPr>
                        <a:t>Dedicated</a:t>
                      </a:r>
                    </a:p>
                  </a:txBody>
                  <a:tcPr>
                    <a:solidFill>
                      <a:srgbClr val="80A716"/>
                    </a:solidFill>
                  </a:tcPr>
                </a:tc>
                <a:tc>
                  <a:txBody>
                    <a:bodyPr/>
                    <a:lstStyle/>
                    <a:p>
                      <a:endParaRPr lang="en-US" dirty="0"/>
                    </a:p>
                  </a:txBody>
                  <a:tcPr/>
                </a:tc>
                <a:extLst>
                  <a:ext uri="{0D108BD9-81ED-4DB2-BD59-A6C34878D82A}">
                    <a16:rowId xmlns:a16="http://schemas.microsoft.com/office/drawing/2014/main" val="1215363356"/>
                  </a:ext>
                </a:extLst>
              </a:tr>
              <a:tr h="370840">
                <a:tc>
                  <a:txBody>
                    <a:bodyPr/>
                    <a:lstStyle/>
                    <a:p>
                      <a:r>
                        <a:rPr lang="en-US" dirty="0">
                          <a:solidFill>
                            <a:schemeClr val="bg1"/>
                          </a:solidFill>
                        </a:rPr>
                        <a:t>C# In-Process</a:t>
                      </a:r>
                    </a:p>
                  </a:txBody>
                  <a:tcPr>
                    <a:solidFill>
                      <a:srgbClr val="80A716"/>
                    </a:solidFill>
                  </a:tcPr>
                </a:tc>
                <a:tc>
                  <a:txBody>
                    <a:bodyPr/>
                    <a:lstStyle/>
                    <a:p>
                      <a:endParaRPr lang="en-US" dirty="0"/>
                    </a:p>
                  </a:txBody>
                  <a:tcPr/>
                </a:tc>
                <a:extLst>
                  <a:ext uri="{0D108BD9-81ED-4DB2-BD59-A6C34878D82A}">
                    <a16:rowId xmlns:a16="http://schemas.microsoft.com/office/drawing/2014/main" val="3329572258"/>
                  </a:ext>
                </a:extLst>
              </a:tr>
              <a:tr h="370840">
                <a:tc>
                  <a:txBody>
                    <a:bodyPr/>
                    <a:lstStyle/>
                    <a:p>
                      <a:r>
                        <a:rPr lang="en-US" dirty="0">
                          <a:solidFill>
                            <a:schemeClr val="bg1"/>
                          </a:solidFill>
                        </a:rPr>
                        <a:t>C# Isolated</a:t>
                      </a:r>
                    </a:p>
                  </a:txBody>
                  <a:tcPr>
                    <a:solidFill>
                      <a:srgbClr val="80A716"/>
                    </a:solidFill>
                  </a:tcPr>
                </a:tc>
                <a:tc>
                  <a:txBody>
                    <a:bodyPr/>
                    <a:lstStyle/>
                    <a:p>
                      <a:endParaRPr lang="en-US" dirty="0"/>
                    </a:p>
                  </a:txBody>
                  <a:tcPr/>
                </a:tc>
                <a:extLst>
                  <a:ext uri="{0D108BD9-81ED-4DB2-BD59-A6C34878D82A}">
                    <a16:rowId xmlns:a16="http://schemas.microsoft.com/office/drawing/2014/main" val="4276700655"/>
                  </a:ext>
                </a:extLst>
              </a:tr>
              <a:tr h="370840">
                <a:tc>
                  <a:txBody>
                    <a:bodyPr/>
                    <a:lstStyle/>
                    <a:p>
                      <a:r>
                        <a:rPr lang="en-US" dirty="0">
                          <a:solidFill>
                            <a:schemeClr val="bg1"/>
                          </a:solidFill>
                        </a:rPr>
                        <a:t>Java</a:t>
                      </a:r>
                    </a:p>
                  </a:txBody>
                  <a:tcPr>
                    <a:solidFill>
                      <a:srgbClr val="80A716"/>
                    </a:solidFill>
                  </a:tcPr>
                </a:tc>
                <a:tc>
                  <a:txBody>
                    <a:bodyPr/>
                    <a:lstStyle/>
                    <a:p>
                      <a:endParaRPr lang="en-US" dirty="0"/>
                    </a:p>
                  </a:txBody>
                  <a:tcPr/>
                </a:tc>
                <a:extLst>
                  <a:ext uri="{0D108BD9-81ED-4DB2-BD59-A6C34878D82A}">
                    <a16:rowId xmlns:a16="http://schemas.microsoft.com/office/drawing/2014/main" val="3872971215"/>
                  </a:ext>
                </a:extLst>
              </a:tr>
              <a:tr h="370840">
                <a:tc>
                  <a:txBody>
                    <a:bodyPr/>
                    <a:lstStyle/>
                    <a:p>
                      <a:r>
                        <a:rPr lang="en-US" dirty="0">
                          <a:solidFill>
                            <a:schemeClr val="bg1"/>
                          </a:solidFill>
                        </a:rPr>
                        <a:t>JavaScript</a:t>
                      </a:r>
                    </a:p>
                  </a:txBody>
                  <a:tcPr>
                    <a:solidFill>
                      <a:srgbClr val="80A716"/>
                    </a:solidFill>
                  </a:tcPr>
                </a:tc>
                <a:tc>
                  <a:txBody>
                    <a:bodyPr/>
                    <a:lstStyle/>
                    <a:p>
                      <a:endParaRPr lang="en-US" dirty="0"/>
                    </a:p>
                  </a:txBody>
                  <a:tcPr/>
                </a:tc>
                <a:extLst>
                  <a:ext uri="{0D108BD9-81ED-4DB2-BD59-A6C34878D82A}">
                    <a16:rowId xmlns:a16="http://schemas.microsoft.com/office/drawing/2014/main" val="409350121"/>
                  </a:ext>
                </a:extLst>
              </a:tr>
              <a:tr h="370840">
                <a:tc>
                  <a:txBody>
                    <a:bodyPr/>
                    <a:lstStyle/>
                    <a:p>
                      <a:r>
                        <a:rPr lang="en-US" dirty="0">
                          <a:solidFill>
                            <a:schemeClr val="bg1"/>
                          </a:solidFill>
                        </a:rPr>
                        <a:t>PowerShell</a:t>
                      </a:r>
                    </a:p>
                  </a:txBody>
                  <a:tcPr>
                    <a:solidFill>
                      <a:srgbClr val="80A716"/>
                    </a:solidFill>
                  </a:tcPr>
                </a:tc>
                <a:tc>
                  <a:txBody>
                    <a:bodyPr/>
                    <a:lstStyle/>
                    <a:p>
                      <a:endParaRPr lang="en-US" dirty="0"/>
                    </a:p>
                  </a:txBody>
                  <a:tcPr/>
                </a:tc>
                <a:extLst>
                  <a:ext uri="{0D108BD9-81ED-4DB2-BD59-A6C34878D82A}">
                    <a16:rowId xmlns:a16="http://schemas.microsoft.com/office/drawing/2014/main" val="2469254327"/>
                  </a:ext>
                </a:extLst>
              </a:tr>
              <a:tr h="370840">
                <a:tc>
                  <a:txBody>
                    <a:bodyPr/>
                    <a:lstStyle/>
                    <a:p>
                      <a:r>
                        <a:rPr lang="en-US" dirty="0">
                          <a:solidFill>
                            <a:schemeClr val="bg1"/>
                          </a:solidFill>
                        </a:rPr>
                        <a:t>Python</a:t>
                      </a:r>
                    </a:p>
                  </a:txBody>
                  <a:tcPr>
                    <a:solidFill>
                      <a:srgbClr val="80A716"/>
                    </a:solidFill>
                  </a:tcPr>
                </a:tc>
                <a:tc>
                  <a:txBody>
                    <a:bodyPr/>
                    <a:lstStyle/>
                    <a:p>
                      <a:endParaRPr lang="en-US" dirty="0"/>
                    </a:p>
                  </a:txBody>
                  <a:tcPr/>
                </a:tc>
                <a:extLst>
                  <a:ext uri="{0D108BD9-81ED-4DB2-BD59-A6C34878D82A}">
                    <a16:rowId xmlns:a16="http://schemas.microsoft.com/office/drawing/2014/main" val="667219710"/>
                  </a:ext>
                </a:extLst>
              </a:tr>
            </a:tbl>
          </a:graphicData>
        </a:graphic>
      </p:graphicFrame>
      <p:grpSp>
        <p:nvGrpSpPr>
          <p:cNvPr id="4" name="Group 3">
            <a:extLst>
              <a:ext uri="{FF2B5EF4-FFF2-40B4-BE49-F238E27FC236}">
                <a16:creationId xmlns:a16="http://schemas.microsoft.com/office/drawing/2014/main" id="{BC2E9945-CE38-41E0-AD85-64106CD11560}"/>
              </a:ext>
            </a:extLst>
          </p:cNvPr>
          <p:cNvGrpSpPr/>
          <p:nvPr/>
        </p:nvGrpSpPr>
        <p:grpSpPr>
          <a:xfrm>
            <a:off x="5348889" y="2770371"/>
            <a:ext cx="1494222" cy="2236963"/>
            <a:chOff x="5348889" y="2770371"/>
            <a:chExt cx="1494222" cy="2236963"/>
          </a:xfrm>
        </p:grpSpPr>
        <p:pic>
          <p:nvPicPr>
            <p:cNvPr id="5" name="Graphic 4">
              <a:extLst>
                <a:ext uri="{FF2B5EF4-FFF2-40B4-BE49-F238E27FC236}">
                  <a16:creationId xmlns:a16="http://schemas.microsoft.com/office/drawing/2014/main" id="{5E8EF86A-4C30-4C64-AA4B-30D02C962E5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48889" y="3513112"/>
              <a:ext cx="1494222" cy="1494222"/>
            </a:xfrm>
            <a:prstGeom prst="rect">
              <a:avLst/>
            </a:prstGeom>
          </p:spPr>
        </p:pic>
        <p:cxnSp>
          <p:nvCxnSpPr>
            <p:cNvPr id="6" name="Straight Arrow Connector 5">
              <a:extLst>
                <a:ext uri="{FF2B5EF4-FFF2-40B4-BE49-F238E27FC236}">
                  <a16:creationId xmlns:a16="http://schemas.microsoft.com/office/drawing/2014/main" id="{8D0D7CE1-040D-4CF0-B5CF-85350FE70FA2}"/>
                </a:ext>
              </a:extLst>
            </p:cNvPr>
            <p:cNvCxnSpPr>
              <a:cxnSpLocks/>
            </p:cNvCxnSpPr>
            <p:nvPr/>
          </p:nvCxnSpPr>
          <p:spPr>
            <a:xfrm>
              <a:off x="6096000" y="2770371"/>
              <a:ext cx="0" cy="665739"/>
            </a:xfrm>
            <a:prstGeom prst="straightConnector1">
              <a:avLst/>
            </a:prstGeom>
            <a:ln w="57150">
              <a:solidFill>
                <a:srgbClr val="80A716"/>
              </a:solidFill>
              <a:tailEnd type="triangle"/>
            </a:ln>
          </p:spPr>
          <p:style>
            <a:lnRef idx="1">
              <a:schemeClr val="accent1"/>
            </a:lnRef>
            <a:fillRef idx="0">
              <a:schemeClr val="accent1"/>
            </a:fillRef>
            <a:effectRef idx="0">
              <a:schemeClr val="accent1"/>
            </a:effectRef>
            <a:fontRef idx="minor">
              <a:schemeClr val="tx1"/>
            </a:fontRef>
          </p:style>
        </p:cxnSp>
      </p:grpSp>
      <p:pic>
        <p:nvPicPr>
          <p:cNvPr id="7" name="Graphic 8">
            <a:extLst>
              <a:ext uri="{FF2B5EF4-FFF2-40B4-BE49-F238E27FC236}">
                <a16:creationId xmlns:a16="http://schemas.microsoft.com/office/drawing/2014/main" id="{1381091A-2242-4FC0-B7AC-23163B94ACD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027645" y="1755616"/>
            <a:ext cx="2136709" cy="898873"/>
          </a:xfrm>
          <a:prstGeom prst="rect">
            <a:avLst/>
          </a:prstGeom>
        </p:spPr>
      </p:pic>
      <p:pic>
        <p:nvPicPr>
          <p:cNvPr id="8" name="Graphic 9">
            <a:extLst>
              <a:ext uri="{FF2B5EF4-FFF2-40B4-BE49-F238E27FC236}">
                <a16:creationId xmlns:a16="http://schemas.microsoft.com/office/drawing/2014/main" id="{D0C82BBD-C03C-4E7D-8CD8-54E0BB5C87A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552496" y="3782297"/>
            <a:ext cx="2136704" cy="898871"/>
          </a:xfrm>
          <a:prstGeom prst="rect">
            <a:avLst/>
          </a:prstGeom>
        </p:spPr>
      </p:pic>
      <p:cxnSp>
        <p:nvCxnSpPr>
          <p:cNvPr id="9" name="Straight Arrow Connector 8">
            <a:extLst>
              <a:ext uri="{FF2B5EF4-FFF2-40B4-BE49-F238E27FC236}">
                <a16:creationId xmlns:a16="http://schemas.microsoft.com/office/drawing/2014/main" id="{B9565870-1F33-4EE8-BBD0-8B7420D53DE8}"/>
              </a:ext>
            </a:extLst>
          </p:cNvPr>
          <p:cNvCxnSpPr>
            <a:cxnSpLocks/>
          </p:cNvCxnSpPr>
          <p:nvPr/>
        </p:nvCxnSpPr>
        <p:spPr>
          <a:xfrm>
            <a:off x="7014410" y="4121229"/>
            <a:ext cx="1366787" cy="0"/>
          </a:xfrm>
          <a:prstGeom prst="straightConnector1">
            <a:avLst/>
          </a:prstGeom>
          <a:ln w="57150">
            <a:solidFill>
              <a:srgbClr val="80A716"/>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A4642B81-FC31-42F9-B690-36E5F36F4922}"/>
              </a:ext>
            </a:extLst>
          </p:cNvPr>
          <p:cNvSpPr txBox="1"/>
          <p:nvPr/>
        </p:nvSpPr>
        <p:spPr>
          <a:xfrm>
            <a:off x="5139892" y="2904245"/>
            <a:ext cx="829394" cy="369332"/>
          </a:xfrm>
          <a:prstGeom prst="rect">
            <a:avLst/>
          </a:prstGeom>
          <a:noFill/>
        </p:spPr>
        <p:txBody>
          <a:bodyPr wrap="none" rtlCol="0">
            <a:spAutoFit/>
          </a:bodyPr>
          <a:lstStyle/>
          <a:p>
            <a:r>
              <a:rPr lang="en-US" dirty="0">
                <a:solidFill>
                  <a:srgbClr val="2A355F"/>
                </a:solidFill>
              </a:rPr>
              <a:t>Trigger</a:t>
            </a:r>
          </a:p>
        </p:txBody>
      </p:sp>
      <p:sp>
        <p:nvSpPr>
          <p:cNvPr id="11" name="TextBox 10">
            <a:extLst>
              <a:ext uri="{FF2B5EF4-FFF2-40B4-BE49-F238E27FC236}">
                <a16:creationId xmlns:a16="http://schemas.microsoft.com/office/drawing/2014/main" id="{2F843D3A-7140-4AE8-BA83-9535E3B0C406}"/>
              </a:ext>
            </a:extLst>
          </p:cNvPr>
          <p:cNvSpPr txBox="1"/>
          <p:nvPr/>
        </p:nvSpPr>
        <p:spPr>
          <a:xfrm>
            <a:off x="7207926" y="3612904"/>
            <a:ext cx="979755" cy="369332"/>
          </a:xfrm>
          <a:prstGeom prst="rect">
            <a:avLst/>
          </a:prstGeom>
          <a:noFill/>
        </p:spPr>
        <p:txBody>
          <a:bodyPr wrap="none" rtlCol="0">
            <a:spAutoFit/>
          </a:bodyPr>
          <a:lstStyle/>
          <a:p>
            <a:r>
              <a:rPr lang="en-US" dirty="0">
                <a:solidFill>
                  <a:srgbClr val="2A355F"/>
                </a:solidFill>
              </a:rPr>
              <a:t>Bindings</a:t>
            </a:r>
          </a:p>
        </p:txBody>
      </p:sp>
      <p:pic>
        <p:nvPicPr>
          <p:cNvPr id="12" name="Picture 11">
            <a:extLst>
              <a:ext uri="{FF2B5EF4-FFF2-40B4-BE49-F238E27FC236}">
                <a16:creationId xmlns:a16="http://schemas.microsoft.com/office/drawing/2014/main" id="{DDA21CDE-AAC9-4021-83F3-518E4D62B92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77298" y="1302662"/>
            <a:ext cx="316588" cy="316588"/>
          </a:xfrm>
          <a:prstGeom prst="rect">
            <a:avLst/>
          </a:prstGeom>
        </p:spPr>
      </p:pic>
      <p:pic>
        <p:nvPicPr>
          <p:cNvPr id="13" name="Picture 12">
            <a:extLst>
              <a:ext uri="{FF2B5EF4-FFF2-40B4-BE49-F238E27FC236}">
                <a16:creationId xmlns:a16="http://schemas.microsoft.com/office/drawing/2014/main" id="{D2D702F0-BBC1-4781-84F7-6F125C14A15F}"/>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2277298" y="1676952"/>
            <a:ext cx="316588" cy="316588"/>
          </a:xfrm>
          <a:prstGeom prst="rect">
            <a:avLst/>
          </a:prstGeom>
        </p:spPr>
      </p:pic>
      <p:pic>
        <p:nvPicPr>
          <p:cNvPr id="14" name="Picture 13">
            <a:extLst>
              <a:ext uri="{FF2B5EF4-FFF2-40B4-BE49-F238E27FC236}">
                <a16:creationId xmlns:a16="http://schemas.microsoft.com/office/drawing/2014/main" id="{7E25B96B-7EB2-4F7C-A3BF-E562DD1680D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77298" y="2051242"/>
            <a:ext cx="316588" cy="316588"/>
          </a:xfrm>
          <a:prstGeom prst="rect">
            <a:avLst/>
          </a:prstGeom>
        </p:spPr>
      </p:pic>
      <p:pic>
        <p:nvPicPr>
          <p:cNvPr id="15" name="Picture 14">
            <a:extLst>
              <a:ext uri="{FF2B5EF4-FFF2-40B4-BE49-F238E27FC236}">
                <a16:creationId xmlns:a16="http://schemas.microsoft.com/office/drawing/2014/main" id="{2AF9FC8E-EC8E-4667-96DB-5D7E2BC5B3F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77298" y="2416007"/>
            <a:ext cx="316588" cy="316588"/>
          </a:xfrm>
          <a:prstGeom prst="rect">
            <a:avLst/>
          </a:prstGeom>
        </p:spPr>
      </p:pic>
      <p:pic>
        <p:nvPicPr>
          <p:cNvPr id="16" name="Picture 15">
            <a:extLst>
              <a:ext uri="{FF2B5EF4-FFF2-40B4-BE49-F238E27FC236}">
                <a16:creationId xmlns:a16="http://schemas.microsoft.com/office/drawing/2014/main" id="{000FC1E3-66C0-4505-85A3-C9FEF75672E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77298" y="2787122"/>
            <a:ext cx="316588" cy="316588"/>
          </a:xfrm>
          <a:prstGeom prst="rect">
            <a:avLst/>
          </a:prstGeom>
        </p:spPr>
      </p:pic>
      <p:pic>
        <p:nvPicPr>
          <p:cNvPr id="17" name="Picture 16">
            <a:extLst>
              <a:ext uri="{FF2B5EF4-FFF2-40B4-BE49-F238E27FC236}">
                <a16:creationId xmlns:a16="http://schemas.microsoft.com/office/drawing/2014/main" id="{2A9C5FA1-0D5F-44BA-96DA-FA7DC7BA072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77298" y="3161412"/>
            <a:ext cx="316588" cy="316588"/>
          </a:xfrm>
          <a:prstGeom prst="rect">
            <a:avLst/>
          </a:prstGeom>
        </p:spPr>
      </p:pic>
      <p:pic>
        <p:nvPicPr>
          <p:cNvPr id="18" name="Picture 17">
            <a:extLst>
              <a:ext uri="{FF2B5EF4-FFF2-40B4-BE49-F238E27FC236}">
                <a16:creationId xmlns:a16="http://schemas.microsoft.com/office/drawing/2014/main" id="{619217D1-E77E-4B2D-919E-3C99AD2EA69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77298" y="3532527"/>
            <a:ext cx="316588" cy="316588"/>
          </a:xfrm>
          <a:prstGeom prst="rect">
            <a:avLst/>
          </a:prstGeom>
        </p:spPr>
      </p:pic>
      <p:pic>
        <p:nvPicPr>
          <p:cNvPr id="19" name="Picture 18">
            <a:extLst>
              <a:ext uri="{FF2B5EF4-FFF2-40B4-BE49-F238E27FC236}">
                <a16:creationId xmlns:a16="http://schemas.microsoft.com/office/drawing/2014/main" id="{6450054F-4CA1-46A0-90EE-E8C323A91A2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77298" y="3903642"/>
            <a:ext cx="316588" cy="316588"/>
          </a:xfrm>
          <a:prstGeom prst="rect">
            <a:avLst/>
          </a:prstGeom>
        </p:spPr>
      </p:pic>
      <p:pic>
        <p:nvPicPr>
          <p:cNvPr id="20" name="Picture 19">
            <a:extLst>
              <a:ext uri="{FF2B5EF4-FFF2-40B4-BE49-F238E27FC236}">
                <a16:creationId xmlns:a16="http://schemas.microsoft.com/office/drawing/2014/main" id="{268D12F2-92BE-4CBF-8A05-50AA2159192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77298" y="4274757"/>
            <a:ext cx="316588" cy="316588"/>
          </a:xfrm>
          <a:prstGeom prst="rect">
            <a:avLst/>
          </a:prstGeom>
        </p:spPr>
      </p:pic>
      <p:pic>
        <p:nvPicPr>
          <p:cNvPr id="21" name="Picture 20">
            <a:extLst>
              <a:ext uri="{FF2B5EF4-FFF2-40B4-BE49-F238E27FC236}">
                <a16:creationId xmlns:a16="http://schemas.microsoft.com/office/drawing/2014/main" id="{D2DB57C4-3147-448F-9B98-D360972D8C6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77298" y="4645872"/>
            <a:ext cx="316588" cy="316588"/>
          </a:xfrm>
          <a:prstGeom prst="rect">
            <a:avLst/>
          </a:prstGeom>
        </p:spPr>
      </p:pic>
      <p:pic>
        <p:nvPicPr>
          <p:cNvPr id="22" name="Picture 21">
            <a:extLst>
              <a:ext uri="{FF2B5EF4-FFF2-40B4-BE49-F238E27FC236}">
                <a16:creationId xmlns:a16="http://schemas.microsoft.com/office/drawing/2014/main" id="{79FF838B-BB2F-45C1-B516-EDD89C901D4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77298" y="5016987"/>
            <a:ext cx="316588" cy="316588"/>
          </a:xfrm>
          <a:prstGeom prst="rect">
            <a:avLst/>
          </a:prstGeom>
        </p:spPr>
      </p:pic>
      <p:pic>
        <p:nvPicPr>
          <p:cNvPr id="23" name="Picture 22">
            <a:extLst>
              <a:ext uri="{FF2B5EF4-FFF2-40B4-BE49-F238E27FC236}">
                <a16:creationId xmlns:a16="http://schemas.microsoft.com/office/drawing/2014/main" id="{146C2FD6-C5C7-488B-9C2B-A50798E8774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77298" y="5388102"/>
            <a:ext cx="316588" cy="316588"/>
          </a:xfrm>
          <a:prstGeom prst="rect">
            <a:avLst/>
          </a:prstGeom>
        </p:spPr>
      </p:pic>
    </p:spTree>
    <p:extLst>
      <p:ext uri="{BB962C8B-B14F-4D97-AF65-F5344CB8AC3E}">
        <p14:creationId xmlns:p14="http://schemas.microsoft.com/office/powerpoint/2010/main" val="1275903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up)">
                                      <p:cBhvr>
                                        <p:cTn id="11" dur="500"/>
                                        <p:tgtEl>
                                          <p:spTgt spid="4"/>
                                        </p:tgtEl>
                                      </p:cBhvr>
                                    </p:animEffect>
                                  </p:childTnLst>
                                </p:cTn>
                              </p:par>
                            </p:childTnLst>
                          </p:cTn>
                        </p:par>
                        <p:par>
                          <p:cTn id="12" fill="hold">
                            <p:stCondLst>
                              <p:cond delay="1000"/>
                            </p:stCondLst>
                            <p:childTnLst>
                              <p:par>
                                <p:cTn id="13" presetID="1" presetClass="entr" presetSubtype="0" fill="hold" grpId="0" nodeType="after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par>
                          <p:cTn id="19" fill="hold">
                            <p:stCondLst>
                              <p:cond delay="1500"/>
                            </p:stCondLst>
                            <p:childTnLst>
                              <p:par>
                                <p:cTn id="20" presetID="22" presetClass="entr" presetSubtype="8" fill="hold" nodeType="after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wipe(left)">
                                      <p:cBhvr>
                                        <p:cTn id="22" dur="500"/>
                                        <p:tgtEl>
                                          <p:spTgt spid="9"/>
                                        </p:tgtEl>
                                      </p:cBhvr>
                                    </p:animEffect>
                                  </p:childTnLst>
                                </p:cTn>
                              </p:par>
                            </p:childTnLst>
                          </p:cTn>
                        </p:par>
                        <p:par>
                          <p:cTn id="23" fill="hold">
                            <p:stCondLst>
                              <p:cond delay="2000"/>
                            </p:stCondLst>
                            <p:childTnLst>
                              <p:par>
                                <p:cTn id="24" presetID="1" presetClass="entr" presetSubtype="0" fill="hold" grpId="0" nodeType="afterEffect">
                                  <p:stCondLst>
                                    <p:cond delay="0"/>
                                  </p:stCondLst>
                                  <p:childTnLst>
                                    <p:set>
                                      <p:cBhvr>
                                        <p:cTn id="25"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05F92ABE-C83E-5D8B-B422-A3E6D62E987F}"/>
              </a:ext>
            </a:extLst>
          </p:cNvPr>
          <p:cNvSpPr/>
          <p:nvPr/>
        </p:nvSpPr>
        <p:spPr>
          <a:xfrm>
            <a:off x="4637903" y="1194486"/>
            <a:ext cx="2916194" cy="4011828"/>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4224E3A0-50D2-40BE-86AD-EA4BBF8258CF}"/>
              </a:ext>
            </a:extLst>
          </p:cNvPr>
          <p:cNvSpPr>
            <a:spLocks noGrp="1"/>
          </p:cNvSpPr>
          <p:nvPr>
            <p:ph type="title"/>
          </p:nvPr>
        </p:nvSpPr>
        <p:spPr/>
        <p:txBody>
          <a:bodyPr/>
          <a:lstStyle/>
          <a:p>
            <a:r>
              <a:rPr lang="en-US" dirty="0"/>
              <a:t>Timer</a:t>
            </a:r>
          </a:p>
        </p:txBody>
      </p:sp>
      <p:grpSp>
        <p:nvGrpSpPr>
          <p:cNvPr id="3" name="Group 2">
            <a:extLst>
              <a:ext uri="{FF2B5EF4-FFF2-40B4-BE49-F238E27FC236}">
                <a16:creationId xmlns:a16="http://schemas.microsoft.com/office/drawing/2014/main" id="{B2FB2915-D5AE-42B4-A952-856D59EC76F6}"/>
              </a:ext>
            </a:extLst>
          </p:cNvPr>
          <p:cNvGrpSpPr/>
          <p:nvPr/>
        </p:nvGrpSpPr>
        <p:grpSpPr>
          <a:xfrm>
            <a:off x="5348889" y="2770371"/>
            <a:ext cx="1494222" cy="2236963"/>
            <a:chOff x="5348889" y="2770371"/>
            <a:chExt cx="1494222" cy="2236963"/>
          </a:xfrm>
        </p:grpSpPr>
        <p:pic>
          <p:nvPicPr>
            <p:cNvPr id="4" name="Graphic 3">
              <a:extLst>
                <a:ext uri="{FF2B5EF4-FFF2-40B4-BE49-F238E27FC236}">
                  <a16:creationId xmlns:a16="http://schemas.microsoft.com/office/drawing/2014/main" id="{0A5682F8-6B9A-4066-9B9D-4657E5F1953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48889" y="3513112"/>
              <a:ext cx="1494222" cy="1494222"/>
            </a:xfrm>
            <a:prstGeom prst="rect">
              <a:avLst/>
            </a:prstGeom>
          </p:spPr>
        </p:pic>
        <p:cxnSp>
          <p:nvCxnSpPr>
            <p:cNvPr id="5" name="Straight Arrow Connector 4">
              <a:extLst>
                <a:ext uri="{FF2B5EF4-FFF2-40B4-BE49-F238E27FC236}">
                  <a16:creationId xmlns:a16="http://schemas.microsoft.com/office/drawing/2014/main" id="{683FE31B-445A-49C7-B065-E04B8544C180}"/>
                </a:ext>
              </a:extLst>
            </p:cNvPr>
            <p:cNvCxnSpPr>
              <a:cxnSpLocks/>
            </p:cNvCxnSpPr>
            <p:nvPr/>
          </p:nvCxnSpPr>
          <p:spPr>
            <a:xfrm>
              <a:off x="6096000" y="2770371"/>
              <a:ext cx="0" cy="665739"/>
            </a:xfrm>
            <a:prstGeom prst="straightConnector1">
              <a:avLst/>
            </a:prstGeom>
            <a:ln w="57150">
              <a:solidFill>
                <a:srgbClr val="80A716"/>
              </a:solidFill>
              <a:tailEnd type="triangle"/>
            </a:ln>
          </p:spPr>
          <p:style>
            <a:lnRef idx="1">
              <a:schemeClr val="accent1"/>
            </a:lnRef>
            <a:fillRef idx="0">
              <a:schemeClr val="accent1"/>
            </a:fillRef>
            <a:effectRef idx="0">
              <a:schemeClr val="accent1"/>
            </a:effectRef>
            <a:fontRef idx="minor">
              <a:schemeClr val="tx1"/>
            </a:fontRef>
          </p:style>
        </p:cxnSp>
      </p:grpSp>
      <p:pic>
        <p:nvPicPr>
          <p:cNvPr id="6" name="Graphic 8">
            <a:extLst>
              <a:ext uri="{FF2B5EF4-FFF2-40B4-BE49-F238E27FC236}">
                <a16:creationId xmlns:a16="http://schemas.microsoft.com/office/drawing/2014/main" id="{EE0E0E54-0D00-445D-970B-09A25FA583C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630092" y="1396612"/>
            <a:ext cx="931815" cy="1099291"/>
          </a:xfrm>
          <a:prstGeom prst="rect">
            <a:avLst/>
          </a:prstGeom>
        </p:spPr>
      </p:pic>
      <p:sp>
        <p:nvSpPr>
          <p:cNvPr id="7" name="TextBox 6">
            <a:extLst>
              <a:ext uri="{FF2B5EF4-FFF2-40B4-BE49-F238E27FC236}">
                <a16:creationId xmlns:a16="http://schemas.microsoft.com/office/drawing/2014/main" id="{9D828E15-A635-4E56-BAF0-974B09BF5735}"/>
              </a:ext>
            </a:extLst>
          </p:cNvPr>
          <p:cNvSpPr txBox="1"/>
          <p:nvPr/>
        </p:nvSpPr>
        <p:spPr>
          <a:xfrm>
            <a:off x="5139892" y="2904245"/>
            <a:ext cx="829394" cy="369332"/>
          </a:xfrm>
          <a:prstGeom prst="rect">
            <a:avLst/>
          </a:prstGeom>
          <a:noFill/>
        </p:spPr>
        <p:txBody>
          <a:bodyPr wrap="none" rtlCol="0">
            <a:spAutoFit/>
          </a:bodyPr>
          <a:lstStyle/>
          <a:p>
            <a:r>
              <a:rPr lang="en-US" dirty="0">
                <a:solidFill>
                  <a:srgbClr val="2A355F"/>
                </a:solidFill>
              </a:rPr>
              <a:t>Trigger</a:t>
            </a:r>
          </a:p>
        </p:txBody>
      </p:sp>
      <p:graphicFrame>
        <p:nvGraphicFramePr>
          <p:cNvPr id="8" name="Table 11">
            <a:extLst>
              <a:ext uri="{FF2B5EF4-FFF2-40B4-BE49-F238E27FC236}">
                <a16:creationId xmlns:a16="http://schemas.microsoft.com/office/drawing/2014/main" id="{9B45B271-4EEB-492A-BEC1-FC3D97B94B8D}"/>
              </a:ext>
            </a:extLst>
          </p:cNvPr>
          <p:cNvGraphicFramePr>
            <a:graphicFrameLocks noGrp="1"/>
          </p:cNvGraphicFramePr>
          <p:nvPr/>
        </p:nvGraphicFramePr>
        <p:xfrm>
          <a:off x="630704" y="1277261"/>
          <a:ext cx="2083921" cy="4450080"/>
        </p:xfrm>
        <a:graphic>
          <a:graphicData uri="http://schemas.openxmlformats.org/drawingml/2006/table">
            <a:tbl>
              <a:tblPr firstRow="1" bandRow="1">
                <a:tableStyleId>{5940675A-B579-460E-94D1-54222C63F5DA}</a:tableStyleId>
              </a:tblPr>
              <a:tblGrid>
                <a:gridCol w="1577930">
                  <a:extLst>
                    <a:ext uri="{9D8B030D-6E8A-4147-A177-3AD203B41FA5}">
                      <a16:colId xmlns:a16="http://schemas.microsoft.com/office/drawing/2014/main" val="4264818851"/>
                    </a:ext>
                  </a:extLst>
                </a:gridCol>
                <a:gridCol w="505991">
                  <a:extLst>
                    <a:ext uri="{9D8B030D-6E8A-4147-A177-3AD203B41FA5}">
                      <a16:colId xmlns:a16="http://schemas.microsoft.com/office/drawing/2014/main" val="2863279629"/>
                    </a:ext>
                  </a:extLst>
                </a:gridCol>
              </a:tblGrid>
              <a:tr h="370840">
                <a:tc>
                  <a:txBody>
                    <a:bodyPr/>
                    <a:lstStyle/>
                    <a:p>
                      <a:r>
                        <a:rPr lang="en-US" dirty="0">
                          <a:solidFill>
                            <a:schemeClr val="bg1"/>
                          </a:solidFill>
                        </a:rPr>
                        <a:t>Tigger</a:t>
                      </a:r>
                    </a:p>
                  </a:txBody>
                  <a:tcPr>
                    <a:solidFill>
                      <a:srgbClr val="80A716"/>
                    </a:solidFill>
                  </a:tcPr>
                </a:tc>
                <a:tc>
                  <a:txBody>
                    <a:bodyPr/>
                    <a:lstStyle/>
                    <a:p>
                      <a:endParaRPr lang="en-US" dirty="0"/>
                    </a:p>
                  </a:txBody>
                  <a:tcPr/>
                </a:tc>
                <a:extLst>
                  <a:ext uri="{0D108BD9-81ED-4DB2-BD59-A6C34878D82A}">
                    <a16:rowId xmlns:a16="http://schemas.microsoft.com/office/drawing/2014/main" val="2462671507"/>
                  </a:ext>
                </a:extLst>
              </a:tr>
              <a:tr h="370840">
                <a:tc>
                  <a:txBody>
                    <a:bodyPr/>
                    <a:lstStyle/>
                    <a:p>
                      <a:r>
                        <a:rPr lang="en-US" dirty="0">
                          <a:solidFill>
                            <a:schemeClr val="bg1"/>
                          </a:solidFill>
                        </a:rPr>
                        <a:t>Input</a:t>
                      </a:r>
                    </a:p>
                  </a:txBody>
                  <a:tcPr>
                    <a:solidFill>
                      <a:srgbClr val="80A716"/>
                    </a:solidFill>
                  </a:tcPr>
                </a:tc>
                <a:tc>
                  <a:txBody>
                    <a:bodyPr/>
                    <a:lstStyle/>
                    <a:p>
                      <a:endParaRPr lang="en-US" dirty="0"/>
                    </a:p>
                  </a:txBody>
                  <a:tcPr/>
                </a:tc>
                <a:extLst>
                  <a:ext uri="{0D108BD9-81ED-4DB2-BD59-A6C34878D82A}">
                    <a16:rowId xmlns:a16="http://schemas.microsoft.com/office/drawing/2014/main" val="3034954953"/>
                  </a:ext>
                </a:extLst>
              </a:tr>
              <a:tr h="370840">
                <a:tc>
                  <a:txBody>
                    <a:bodyPr/>
                    <a:lstStyle/>
                    <a:p>
                      <a:r>
                        <a:rPr lang="en-US" dirty="0">
                          <a:solidFill>
                            <a:schemeClr val="bg1"/>
                          </a:solidFill>
                        </a:rPr>
                        <a:t>Output</a:t>
                      </a:r>
                    </a:p>
                  </a:txBody>
                  <a:tcPr>
                    <a:solidFill>
                      <a:srgbClr val="80A716"/>
                    </a:solidFill>
                  </a:tcPr>
                </a:tc>
                <a:tc>
                  <a:txBody>
                    <a:bodyPr/>
                    <a:lstStyle/>
                    <a:p>
                      <a:endParaRPr lang="en-US" dirty="0"/>
                    </a:p>
                  </a:txBody>
                  <a:tcPr/>
                </a:tc>
                <a:extLst>
                  <a:ext uri="{0D108BD9-81ED-4DB2-BD59-A6C34878D82A}">
                    <a16:rowId xmlns:a16="http://schemas.microsoft.com/office/drawing/2014/main" val="1924879616"/>
                  </a:ext>
                </a:extLst>
              </a:tr>
              <a:tr h="370840">
                <a:tc>
                  <a:txBody>
                    <a:bodyPr/>
                    <a:lstStyle/>
                    <a:p>
                      <a:r>
                        <a:rPr lang="en-US" dirty="0">
                          <a:solidFill>
                            <a:schemeClr val="bg1"/>
                          </a:solidFill>
                        </a:rPr>
                        <a:t>Consumption</a:t>
                      </a:r>
                    </a:p>
                  </a:txBody>
                  <a:tcPr>
                    <a:solidFill>
                      <a:srgbClr val="80A716"/>
                    </a:solidFill>
                  </a:tcPr>
                </a:tc>
                <a:tc>
                  <a:txBody>
                    <a:bodyPr/>
                    <a:lstStyle/>
                    <a:p>
                      <a:endParaRPr lang="en-US" dirty="0"/>
                    </a:p>
                  </a:txBody>
                  <a:tcPr/>
                </a:tc>
                <a:extLst>
                  <a:ext uri="{0D108BD9-81ED-4DB2-BD59-A6C34878D82A}">
                    <a16:rowId xmlns:a16="http://schemas.microsoft.com/office/drawing/2014/main" val="2452107428"/>
                  </a:ext>
                </a:extLst>
              </a:tr>
              <a:tr h="370840">
                <a:tc>
                  <a:txBody>
                    <a:bodyPr/>
                    <a:lstStyle/>
                    <a:p>
                      <a:r>
                        <a:rPr lang="en-US" dirty="0">
                          <a:solidFill>
                            <a:schemeClr val="bg1"/>
                          </a:solidFill>
                        </a:rPr>
                        <a:t>Premium</a:t>
                      </a:r>
                    </a:p>
                  </a:txBody>
                  <a:tcPr>
                    <a:solidFill>
                      <a:srgbClr val="80A716"/>
                    </a:solidFill>
                  </a:tcPr>
                </a:tc>
                <a:tc>
                  <a:txBody>
                    <a:bodyPr/>
                    <a:lstStyle/>
                    <a:p>
                      <a:endParaRPr lang="en-US" dirty="0"/>
                    </a:p>
                  </a:txBody>
                  <a:tcPr/>
                </a:tc>
                <a:extLst>
                  <a:ext uri="{0D108BD9-81ED-4DB2-BD59-A6C34878D82A}">
                    <a16:rowId xmlns:a16="http://schemas.microsoft.com/office/drawing/2014/main" val="3044938028"/>
                  </a:ext>
                </a:extLst>
              </a:tr>
              <a:tr h="370840">
                <a:tc>
                  <a:txBody>
                    <a:bodyPr/>
                    <a:lstStyle/>
                    <a:p>
                      <a:r>
                        <a:rPr lang="en-US" dirty="0">
                          <a:solidFill>
                            <a:schemeClr val="bg1"/>
                          </a:solidFill>
                        </a:rPr>
                        <a:t>Dedicated</a:t>
                      </a:r>
                    </a:p>
                  </a:txBody>
                  <a:tcPr>
                    <a:solidFill>
                      <a:srgbClr val="80A716"/>
                    </a:solidFill>
                  </a:tcPr>
                </a:tc>
                <a:tc>
                  <a:txBody>
                    <a:bodyPr/>
                    <a:lstStyle/>
                    <a:p>
                      <a:endParaRPr lang="en-US" dirty="0"/>
                    </a:p>
                  </a:txBody>
                  <a:tcPr/>
                </a:tc>
                <a:extLst>
                  <a:ext uri="{0D108BD9-81ED-4DB2-BD59-A6C34878D82A}">
                    <a16:rowId xmlns:a16="http://schemas.microsoft.com/office/drawing/2014/main" val="1215363356"/>
                  </a:ext>
                </a:extLst>
              </a:tr>
              <a:tr h="370840">
                <a:tc>
                  <a:txBody>
                    <a:bodyPr/>
                    <a:lstStyle/>
                    <a:p>
                      <a:r>
                        <a:rPr lang="en-US" dirty="0">
                          <a:solidFill>
                            <a:schemeClr val="bg1"/>
                          </a:solidFill>
                        </a:rPr>
                        <a:t>C# In-Process</a:t>
                      </a:r>
                    </a:p>
                  </a:txBody>
                  <a:tcPr>
                    <a:solidFill>
                      <a:srgbClr val="80A716"/>
                    </a:solidFill>
                  </a:tcPr>
                </a:tc>
                <a:tc>
                  <a:txBody>
                    <a:bodyPr/>
                    <a:lstStyle/>
                    <a:p>
                      <a:endParaRPr lang="en-US" dirty="0"/>
                    </a:p>
                  </a:txBody>
                  <a:tcPr/>
                </a:tc>
                <a:extLst>
                  <a:ext uri="{0D108BD9-81ED-4DB2-BD59-A6C34878D82A}">
                    <a16:rowId xmlns:a16="http://schemas.microsoft.com/office/drawing/2014/main" val="3329572258"/>
                  </a:ext>
                </a:extLst>
              </a:tr>
              <a:tr h="370840">
                <a:tc>
                  <a:txBody>
                    <a:bodyPr/>
                    <a:lstStyle/>
                    <a:p>
                      <a:r>
                        <a:rPr lang="en-US" dirty="0">
                          <a:solidFill>
                            <a:schemeClr val="bg1"/>
                          </a:solidFill>
                        </a:rPr>
                        <a:t>C# Isolated</a:t>
                      </a:r>
                    </a:p>
                  </a:txBody>
                  <a:tcPr>
                    <a:solidFill>
                      <a:srgbClr val="80A716"/>
                    </a:solidFill>
                  </a:tcPr>
                </a:tc>
                <a:tc>
                  <a:txBody>
                    <a:bodyPr/>
                    <a:lstStyle/>
                    <a:p>
                      <a:endParaRPr lang="en-US" dirty="0"/>
                    </a:p>
                  </a:txBody>
                  <a:tcPr/>
                </a:tc>
                <a:extLst>
                  <a:ext uri="{0D108BD9-81ED-4DB2-BD59-A6C34878D82A}">
                    <a16:rowId xmlns:a16="http://schemas.microsoft.com/office/drawing/2014/main" val="4276700655"/>
                  </a:ext>
                </a:extLst>
              </a:tr>
              <a:tr h="370840">
                <a:tc>
                  <a:txBody>
                    <a:bodyPr/>
                    <a:lstStyle/>
                    <a:p>
                      <a:r>
                        <a:rPr lang="en-US" dirty="0">
                          <a:solidFill>
                            <a:schemeClr val="bg1"/>
                          </a:solidFill>
                        </a:rPr>
                        <a:t>Java</a:t>
                      </a:r>
                    </a:p>
                  </a:txBody>
                  <a:tcPr>
                    <a:solidFill>
                      <a:srgbClr val="80A716"/>
                    </a:solidFill>
                  </a:tcPr>
                </a:tc>
                <a:tc>
                  <a:txBody>
                    <a:bodyPr/>
                    <a:lstStyle/>
                    <a:p>
                      <a:endParaRPr lang="en-US" dirty="0"/>
                    </a:p>
                  </a:txBody>
                  <a:tcPr/>
                </a:tc>
                <a:extLst>
                  <a:ext uri="{0D108BD9-81ED-4DB2-BD59-A6C34878D82A}">
                    <a16:rowId xmlns:a16="http://schemas.microsoft.com/office/drawing/2014/main" val="3872971215"/>
                  </a:ext>
                </a:extLst>
              </a:tr>
              <a:tr h="370840">
                <a:tc>
                  <a:txBody>
                    <a:bodyPr/>
                    <a:lstStyle/>
                    <a:p>
                      <a:r>
                        <a:rPr lang="en-US" dirty="0">
                          <a:solidFill>
                            <a:schemeClr val="bg1"/>
                          </a:solidFill>
                        </a:rPr>
                        <a:t>JavaScript</a:t>
                      </a:r>
                    </a:p>
                  </a:txBody>
                  <a:tcPr>
                    <a:solidFill>
                      <a:srgbClr val="80A716"/>
                    </a:solidFill>
                  </a:tcPr>
                </a:tc>
                <a:tc>
                  <a:txBody>
                    <a:bodyPr/>
                    <a:lstStyle/>
                    <a:p>
                      <a:endParaRPr lang="en-US" dirty="0"/>
                    </a:p>
                  </a:txBody>
                  <a:tcPr/>
                </a:tc>
                <a:extLst>
                  <a:ext uri="{0D108BD9-81ED-4DB2-BD59-A6C34878D82A}">
                    <a16:rowId xmlns:a16="http://schemas.microsoft.com/office/drawing/2014/main" val="409350121"/>
                  </a:ext>
                </a:extLst>
              </a:tr>
              <a:tr h="370840">
                <a:tc>
                  <a:txBody>
                    <a:bodyPr/>
                    <a:lstStyle/>
                    <a:p>
                      <a:r>
                        <a:rPr lang="en-US" dirty="0">
                          <a:solidFill>
                            <a:schemeClr val="bg1"/>
                          </a:solidFill>
                        </a:rPr>
                        <a:t>PowerShell</a:t>
                      </a:r>
                    </a:p>
                  </a:txBody>
                  <a:tcPr>
                    <a:solidFill>
                      <a:srgbClr val="80A716"/>
                    </a:solidFill>
                  </a:tcPr>
                </a:tc>
                <a:tc>
                  <a:txBody>
                    <a:bodyPr/>
                    <a:lstStyle/>
                    <a:p>
                      <a:endParaRPr lang="en-US" dirty="0"/>
                    </a:p>
                  </a:txBody>
                  <a:tcPr/>
                </a:tc>
                <a:extLst>
                  <a:ext uri="{0D108BD9-81ED-4DB2-BD59-A6C34878D82A}">
                    <a16:rowId xmlns:a16="http://schemas.microsoft.com/office/drawing/2014/main" val="2469254327"/>
                  </a:ext>
                </a:extLst>
              </a:tr>
              <a:tr h="370840">
                <a:tc>
                  <a:txBody>
                    <a:bodyPr/>
                    <a:lstStyle/>
                    <a:p>
                      <a:r>
                        <a:rPr lang="en-US" dirty="0">
                          <a:solidFill>
                            <a:schemeClr val="bg1"/>
                          </a:solidFill>
                        </a:rPr>
                        <a:t>Python</a:t>
                      </a:r>
                    </a:p>
                  </a:txBody>
                  <a:tcPr>
                    <a:solidFill>
                      <a:srgbClr val="80A716"/>
                    </a:solidFill>
                  </a:tcPr>
                </a:tc>
                <a:tc>
                  <a:txBody>
                    <a:bodyPr/>
                    <a:lstStyle/>
                    <a:p>
                      <a:endParaRPr lang="en-US" dirty="0"/>
                    </a:p>
                  </a:txBody>
                  <a:tcPr/>
                </a:tc>
                <a:extLst>
                  <a:ext uri="{0D108BD9-81ED-4DB2-BD59-A6C34878D82A}">
                    <a16:rowId xmlns:a16="http://schemas.microsoft.com/office/drawing/2014/main" val="667219710"/>
                  </a:ext>
                </a:extLst>
              </a:tr>
            </a:tbl>
          </a:graphicData>
        </a:graphic>
      </p:graphicFrame>
      <p:pic>
        <p:nvPicPr>
          <p:cNvPr id="9" name="Picture 8">
            <a:extLst>
              <a:ext uri="{FF2B5EF4-FFF2-40B4-BE49-F238E27FC236}">
                <a16:creationId xmlns:a16="http://schemas.microsoft.com/office/drawing/2014/main" id="{8FEE4408-984B-4682-A9B6-B6B46CA4E60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77298" y="1302662"/>
            <a:ext cx="316588" cy="316588"/>
          </a:xfrm>
          <a:prstGeom prst="rect">
            <a:avLst/>
          </a:prstGeom>
        </p:spPr>
      </p:pic>
      <p:pic>
        <p:nvPicPr>
          <p:cNvPr id="10" name="Picture 9">
            <a:extLst>
              <a:ext uri="{FF2B5EF4-FFF2-40B4-BE49-F238E27FC236}">
                <a16:creationId xmlns:a16="http://schemas.microsoft.com/office/drawing/2014/main" id="{24FA0979-7AF5-4D6E-9461-AC06FA566DAE}"/>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2277298" y="1676952"/>
            <a:ext cx="316588" cy="316588"/>
          </a:xfrm>
          <a:prstGeom prst="rect">
            <a:avLst/>
          </a:prstGeom>
        </p:spPr>
      </p:pic>
      <p:pic>
        <p:nvPicPr>
          <p:cNvPr id="11" name="Picture 10">
            <a:extLst>
              <a:ext uri="{FF2B5EF4-FFF2-40B4-BE49-F238E27FC236}">
                <a16:creationId xmlns:a16="http://schemas.microsoft.com/office/drawing/2014/main" id="{C7554424-EF15-49D8-B2FF-3EDEA2F6C1AD}"/>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2277298" y="2051242"/>
            <a:ext cx="316588" cy="316588"/>
          </a:xfrm>
          <a:prstGeom prst="rect">
            <a:avLst/>
          </a:prstGeom>
        </p:spPr>
      </p:pic>
      <p:pic>
        <p:nvPicPr>
          <p:cNvPr id="12" name="Picture 11">
            <a:extLst>
              <a:ext uri="{FF2B5EF4-FFF2-40B4-BE49-F238E27FC236}">
                <a16:creationId xmlns:a16="http://schemas.microsoft.com/office/drawing/2014/main" id="{F4CC4A32-A991-4AA4-9F74-0337ECFC5340}"/>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2277298" y="2416007"/>
            <a:ext cx="316588" cy="316588"/>
          </a:xfrm>
          <a:prstGeom prst="rect">
            <a:avLst/>
          </a:prstGeom>
        </p:spPr>
      </p:pic>
      <p:pic>
        <p:nvPicPr>
          <p:cNvPr id="13" name="Picture 12">
            <a:extLst>
              <a:ext uri="{FF2B5EF4-FFF2-40B4-BE49-F238E27FC236}">
                <a16:creationId xmlns:a16="http://schemas.microsoft.com/office/drawing/2014/main" id="{8F4537FA-B5C3-4FB0-A81F-6D80B713772E}"/>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2277298" y="2787122"/>
            <a:ext cx="316588" cy="316588"/>
          </a:xfrm>
          <a:prstGeom prst="rect">
            <a:avLst/>
          </a:prstGeom>
        </p:spPr>
      </p:pic>
      <p:pic>
        <p:nvPicPr>
          <p:cNvPr id="14" name="Picture 13">
            <a:extLst>
              <a:ext uri="{FF2B5EF4-FFF2-40B4-BE49-F238E27FC236}">
                <a16:creationId xmlns:a16="http://schemas.microsoft.com/office/drawing/2014/main" id="{06AFF414-F553-4764-97E9-6924068510D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77298" y="3161412"/>
            <a:ext cx="316588" cy="316588"/>
          </a:xfrm>
          <a:prstGeom prst="rect">
            <a:avLst/>
          </a:prstGeom>
        </p:spPr>
      </p:pic>
      <p:pic>
        <p:nvPicPr>
          <p:cNvPr id="15" name="Picture 14">
            <a:extLst>
              <a:ext uri="{FF2B5EF4-FFF2-40B4-BE49-F238E27FC236}">
                <a16:creationId xmlns:a16="http://schemas.microsoft.com/office/drawing/2014/main" id="{8839EAA1-2572-4286-A4B1-AAF7E554D34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77298" y="3532527"/>
            <a:ext cx="316588" cy="316588"/>
          </a:xfrm>
          <a:prstGeom prst="rect">
            <a:avLst/>
          </a:prstGeom>
        </p:spPr>
      </p:pic>
      <p:pic>
        <p:nvPicPr>
          <p:cNvPr id="16" name="Picture 15">
            <a:extLst>
              <a:ext uri="{FF2B5EF4-FFF2-40B4-BE49-F238E27FC236}">
                <a16:creationId xmlns:a16="http://schemas.microsoft.com/office/drawing/2014/main" id="{A15BCA94-DAAE-4AF4-A9D2-A3B3B2633D74}"/>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2277298" y="3903642"/>
            <a:ext cx="316588" cy="316588"/>
          </a:xfrm>
          <a:prstGeom prst="rect">
            <a:avLst/>
          </a:prstGeom>
        </p:spPr>
      </p:pic>
      <p:pic>
        <p:nvPicPr>
          <p:cNvPr id="17" name="Picture 16">
            <a:extLst>
              <a:ext uri="{FF2B5EF4-FFF2-40B4-BE49-F238E27FC236}">
                <a16:creationId xmlns:a16="http://schemas.microsoft.com/office/drawing/2014/main" id="{7740F4C6-018F-4A45-A337-87DCA3289B63}"/>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2277298" y="4274757"/>
            <a:ext cx="316588" cy="316588"/>
          </a:xfrm>
          <a:prstGeom prst="rect">
            <a:avLst/>
          </a:prstGeom>
        </p:spPr>
      </p:pic>
      <p:pic>
        <p:nvPicPr>
          <p:cNvPr id="18" name="Picture 17">
            <a:extLst>
              <a:ext uri="{FF2B5EF4-FFF2-40B4-BE49-F238E27FC236}">
                <a16:creationId xmlns:a16="http://schemas.microsoft.com/office/drawing/2014/main" id="{A2152D21-6D1B-43C6-A6BD-A417F2F8D72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77298" y="4645872"/>
            <a:ext cx="316588" cy="316588"/>
          </a:xfrm>
          <a:prstGeom prst="rect">
            <a:avLst/>
          </a:prstGeom>
        </p:spPr>
      </p:pic>
      <p:pic>
        <p:nvPicPr>
          <p:cNvPr id="19" name="Picture 18">
            <a:extLst>
              <a:ext uri="{FF2B5EF4-FFF2-40B4-BE49-F238E27FC236}">
                <a16:creationId xmlns:a16="http://schemas.microsoft.com/office/drawing/2014/main" id="{8DFBC0D7-249E-46A7-9742-198FDF0CC4FE}"/>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2277298" y="5016987"/>
            <a:ext cx="316588" cy="316588"/>
          </a:xfrm>
          <a:prstGeom prst="rect">
            <a:avLst/>
          </a:prstGeom>
        </p:spPr>
      </p:pic>
      <p:pic>
        <p:nvPicPr>
          <p:cNvPr id="20" name="Picture 19">
            <a:extLst>
              <a:ext uri="{FF2B5EF4-FFF2-40B4-BE49-F238E27FC236}">
                <a16:creationId xmlns:a16="http://schemas.microsoft.com/office/drawing/2014/main" id="{0DCAAAB3-A89B-49B0-9F04-A7BBABB4A3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77298" y="5388102"/>
            <a:ext cx="316588" cy="316588"/>
          </a:xfrm>
          <a:prstGeom prst="rect">
            <a:avLst/>
          </a:prstGeom>
        </p:spPr>
      </p:pic>
    </p:spTree>
    <p:extLst>
      <p:ext uri="{BB962C8B-B14F-4D97-AF65-F5344CB8AC3E}">
        <p14:creationId xmlns:p14="http://schemas.microsoft.com/office/powerpoint/2010/main" val="2127942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up)">
                                      <p:cBhvr>
                                        <p:cTn id="11" dur="500"/>
                                        <p:tgtEl>
                                          <p:spTgt spid="3"/>
                                        </p:tgtEl>
                                      </p:cBhvr>
                                    </p:animEffect>
                                  </p:childTnLst>
                                </p:cTn>
                              </p:par>
                            </p:childTnLst>
                          </p:cTn>
                        </p:par>
                        <p:par>
                          <p:cTn id="12" fill="hold">
                            <p:stCondLst>
                              <p:cond delay="1000"/>
                            </p:stCondLst>
                            <p:childTnLst>
                              <p:par>
                                <p:cTn id="13" presetID="1" presetClass="entr" presetSubtype="0"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D895111D-A1BF-F22F-D076-993C51F8D987}"/>
              </a:ext>
            </a:extLst>
          </p:cNvPr>
          <p:cNvSpPr/>
          <p:nvPr/>
        </p:nvSpPr>
        <p:spPr>
          <a:xfrm>
            <a:off x="4690992" y="1195731"/>
            <a:ext cx="6013621" cy="415569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24C8C466-9C9F-4299-A663-E4C9B5AEFA78}"/>
              </a:ext>
            </a:extLst>
          </p:cNvPr>
          <p:cNvSpPr>
            <a:spLocks noGrp="1"/>
          </p:cNvSpPr>
          <p:nvPr>
            <p:ph type="title"/>
          </p:nvPr>
        </p:nvSpPr>
        <p:spPr/>
        <p:txBody>
          <a:bodyPr/>
          <a:lstStyle/>
          <a:p>
            <a:r>
              <a:rPr lang="en-US" dirty="0"/>
              <a:t>Queue Storage</a:t>
            </a:r>
          </a:p>
        </p:txBody>
      </p:sp>
      <p:grpSp>
        <p:nvGrpSpPr>
          <p:cNvPr id="3" name="Group 2">
            <a:extLst>
              <a:ext uri="{FF2B5EF4-FFF2-40B4-BE49-F238E27FC236}">
                <a16:creationId xmlns:a16="http://schemas.microsoft.com/office/drawing/2014/main" id="{E07041D8-1B16-4D82-8E29-57473CF71F61}"/>
              </a:ext>
            </a:extLst>
          </p:cNvPr>
          <p:cNvGrpSpPr/>
          <p:nvPr/>
        </p:nvGrpSpPr>
        <p:grpSpPr>
          <a:xfrm>
            <a:off x="5348889" y="2770371"/>
            <a:ext cx="1494222" cy="2236963"/>
            <a:chOff x="5348889" y="2770371"/>
            <a:chExt cx="1494222" cy="2236963"/>
          </a:xfrm>
        </p:grpSpPr>
        <p:pic>
          <p:nvPicPr>
            <p:cNvPr id="4" name="Graphic 3">
              <a:extLst>
                <a:ext uri="{FF2B5EF4-FFF2-40B4-BE49-F238E27FC236}">
                  <a16:creationId xmlns:a16="http://schemas.microsoft.com/office/drawing/2014/main" id="{FBF429C2-073B-4398-BB39-0F294DD2060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348889" y="3513112"/>
              <a:ext cx="1494222" cy="1494222"/>
            </a:xfrm>
            <a:prstGeom prst="rect">
              <a:avLst/>
            </a:prstGeom>
          </p:spPr>
        </p:pic>
        <p:cxnSp>
          <p:nvCxnSpPr>
            <p:cNvPr id="5" name="Straight Arrow Connector 4">
              <a:extLst>
                <a:ext uri="{FF2B5EF4-FFF2-40B4-BE49-F238E27FC236}">
                  <a16:creationId xmlns:a16="http://schemas.microsoft.com/office/drawing/2014/main" id="{774EB1DB-2289-41A8-972D-8B6E857618D6}"/>
                </a:ext>
              </a:extLst>
            </p:cNvPr>
            <p:cNvCxnSpPr>
              <a:cxnSpLocks/>
            </p:cNvCxnSpPr>
            <p:nvPr/>
          </p:nvCxnSpPr>
          <p:spPr>
            <a:xfrm>
              <a:off x="6096000" y="2770371"/>
              <a:ext cx="0" cy="665739"/>
            </a:xfrm>
            <a:prstGeom prst="straightConnector1">
              <a:avLst/>
            </a:prstGeom>
            <a:ln w="57150">
              <a:solidFill>
                <a:srgbClr val="80A716"/>
              </a:solidFill>
              <a:tailEnd type="triangle"/>
            </a:ln>
          </p:spPr>
          <p:style>
            <a:lnRef idx="1">
              <a:schemeClr val="accent1"/>
            </a:lnRef>
            <a:fillRef idx="0">
              <a:schemeClr val="accent1"/>
            </a:fillRef>
            <a:effectRef idx="0">
              <a:schemeClr val="accent1"/>
            </a:effectRef>
            <a:fontRef idx="minor">
              <a:schemeClr val="tx1"/>
            </a:fontRef>
          </p:style>
        </p:cxnSp>
      </p:grpSp>
      <p:pic>
        <p:nvPicPr>
          <p:cNvPr id="6" name="Graphic 5">
            <a:extLst>
              <a:ext uri="{FF2B5EF4-FFF2-40B4-BE49-F238E27FC236}">
                <a16:creationId xmlns:a16="http://schemas.microsoft.com/office/drawing/2014/main" id="{6DF4D9CD-9CCF-4FE9-9822-44F64014826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5546354" y="1396612"/>
            <a:ext cx="1099291" cy="1099291"/>
          </a:xfrm>
          <a:prstGeom prst="rect">
            <a:avLst/>
          </a:prstGeom>
        </p:spPr>
      </p:pic>
      <p:pic>
        <p:nvPicPr>
          <p:cNvPr id="7" name="Graphic 6">
            <a:extLst>
              <a:ext uri="{FF2B5EF4-FFF2-40B4-BE49-F238E27FC236}">
                <a16:creationId xmlns:a16="http://schemas.microsoft.com/office/drawing/2014/main" id="{2E18A6BF-FBC0-4B4E-8991-86415B69A88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8749962" y="3710577"/>
            <a:ext cx="1099291" cy="1099291"/>
          </a:xfrm>
          <a:prstGeom prst="rect">
            <a:avLst/>
          </a:prstGeom>
        </p:spPr>
      </p:pic>
      <p:cxnSp>
        <p:nvCxnSpPr>
          <p:cNvPr id="8" name="Straight Arrow Connector 7">
            <a:extLst>
              <a:ext uri="{FF2B5EF4-FFF2-40B4-BE49-F238E27FC236}">
                <a16:creationId xmlns:a16="http://schemas.microsoft.com/office/drawing/2014/main" id="{C4211D5F-7CBE-49C5-89C2-DFAACD5B2B71}"/>
              </a:ext>
            </a:extLst>
          </p:cNvPr>
          <p:cNvCxnSpPr>
            <a:cxnSpLocks/>
          </p:cNvCxnSpPr>
          <p:nvPr/>
        </p:nvCxnSpPr>
        <p:spPr>
          <a:xfrm>
            <a:off x="7014410" y="4121229"/>
            <a:ext cx="1366787" cy="0"/>
          </a:xfrm>
          <a:prstGeom prst="straightConnector1">
            <a:avLst/>
          </a:prstGeom>
          <a:ln w="57150">
            <a:solidFill>
              <a:srgbClr val="80A716"/>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1895521F-D088-4670-BD49-3674BC1D9E44}"/>
              </a:ext>
            </a:extLst>
          </p:cNvPr>
          <p:cNvSpPr txBox="1"/>
          <p:nvPr/>
        </p:nvSpPr>
        <p:spPr>
          <a:xfrm>
            <a:off x="5139892" y="2904245"/>
            <a:ext cx="829394" cy="369332"/>
          </a:xfrm>
          <a:prstGeom prst="rect">
            <a:avLst/>
          </a:prstGeom>
          <a:noFill/>
        </p:spPr>
        <p:txBody>
          <a:bodyPr wrap="none" rtlCol="0">
            <a:spAutoFit/>
          </a:bodyPr>
          <a:lstStyle/>
          <a:p>
            <a:r>
              <a:rPr lang="en-US" dirty="0">
                <a:solidFill>
                  <a:srgbClr val="2A355F"/>
                </a:solidFill>
              </a:rPr>
              <a:t>Trigger</a:t>
            </a:r>
          </a:p>
        </p:txBody>
      </p:sp>
      <p:sp>
        <p:nvSpPr>
          <p:cNvPr id="10" name="TextBox 9">
            <a:extLst>
              <a:ext uri="{FF2B5EF4-FFF2-40B4-BE49-F238E27FC236}">
                <a16:creationId xmlns:a16="http://schemas.microsoft.com/office/drawing/2014/main" id="{C823EA39-0E12-422F-9956-323E5D664A6C}"/>
              </a:ext>
            </a:extLst>
          </p:cNvPr>
          <p:cNvSpPr txBox="1"/>
          <p:nvPr/>
        </p:nvSpPr>
        <p:spPr>
          <a:xfrm>
            <a:off x="7207926" y="3612904"/>
            <a:ext cx="979755" cy="369332"/>
          </a:xfrm>
          <a:prstGeom prst="rect">
            <a:avLst/>
          </a:prstGeom>
          <a:noFill/>
        </p:spPr>
        <p:txBody>
          <a:bodyPr wrap="none" rtlCol="0">
            <a:spAutoFit/>
          </a:bodyPr>
          <a:lstStyle/>
          <a:p>
            <a:r>
              <a:rPr lang="en-US" dirty="0">
                <a:solidFill>
                  <a:srgbClr val="2A355F"/>
                </a:solidFill>
              </a:rPr>
              <a:t>Bindings</a:t>
            </a:r>
          </a:p>
        </p:txBody>
      </p:sp>
      <p:graphicFrame>
        <p:nvGraphicFramePr>
          <p:cNvPr id="11" name="Table 11">
            <a:extLst>
              <a:ext uri="{FF2B5EF4-FFF2-40B4-BE49-F238E27FC236}">
                <a16:creationId xmlns:a16="http://schemas.microsoft.com/office/drawing/2014/main" id="{C753CE04-9F1C-4877-BD43-D23FD161EE12}"/>
              </a:ext>
            </a:extLst>
          </p:cNvPr>
          <p:cNvGraphicFramePr>
            <a:graphicFrameLocks noGrp="1"/>
          </p:cNvGraphicFramePr>
          <p:nvPr>
            <p:extLst>
              <p:ext uri="{D42A27DB-BD31-4B8C-83A1-F6EECF244321}">
                <p14:modId xmlns:p14="http://schemas.microsoft.com/office/powerpoint/2010/main" val="2701014730"/>
              </p:ext>
            </p:extLst>
          </p:nvPr>
        </p:nvGraphicFramePr>
        <p:xfrm>
          <a:off x="630704" y="1277261"/>
          <a:ext cx="2083921" cy="4450080"/>
        </p:xfrm>
        <a:graphic>
          <a:graphicData uri="http://schemas.openxmlformats.org/drawingml/2006/table">
            <a:tbl>
              <a:tblPr firstRow="1" bandRow="1">
                <a:tableStyleId>{5940675A-B579-460E-94D1-54222C63F5DA}</a:tableStyleId>
              </a:tblPr>
              <a:tblGrid>
                <a:gridCol w="1577930">
                  <a:extLst>
                    <a:ext uri="{9D8B030D-6E8A-4147-A177-3AD203B41FA5}">
                      <a16:colId xmlns:a16="http://schemas.microsoft.com/office/drawing/2014/main" val="4264818851"/>
                    </a:ext>
                  </a:extLst>
                </a:gridCol>
                <a:gridCol w="505991">
                  <a:extLst>
                    <a:ext uri="{9D8B030D-6E8A-4147-A177-3AD203B41FA5}">
                      <a16:colId xmlns:a16="http://schemas.microsoft.com/office/drawing/2014/main" val="2863279629"/>
                    </a:ext>
                  </a:extLst>
                </a:gridCol>
              </a:tblGrid>
              <a:tr h="370840">
                <a:tc>
                  <a:txBody>
                    <a:bodyPr/>
                    <a:lstStyle/>
                    <a:p>
                      <a:r>
                        <a:rPr lang="en-US" dirty="0">
                          <a:solidFill>
                            <a:schemeClr val="bg1"/>
                          </a:solidFill>
                        </a:rPr>
                        <a:t>Tigger</a:t>
                      </a:r>
                    </a:p>
                  </a:txBody>
                  <a:tcPr>
                    <a:solidFill>
                      <a:srgbClr val="80A716"/>
                    </a:solidFill>
                  </a:tcPr>
                </a:tc>
                <a:tc>
                  <a:txBody>
                    <a:bodyPr/>
                    <a:lstStyle/>
                    <a:p>
                      <a:endParaRPr lang="en-US" dirty="0"/>
                    </a:p>
                  </a:txBody>
                  <a:tcPr/>
                </a:tc>
                <a:extLst>
                  <a:ext uri="{0D108BD9-81ED-4DB2-BD59-A6C34878D82A}">
                    <a16:rowId xmlns:a16="http://schemas.microsoft.com/office/drawing/2014/main" val="2462671507"/>
                  </a:ext>
                </a:extLst>
              </a:tr>
              <a:tr h="370840">
                <a:tc>
                  <a:txBody>
                    <a:bodyPr/>
                    <a:lstStyle/>
                    <a:p>
                      <a:r>
                        <a:rPr lang="en-US" dirty="0">
                          <a:solidFill>
                            <a:schemeClr val="bg1"/>
                          </a:solidFill>
                        </a:rPr>
                        <a:t>Input</a:t>
                      </a:r>
                    </a:p>
                  </a:txBody>
                  <a:tcPr>
                    <a:solidFill>
                      <a:srgbClr val="80A716"/>
                    </a:solidFill>
                  </a:tcPr>
                </a:tc>
                <a:tc>
                  <a:txBody>
                    <a:bodyPr/>
                    <a:lstStyle/>
                    <a:p>
                      <a:endParaRPr lang="en-US" dirty="0"/>
                    </a:p>
                  </a:txBody>
                  <a:tcPr/>
                </a:tc>
                <a:extLst>
                  <a:ext uri="{0D108BD9-81ED-4DB2-BD59-A6C34878D82A}">
                    <a16:rowId xmlns:a16="http://schemas.microsoft.com/office/drawing/2014/main" val="3034954953"/>
                  </a:ext>
                </a:extLst>
              </a:tr>
              <a:tr h="370840">
                <a:tc>
                  <a:txBody>
                    <a:bodyPr/>
                    <a:lstStyle/>
                    <a:p>
                      <a:r>
                        <a:rPr lang="en-US" dirty="0">
                          <a:solidFill>
                            <a:schemeClr val="bg1"/>
                          </a:solidFill>
                        </a:rPr>
                        <a:t>Output</a:t>
                      </a:r>
                    </a:p>
                  </a:txBody>
                  <a:tcPr>
                    <a:solidFill>
                      <a:srgbClr val="80A716"/>
                    </a:solidFill>
                  </a:tcPr>
                </a:tc>
                <a:tc>
                  <a:txBody>
                    <a:bodyPr/>
                    <a:lstStyle/>
                    <a:p>
                      <a:endParaRPr lang="en-US" dirty="0"/>
                    </a:p>
                  </a:txBody>
                  <a:tcPr/>
                </a:tc>
                <a:extLst>
                  <a:ext uri="{0D108BD9-81ED-4DB2-BD59-A6C34878D82A}">
                    <a16:rowId xmlns:a16="http://schemas.microsoft.com/office/drawing/2014/main" val="1924879616"/>
                  </a:ext>
                </a:extLst>
              </a:tr>
              <a:tr h="370840">
                <a:tc>
                  <a:txBody>
                    <a:bodyPr/>
                    <a:lstStyle/>
                    <a:p>
                      <a:r>
                        <a:rPr lang="en-US" dirty="0">
                          <a:solidFill>
                            <a:schemeClr val="bg1"/>
                          </a:solidFill>
                        </a:rPr>
                        <a:t>Consumption</a:t>
                      </a:r>
                    </a:p>
                  </a:txBody>
                  <a:tcPr>
                    <a:solidFill>
                      <a:srgbClr val="80A716"/>
                    </a:solidFill>
                  </a:tcPr>
                </a:tc>
                <a:tc>
                  <a:txBody>
                    <a:bodyPr/>
                    <a:lstStyle/>
                    <a:p>
                      <a:endParaRPr lang="en-US" dirty="0"/>
                    </a:p>
                  </a:txBody>
                  <a:tcPr/>
                </a:tc>
                <a:extLst>
                  <a:ext uri="{0D108BD9-81ED-4DB2-BD59-A6C34878D82A}">
                    <a16:rowId xmlns:a16="http://schemas.microsoft.com/office/drawing/2014/main" val="2452107428"/>
                  </a:ext>
                </a:extLst>
              </a:tr>
              <a:tr h="370840">
                <a:tc>
                  <a:txBody>
                    <a:bodyPr/>
                    <a:lstStyle/>
                    <a:p>
                      <a:r>
                        <a:rPr lang="en-US" dirty="0">
                          <a:solidFill>
                            <a:schemeClr val="bg1"/>
                          </a:solidFill>
                        </a:rPr>
                        <a:t>Premium</a:t>
                      </a:r>
                    </a:p>
                  </a:txBody>
                  <a:tcPr>
                    <a:solidFill>
                      <a:srgbClr val="80A716"/>
                    </a:solidFill>
                  </a:tcPr>
                </a:tc>
                <a:tc>
                  <a:txBody>
                    <a:bodyPr/>
                    <a:lstStyle/>
                    <a:p>
                      <a:endParaRPr lang="en-US" dirty="0"/>
                    </a:p>
                  </a:txBody>
                  <a:tcPr/>
                </a:tc>
                <a:extLst>
                  <a:ext uri="{0D108BD9-81ED-4DB2-BD59-A6C34878D82A}">
                    <a16:rowId xmlns:a16="http://schemas.microsoft.com/office/drawing/2014/main" val="3044938028"/>
                  </a:ext>
                </a:extLst>
              </a:tr>
              <a:tr h="370840">
                <a:tc>
                  <a:txBody>
                    <a:bodyPr/>
                    <a:lstStyle/>
                    <a:p>
                      <a:r>
                        <a:rPr lang="en-US" dirty="0">
                          <a:solidFill>
                            <a:schemeClr val="bg1"/>
                          </a:solidFill>
                        </a:rPr>
                        <a:t>Dedicated</a:t>
                      </a:r>
                    </a:p>
                  </a:txBody>
                  <a:tcPr>
                    <a:solidFill>
                      <a:srgbClr val="80A716"/>
                    </a:solidFill>
                  </a:tcPr>
                </a:tc>
                <a:tc>
                  <a:txBody>
                    <a:bodyPr/>
                    <a:lstStyle/>
                    <a:p>
                      <a:endParaRPr lang="en-US" dirty="0"/>
                    </a:p>
                  </a:txBody>
                  <a:tcPr/>
                </a:tc>
                <a:extLst>
                  <a:ext uri="{0D108BD9-81ED-4DB2-BD59-A6C34878D82A}">
                    <a16:rowId xmlns:a16="http://schemas.microsoft.com/office/drawing/2014/main" val="1215363356"/>
                  </a:ext>
                </a:extLst>
              </a:tr>
              <a:tr h="370840">
                <a:tc>
                  <a:txBody>
                    <a:bodyPr/>
                    <a:lstStyle/>
                    <a:p>
                      <a:r>
                        <a:rPr lang="en-US" dirty="0">
                          <a:solidFill>
                            <a:schemeClr val="bg1"/>
                          </a:solidFill>
                        </a:rPr>
                        <a:t>C# In-Process</a:t>
                      </a:r>
                    </a:p>
                  </a:txBody>
                  <a:tcPr>
                    <a:solidFill>
                      <a:srgbClr val="80A716"/>
                    </a:solidFill>
                  </a:tcPr>
                </a:tc>
                <a:tc>
                  <a:txBody>
                    <a:bodyPr/>
                    <a:lstStyle/>
                    <a:p>
                      <a:endParaRPr lang="en-US" dirty="0"/>
                    </a:p>
                  </a:txBody>
                  <a:tcPr/>
                </a:tc>
                <a:extLst>
                  <a:ext uri="{0D108BD9-81ED-4DB2-BD59-A6C34878D82A}">
                    <a16:rowId xmlns:a16="http://schemas.microsoft.com/office/drawing/2014/main" val="3329572258"/>
                  </a:ext>
                </a:extLst>
              </a:tr>
              <a:tr h="370840">
                <a:tc>
                  <a:txBody>
                    <a:bodyPr/>
                    <a:lstStyle/>
                    <a:p>
                      <a:r>
                        <a:rPr lang="en-US" dirty="0">
                          <a:solidFill>
                            <a:schemeClr val="bg1"/>
                          </a:solidFill>
                        </a:rPr>
                        <a:t>C# Isolated</a:t>
                      </a:r>
                    </a:p>
                  </a:txBody>
                  <a:tcPr>
                    <a:solidFill>
                      <a:srgbClr val="80A716"/>
                    </a:solidFill>
                  </a:tcPr>
                </a:tc>
                <a:tc>
                  <a:txBody>
                    <a:bodyPr/>
                    <a:lstStyle/>
                    <a:p>
                      <a:endParaRPr lang="en-US" dirty="0"/>
                    </a:p>
                  </a:txBody>
                  <a:tcPr/>
                </a:tc>
                <a:extLst>
                  <a:ext uri="{0D108BD9-81ED-4DB2-BD59-A6C34878D82A}">
                    <a16:rowId xmlns:a16="http://schemas.microsoft.com/office/drawing/2014/main" val="4276700655"/>
                  </a:ext>
                </a:extLst>
              </a:tr>
              <a:tr h="370840">
                <a:tc>
                  <a:txBody>
                    <a:bodyPr/>
                    <a:lstStyle/>
                    <a:p>
                      <a:r>
                        <a:rPr lang="en-US" dirty="0">
                          <a:solidFill>
                            <a:schemeClr val="bg1"/>
                          </a:solidFill>
                        </a:rPr>
                        <a:t>Java</a:t>
                      </a:r>
                    </a:p>
                  </a:txBody>
                  <a:tcPr>
                    <a:solidFill>
                      <a:srgbClr val="80A716"/>
                    </a:solidFill>
                  </a:tcPr>
                </a:tc>
                <a:tc>
                  <a:txBody>
                    <a:bodyPr/>
                    <a:lstStyle/>
                    <a:p>
                      <a:endParaRPr lang="en-US" dirty="0"/>
                    </a:p>
                  </a:txBody>
                  <a:tcPr/>
                </a:tc>
                <a:extLst>
                  <a:ext uri="{0D108BD9-81ED-4DB2-BD59-A6C34878D82A}">
                    <a16:rowId xmlns:a16="http://schemas.microsoft.com/office/drawing/2014/main" val="3872971215"/>
                  </a:ext>
                </a:extLst>
              </a:tr>
              <a:tr h="370840">
                <a:tc>
                  <a:txBody>
                    <a:bodyPr/>
                    <a:lstStyle/>
                    <a:p>
                      <a:r>
                        <a:rPr lang="en-US" dirty="0">
                          <a:solidFill>
                            <a:schemeClr val="bg1"/>
                          </a:solidFill>
                        </a:rPr>
                        <a:t>JavaScript</a:t>
                      </a:r>
                    </a:p>
                  </a:txBody>
                  <a:tcPr>
                    <a:solidFill>
                      <a:srgbClr val="80A716"/>
                    </a:solidFill>
                  </a:tcPr>
                </a:tc>
                <a:tc>
                  <a:txBody>
                    <a:bodyPr/>
                    <a:lstStyle/>
                    <a:p>
                      <a:endParaRPr lang="en-US" dirty="0"/>
                    </a:p>
                  </a:txBody>
                  <a:tcPr/>
                </a:tc>
                <a:extLst>
                  <a:ext uri="{0D108BD9-81ED-4DB2-BD59-A6C34878D82A}">
                    <a16:rowId xmlns:a16="http://schemas.microsoft.com/office/drawing/2014/main" val="409350121"/>
                  </a:ext>
                </a:extLst>
              </a:tr>
              <a:tr h="370840">
                <a:tc>
                  <a:txBody>
                    <a:bodyPr/>
                    <a:lstStyle/>
                    <a:p>
                      <a:r>
                        <a:rPr lang="en-US" dirty="0">
                          <a:solidFill>
                            <a:schemeClr val="bg1"/>
                          </a:solidFill>
                        </a:rPr>
                        <a:t>PowerShell</a:t>
                      </a:r>
                    </a:p>
                  </a:txBody>
                  <a:tcPr>
                    <a:solidFill>
                      <a:srgbClr val="80A716"/>
                    </a:solidFill>
                  </a:tcPr>
                </a:tc>
                <a:tc>
                  <a:txBody>
                    <a:bodyPr/>
                    <a:lstStyle/>
                    <a:p>
                      <a:endParaRPr lang="en-US" dirty="0"/>
                    </a:p>
                  </a:txBody>
                  <a:tcPr/>
                </a:tc>
                <a:extLst>
                  <a:ext uri="{0D108BD9-81ED-4DB2-BD59-A6C34878D82A}">
                    <a16:rowId xmlns:a16="http://schemas.microsoft.com/office/drawing/2014/main" val="2469254327"/>
                  </a:ext>
                </a:extLst>
              </a:tr>
              <a:tr h="370840">
                <a:tc>
                  <a:txBody>
                    <a:bodyPr/>
                    <a:lstStyle/>
                    <a:p>
                      <a:r>
                        <a:rPr lang="en-US" dirty="0">
                          <a:solidFill>
                            <a:schemeClr val="bg1"/>
                          </a:solidFill>
                        </a:rPr>
                        <a:t>Python</a:t>
                      </a:r>
                    </a:p>
                  </a:txBody>
                  <a:tcPr>
                    <a:solidFill>
                      <a:srgbClr val="80A716"/>
                    </a:solidFill>
                  </a:tcPr>
                </a:tc>
                <a:tc>
                  <a:txBody>
                    <a:bodyPr/>
                    <a:lstStyle/>
                    <a:p>
                      <a:endParaRPr lang="en-US" dirty="0"/>
                    </a:p>
                  </a:txBody>
                  <a:tcPr/>
                </a:tc>
                <a:extLst>
                  <a:ext uri="{0D108BD9-81ED-4DB2-BD59-A6C34878D82A}">
                    <a16:rowId xmlns:a16="http://schemas.microsoft.com/office/drawing/2014/main" val="667219710"/>
                  </a:ext>
                </a:extLst>
              </a:tr>
            </a:tbl>
          </a:graphicData>
        </a:graphic>
      </p:graphicFrame>
      <p:pic>
        <p:nvPicPr>
          <p:cNvPr id="12" name="Picture 11">
            <a:extLst>
              <a:ext uri="{FF2B5EF4-FFF2-40B4-BE49-F238E27FC236}">
                <a16:creationId xmlns:a16="http://schemas.microsoft.com/office/drawing/2014/main" id="{7F39907B-18C1-45F3-A3FC-DC3A4DAEB91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7298" y="1302662"/>
            <a:ext cx="316588" cy="316588"/>
          </a:xfrm>
          <a:prstGeom prst="rect">
            <a:avLst/>
          </a:prstGeom>
        </p:spPr>
      </p:pic>
      <p:pic>
        <p:nvPicPr>
          <p:cNvPr id="13" name="Picture 12">
            <a:extLst>
              <a:ext uri="{FF2B5EF4-FFF2-40B4-BE49-F238E27FC236}">
                <a16:creationId xmlns:a16="http://schemas.microsoft.com/office/drawing/2014/main" id="{8BB7C316-ED08-4427-BA14-C92BBFE8728B}"/>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2277298" y="1676952"/>
            <a:ext cx="316588" cy="316588"/>
          </a:xfrm>
          <a:prstGeom prst="rect">
            <a:avLst/>
          </a:prstGeom>
        </p:spPr>
      </p:pic>
      <p:pic>
        <p:nvPicPr>
          <p:cNvPr id="14" name="Picture 13">
            <a:extLst>
              <a:ext uri="{FF2B5EF4-FFF2-40B4-BE49-F238E27FC236}">
                <a16:creationId xmlns:a16="http://schemas.microsoft.com/office/drawing/2014/main" id="{315804A0-D7B5-4E03-831D-65834E15D94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7298" y="2051242"/>
            <a:ext cx="316588" cy="316588"/>
          </a:xfrm>
          <a:prstGeom prst="rect">
            <a:avLst/>
          </a:prstGeom>
        </p:spPr>
      </p:pic>
      <p:pic>
        <p:nvPicPr>
          <p:cNvPr id="15" name="Picture 14">
            <a:extLst>
              <a:ext uri="{FF2B5EF4-FFF2-40B4-BE49-F238E27FC236}">
                <a16:creationId xmlns:a16="http://schemas.microsoft.com/office/drawing/2014/main" id="{E1785E74-EA50-4413-9707-3D4DA93727F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7298" y="2416007"/>
            <a:ext cx="316588" cy="316588"/>
          </a:xfrm>
          <a:prstGeom prst="rect">
            <a:avLst/>
          </a:prstGeom>
        </p:spPr>
      </p:pic>
      <p:pic>
        <p:nvPicPr>
          <p:cNvPr id="16" name="Picture 15">
            <a:extLst>
              <a:ext uri="{FF2B5EF4-FFF2-40B4-BE49-F238E27FC236}">
                <a16:creationId xmlns:a16="http://schemas.microsoft.com/office/drawing/2014/main" id="{B7846301-2458-4D11-8B0A-F59327F5762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7298" y="2787122"/>
            <a:ext cx="316588" cy="316588"/>
          </a:xfrm>
          <a:prstGeom prst="rect">
            <a:avLst/>
          </a:prstGeom>
        </p:spPr>
      </p:pic>
      <p:pic>
        <p:nvPicPr>
          <p:cNvPr id="17" name="Picture 16">
            <a:extLst>
              <a:ext uri="{FF2B5EF4-FFF2-40B4-BE49-F238E27FC236}">
                <a16:creationId xmlns:a16="http://schemas.microsoft.com/office/drawing/2014/main" id="{2D514DF9-5520-4D9D-861E-CE1047AFE4E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7298" y="3161412"/>
            <a:ext cx="316588" cy="316588"/>
          </a:xfrm>
          <a:prstGeom prst="rect">
            <a:avLst/>
          </a:prstGeom>
        </p:spPr>
      </p:pic>
      <p:pic>
        <p:nvPicPr>
          <p:cNvPr id="18" name="Picture 17">
            <a:extLst>
              <a:ext uri="{FF2B5EF4-FFF2-40B4-BE49-F238E27FC236}">
                <a16:creationId xmlns:a16="http://schemas.microsoft.com/office/drawing/2014/main" id="{387645C9-E285-46F1-B363-D8A87DCF191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7298" y="3532527"/>
            <a:ext cx="316588" cy="316588"/>
          </a:xfrm>
          <a:prstGeom prst="rect">
            <a:avLst/>
          </a:prstGeom>
        </p:spPr>
      </p:pic>
      <p:pic>
        <p:nvPicPr>
          <p:cNvPr id="19" name="Picture 18">
            <a:extLst>
              <a:ext uri="{FF2B5EF4-FFF2-40B4-BE49-F238E27FC236}">
                <a16:creationId xmlns:a16="http://schemas.microsoft.com/office/drawing/2014/main" id="{387C966A-4AE5-4E89-B316-CC19F39912A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7298" y="3903642"/>
            <a:ext cx="316588" cy="316588"/>
          </a:xfrm>
          <a:prstGeom prst="rect">
            <a:avLst/>
          </a:prstGeom>
        </p:spPr>
      </p:pic>
      <p:pic>
        <p:nvPicPr>
          <p:cNvPr id="20" name="Picture 19">
            <a:extLst>
              <a:ext uri="{FF2B5EF4-FFF2-40B4-BE49-F238E27FC236}">
                <a16:creationId xmlns:a16="http://schemas.microsoft.com/office/drawing/2014/main" id="{218C6B5C-4704-43BB-9B60-344393EAD1F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7298" y="4274757"/>
            <a:ext cx="316588" cy="316588"/>
          </a:xfrm>
          <a:prstGeom prst="rect">
            <a:avLst/>
          </a:prstGeom>
        </p:spPr>
      </p:pic>
      <p:pic>
        <p:nvPicPr>
          <p:cNvPr id="21" name="Picture 20">
            <a:extLst>
              <a:ext uri="{FF2B5EF4-FFF2-40B4-BE49-F238E27FC236}">
                <a16:creationId xmlns:a16="http://schemas.microsoft.com/office/drawing/2014/main" id="{B795B96B-1F9C-4976-AADD-73EEBB91011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7298" y="4645872"/>
            <a:ext cx="316588" cy="316588"/>
          </a:xfrm>
          <a:prstGeom prst="rect">
            <a:avLst/>
          </a:prstGeom>
        </p:spPr>
      </p:pic>
      <p:pic>
        <p:nvPicPr>
          <p:cNvPr id="22" name="Picture 21">
            <a:extLst>
              <a:ext uri="{FF2B5EF4-FFF2-40B4-BE49-F238E27FC236}">
                <a16:creationId xmlns:a16="http://schemas.microsoft.com/office/drawing/2014/main" id="{06C9E2E4-343D-4EDB-81D4-551F912B78D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7298" y="5016987"/>
            <a:ext cx="316588" cy="316588"/>
          </a:xfrm>
          <a:prstGeom prst="rect">
            <a:avLst/>
          </a:prstGeom>
        </p:spPr>
      </p:pic>
      <p:pic>
        <p:nvPicPr>
          <p:cNvPr id="23" name="Picture 22">
            <a:extLst>
              <a:ext uri="{FF2B5EF4-FFF2-40B4-BE49-F238E27FC236}">
                <a16:creationId xmlns:a16="http://schemas.microsoft.com/office/drawing/2014/main" id="{849A00EA-65DD-43D0-A4A8-46D64241562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7298" y="5388102"/>
            <a:ext cx="316588" cy="316588"/>
          </a:xfrm>
          <a:prstGeom prst="rect">
            <a:avLst/>
          </a:prstGeom>
        </p:spPr>
      </p:pic>
    </p:spTree>
    <p:extLst>
      <p:ext uri="{BB962C8B-B14F-4D97-AF65-F5344CB8AC3E}">
        <p14:creationId xmlns:p14="http://schemas.microsoft.com/office/powerpoint/2010/main" val="3233069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up)">
                                      <p:cBhvr>
                                        <p:cTn id="11" dur="500"/>
                                        <p:tgtEl>
                                          <p:spTgt spid="3"/>
                                        </p:tgtEl>
                                      </p:cBhvr>
                                    </p:animEffect>
                                  </p:childTnLst>
                                </p:cTn>
                              </p:par>
                            </p:childTnLst>
                          </p:cTn>
                        </p:par>
                        <p:par>
                          <p:cTn id="12" fill="hold">
                            <p:stCondLst>
                              <p:cond delay="1000"/>
                            </p:stCondLst>
                            <p:childTnLst>
                              <p:par>
                                <p:cTn id="13" presetID="1" presetClass="entr" presetSubtype="0"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par>
                          <p:cTn id="19" fill="hold">
                            <p:stCondLst>
                              <p:cond delay="1500"/>
                            </p:stCondLst>
                            <p:childTnLst>
                              <p:par>
                                <p:cTn id="20" presetID="22" presetClass="entr" presetSubtype="8" fill="hold" nodeType="after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left)">
                                      <p:cBhvr>
                                        <p:cTn id="22" dur="500"/>
                                        <p:tgtEl>
                                          <p:spTgt spid="8"/>
                                        </p:tgtEl>
                                      </p:cBhvr>
                                    </p:animEffect>
                                  </p:childTnLst>
                                </p:cTn>
                              </p:par>
                            </p:childTnLst>
                          </p:cTn>
                        </p:par>
                        <p:par>
                          <p:cTn id="23" fill="hold">
                            <p:stCondLst>
                              <p:cond delay="2000"/>
                            </p:stCondLst>
                            <p:childTnLst>
                              <p:par>
                                <p:cTn id="24" presetID="1" presetClass="entr" presetSubtype="0" fill="hold" grpId="0" nodeType="afterEffect">
                                  <p:stCondLst>
                                    <p:cond delay="0"/>
                                  </p:stCondLst>
                                  <p:childTnLst>
                                    <p:set>
                                      <p:cBhvr>
                                        <p:cTn id="25"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2F562BD2-80F4-1E63-8BE0-4009316D39AA}"/>
              </a:ext>
            </a:extLst>
          </p:cNvPr>
          <p:cNvSpPr/>
          <p:nvPr/>
        </p:nvSpPr>
        <p:spPr>
          <a:xfrm>
            <a:off x="4629665" y="1095632"/>
            <a:ext cx="6112476" cy="451433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EC39298A-5046-4467-957C-A26A51552037}"/>
              </a:ext>
            </a:extLst>
          </p:cNvPr>
          <p:cNvSpPr>
            <a:spLocks noGrp="1"/>
          </p:cNvSpPr>
          <p:nvPr>
            <p:ph type="title"/>
          </p:nvPr>
        </p:nvSpPr>
        <p:spPr/>
        <p:txBody>
          <a:bodyPr/>
          <a:lstStyle/>
          <a:p>
            <a:r>
              <a:rPr lang="en-US" dirty="0"/>
              <a:t>Service Bus</a:t>
            </a:r>
          </a:p>
        </p:txBody>
      </p:sp>
      <p:grpSp>
        <p:nvGrpSpPr>
          <p:cNvPr id="3" name="Group 2">
            <a:extLst>
              <a:ext uri="{FF2B5EF4-FFF2-40B4-BE49-F238E27FC236}">
                <a16:creationId xmlns:a16="http://schemas.microsoft.com/office/drawing/2014/main" id="{7DB0BA12-E89C-41CF-9964-5B866535BA51}"/>
              </a:ext>
            </a:extLst>
          </p:cNvPr>
          <p:cNvGrpSpPr/>
          <p:nvPr/>
        </p:nvGrpSpPr>
        <p:grpSpPr>
          <a:xfrm>
            <a:off x="5348889" y="2770371"/>
            <a:ext cx="1494222" cy="2236963"/>
            <a:chOff x="5348889" y="2770371"/>
            <a:chExt cx="1494222" cy="2236963"/>
          </a:xfrm>
        </p:grpSpPr>
        <p:pic>
          <p:nvPicPr>
            <p:cNvPr id="4" name="Graphic 3">
              <a:extLst>
                <a:ext uri="{FF2B5EF4-FFF2-40B4-BE49-F238E27FC236}">
                  <a16:creationId xmlns:a16="http://schemas.microsoft.com/office/drawing/2014/main" id="{510350AC-4CC2-4AA6-B499-1CC6F6D9A57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348889" y="3513112"/>
              <a:ext cx="1494222" cy="1494222"/>
            </a:xfrm>
            <a:prstGeom prst="rect">
              <a:avLst/>
            </a:prstGeom>
          </p:spPr>
        </p:pic>
        <p:cxnSp>
          <p:nvCxnSpPr>
            <p:cNvPr id="5" name="Straight Arrow Connector 4">
              <a:extLst>
                <a:ext uri="{FF2B5EF4-FFF2-40B4-BE49-F238E27FC236}">
                  <a16:creationId xmlns:a16="http://schemas.microsoft.com/office/drawing/2014/main" id="{3159F904-3FD0-4137-9065-86E058D82641}"/>
                </a:ext>
              </a:extLst>
            </p:cNvPr>
            <p:cNvCxnSpPr>
              <a:cxnSpLocks/>
            </p:cNvCxnSpPr>
            <p:nvPr/>
          </p:nvCxnSpPr>
          <p:spPr>
            <a:xfrm>
              <a:off x="6096000" y="2770371"/>
              <a:ext cx="0" cy="665739"/>
            </a:xfrm>
            <a:prstGeom prst="straightConnector1">
              <a:avLst/>
            </a:prstGeom>
            <a:ln w="57150">
              <a:solidFill>
                <a:srgbClr val="80A716"/>
              </a:solidFill>
              <a:tailEnd type="triangle"/>
            </a:ln>
          </p:spPr>
          <p:style>
            <a:lnRef idx="1">
              <a:schemeClr val="accent1"/>
            </a:lnRef>
            <a:fillRef idx="0">
              <a:schemeClr val="accent1"/>
            </a:fillRef>
            <a:effectRef idx="0">
              <a:schemeClr val="accent1"/>
            </a:effectRef>
            <a:fontRef idx="minor">
              <a:schemeClr val="tx1"/>
            </a:fontRef>
          </p:style>
        </p:cxnSp>
      </p:grpSp>
      <p:pic>
        <p:nvPicPr>
          <p:cNvPr id="6" name="Graphic 5">
            <a:extLst>
              <a:ext uri="{FF2B5EF4-FFF2-40B4-BE49-F238E27FC236}">
                <a16:creationId xmlns:a16="http://schemas.microsoft.com/office/drawing/2014/main" id="{EDD7AEA9-15A6-4FE0-8D10-D9829D36748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5546354" y="1396612"/>
            <a:ext cx="1099291" cy="1099291"/>
          </a:xfrm>
          <a:prstGeom prst="rect">
            <a:avLst/>
          </a:prstGeom>
        </p:spPr>
      </p:pic>
      <p:pic>
        <p:nvPicPr>
          <p:cNvPr id="7" name="Graphic 6">
            <a:extLst>
              <a:ext uri="{FF2B5EF4-FFF2-40B4-BE49-F238E27FC236}">
                <a16:creationId xmlns:a16="http://schemas.microsoft.com/office/drawing/2014/main" id="{C4EA8C3B-5917-4285-8C8B-7E76D3AD64E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8749962" y="3710577"/>
            <a:ext cx="1099291" cy="1099291"/>
          </a:xfrm>
          <a:prstGeom prst="rect">
            <a:avLst/>
          </a:prstGeom>
        </p:spPr>
      </p:pic>
      <p:cxnSp>
        <p:nvCxnSpPr>
          <p:cNvPr id="8" name="Straight Arrow Connector 7">
            <a:extLst>
              <a:ext uri="{FF2B5EF4-FFF2-40B4-BE49-F238E27FC236}">
                <a16:creationId xmlns:a16="http://schemas.microsoft.com/office/drawing/2014/main" id="{8BBA5080-D310-4E81-B5DA-3C2C809A58C6}"/>
              </a:ext>
            </a:extLst>
          </p:cNvPr>
          <p:cNvCxnSpPr>
            <a:cxnSpLocks/>
          </p:cNvCxnSpPr>
          <p:nvPr/>
        </p:nvCxnSpPr>
        <p:spPr>
          <a:xfrm>
            <a:off x="7014410" y="4121229"/>
            <a:ext cx="1366787" cy="0"/>
          </a:xfrm>
          <a:prstGeom prst="straightConnector1">
            <a:avLst/>
          </a:prstGeom>
          <a:ln w="57150">
            <a:solidFill>
              <a:srgbClr val="80A716"/>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CA66C18B-5F95-48EF-B0E0-6D29D9D44CE6}"/>
              </a:ext>
            </a:extLst>
          </p:cNvPr>
          <p:cNvSpPr txBox="1"/>
          <p:nvPr/>
        </p:nvSpPr>
        <p:spPr>
          <a:xfrm>
            <a:off x="5139892" y="2904245"/>
            <a:ext cx="829394" cy="369332"/>
          </a:xfrm>
          <a:prstGeom prst="rect">
            <a:avLst/>
          </a:prstGeom>
          <a:noFill/>
        </p:spPr>
        <p:txBody>
          <a:bodyPr wrap="none" rtlCol="0">
            <a:spAutoFit/>
          </a:bodyPr>
          <a:lstStyle/>
          <a:p>
            <a:r>
              <a:rPr lang="en-US" dirty="0">
                <a:solidFill>
                  <a:srgbClr val="2A355F"/>
                </a:solidFill>
              </a:rPr>
              <a:t>Trigger</a:t>
            </a:r>
          </a:p>
        </p:txBody>
      </p:sp>
      <p:sp>
        <p:nvSpPr>
          <p:cNvPr id="10" name="TextBox 9">
            <a:extLst>
              <a:ext uri="{FF2B5EF4-FFF2-40B4-BE49-F238E27FC236}">
                <a16:creationId xmlns:a16="http://schemas.microsoft.com/office/drawing/2014/main" id="{2C6FB5CF-B890-40DC-90F8-3DC2BDCA10BE}"/>
              </a:ext>
            </a:extLst>
          </p:cNvPr>
          <p:cNvSpPr txBox="1"/>
          <p:nvPr/>
        </p:nvSpPr>
        <p:spPr>
          <a:xfrm>
            <a:off x="7207926" y="3612904"/>
            <a:ext cx="979755" cy="369332"/>
          </a:xfrm>
          <a:prstGeom prst="rect">
            <a:avLst/>
          </a:prstGeom>
          <a:noFill/>
        </p:spPr>
        <p:txBody>
          <a:bodyPr wrap="none" rtlCol="0">
            <a:spAutoFit/>
          </a:bodyPr>
          <a:lstStyle/>
          <a:p>
            <a:r>
              <a:rPr lang="en-US" dirty="0">
                <a:solidFill>
                  <a:srgbClr val="2A355F"/>
                </a:solidFill>
              </a:rPr>
              <a:t>Bindings</a:t>
            </a:r>
          </a:p>
        </p:txBody>
      </p:sp>
      <p:graphicFrame>
        <p:nvGraphicFramePr>
          <p:cNvPr id="11" name="Table 11">
            <a:extLst>
              <a:ext uri="{FF2B5EF4-FFF2-40B4-BE49-F238E27FC236}">
                <a16:creationId xmlns:a16="http://schemas.microsoft.com/office/drawing/2014/main" id="{7A43E3DC-618B-4B6F-AF8D-A456AEAD0B89}"/>
              </a:ext>
            </a:extLst>
          </p:cNvPr>
          <p:cNvGraphicFramePr>
            <a:graphicFrameLocks noGrp="1"/>
          </p:cNvGraphicFramePr>
          <p:nvPr>
            <p:extLst>
              <p:ext uri="{D42A27DB-BD31-4B8C-83A1-F6EECF244321}">
                <p14:modId xmlns:p14="http://schemas.microsoft.com/office/powerpoint/2010/main" val="279407514"/>
              </p:ext>
            </p:extLst>
          </p:nvPr>
        </p:nvGraphicFramePr>
        <p:xfrm>
          <a:off x="630704" y="1277261"/>
          <a:ext cx="2083921" cy="4450080"/>
        </p:xfrm>
        <a:graphic>
          <a:graphicData uri="http://schemas.openxmlformats.org/drawingml/2006/table">
            <a:tbl>
              <a:tblPr firstRow="1" bandRow="1">
                <a:tableStyleId>{5940675A-B579-460E-94D1-54222C63F5DA}</a:tableStyleId>
              </a:tblPr>
              <a:tblGrid>
                <a:gridCol w="1577930">
                  <a:extLst>
                    <a:ext uri="{9D8B030D-6E8A-4147-A177-3AD203B41FA5}">
                      <a16:colId xmlns:a16="http://schemas.microsoft.com/office/drawing/2014/main" val="4264818851"/>
                    </a:ext>
                  </a:extLst>
                </a:gridCol>
                <a:gridCol w="505991">
                  <a:extLst>
                    <a:ext uri="{9D8B030D-6E8A-4147-A177-3AD203B41FA5}">
                      <a16:colId xmlns:a16="http://schemas.microsoft.com/office/drawing/2014/main" val="2863279629"/>
                    </a:ext>
                  </a:extLst>
                </a:gridCol>
              </a:tblGrid>
              <a:tr h="370840">
                <a:tc>
                  <a:txBody>
                    <a:bodyPr/>
                    <a:lstStyle/>
                    <a:p>
                      <a:r>
                        <a:rPr lang="en-US" dirty="0">
                          <a:solidFill>
                            <a:schemeClr val="bg1"/>
                          </a:solidFill>
                        </a:rPr>
                        <a:t>Tigger</a:t>
                      </a:r>
                    </a:p>
                  </a:txBody>
                  <a:tcPr>
                    <a:solidFill>
                      <a:srgbClr val="80A716"/>
                    </a:solidFill>
                  </a:tcPr>
                </a:tc>
                <a:tc>
                  <a:txBody>
                    <a:bodyPr/>
                    <a:lstStyle/>
                    <a:p>
                      <a:endParaRPr lang="en-US" dirty="0"/>
                    </a:p>
                  </a:txBody>
                  <a:tcPr/>
                </a:tc>
                <a:extLst>
                  <a:ext uri="{0D108BD9-81ED-4DB2-BD59-A6C34878D82A}">
                    <a16:rowId xmlns:a16="http://schemas.microsoft.com/office/drawing/2014/main" val="2462671507"/>
                  </a:ext>
                </a:extLst>
              </a:tr>
              <a:tr h="370840">
                <a:tc>
                  <a:txBody>
                    <a:bodyPr/>
                    <a:lstStyle/>
                    <a:p>
                      <a:r>
                        <a:rPr lang="en-US" dirty="0">
                          <a:solidFill>
                            <a:schemeClr val="bg1"/>
                          </a:solidFill>
                        </a:rPr>
                        <a:t>Input</a:t>
                      </a:r>
                    </a:p>
                  </a:txBody>
                  <a:tcPr>
                    <a:solidFill>
                      <a:srgbClr val="80A716"/>
                    </a:solidFill>
                  </a:tcPr>
                </a:tc>
                <a:tc>
                  <a:txBody>
                    <a:bodyPr/>
                    <a:lstStyle/>
                    <a:p>
                      <a:endParaRPr lang="en-US" dirty="0"/>
                    </a:p>
                  </a:txBody>
                  <a:tcPr/>
                </a:tc>
                <a:extLst>
                  <a:ext uri="{0D108BD9-81ED-4DB2-BD59-A6C34878D82A}">
                    <a16:rowId xmlns:a16="http://schemas.microsoft.com/office/drawing/2014/main" val="3034954953"/>
                  </a:ext>
                </a:extLst>
              </a:tr>
              <a:tr h="370840">
                <a:tc>
                  <a:txBody>
                    <a:bodyPr/>
                    <a:lstStyle/>
                    <a:p>
                      <a:r>
                        <a:rPr lang="en-US" dirty="0">
                          <a:solidFill>
                            <a:schemeClr val="bg1"/>
                          </a:solidFill>
                        </a:rPr>
                        <a:t>Output</a:t>
                      </a:r>
                    </a:p>
                  </a:txBody>
                  <a:tcPr>
                    <a:solidFill>
                      <a:srgbClr val="80A716"/>
                    </a:solidFill>
                  </a:tcPr>
                </a:tc>
                <a:tc>
                  <a:txBody>
                    <a:bodyPr/>
                    <a:lstStyle/>
                    <a:p>
                      <a:endParaRPr lang="en-US" dirty="0"/>
                    </a:p>
                  </a:txBody>
                  <a:tcPr/>
                </a:tc>
                <a:extLst>
                  <a:ext uri="{0D108BD9-81ED-4DB2-BD59-A6C34878D82A}">
                    <a16:rowId xmlns:a16="http://schemas.microsoft.com/office/drawing/2014/main" val="1924879616"/>
                  </a:ext>
                </a:extLst>
              </a:tr>
              <a:tr h="370840">
                <a:tc>
                  <a:txBody>
                    <a:bodyPr/>
                    <a:lstStyle/>
                    <a:p>
                      <a:r>
                        <a:rPr lang="en-US" dirty="0">
                          <a:solidFill>
                            <a:schemeClr val="bg1"/>
                          </a:solidFill>
                        </a:rPr>
                        <a:t>Consumption</a:t>
                      </a:r>
                    </a:p>
                  </a:txBody>
                  <a:tcPr>
                    <a:solidFill>
                      <a:srgbClr val="80A716"/>
                    </a:solidFill>
                  </a:tcPr>
                </a:tc>
                <a:tc>
                  <a:txBody>
                    <a:bodyPr/>
                    <a:lstStyle/>
                    <a:p>
                      <a:endParaRPr lang="en-US" dirty="0"/>
                    </a:p>
                  </a:txBody>
                  <a:tcPr/>
                </a:tc>
                <a:extLst>
                  <a:ext uri="{0D108BD9-81ED-4DB2-BD59-A6C34878D82A}">
                    <a16:rowId xmlns:a16="http://schemas.microsoft.com/office/drawing/2014/main" val="2452107428"/>
                  </a:ext>
                </a:extLst>
              </a:tr>
              <a:tr h="370840">
                <a:tc>
                  <a:txBody>
                    <a:bodyPr/>
                    <a:lstStyle/>
                    <a:p>
                      <a:r>
                        <a:rPr lang="en-US" dirty="0">
                          <a:solidFill>
                            <a:schemeClr val="bg1"/>
                          </a:solidFill>
                        </a:rPr>
                        <a:t>Premium</a:t>
                      </a:r>
                    </a:p>
                  </a:txBody>
                  <a:tcPr>
                    <a:solidFill>
                      <a:srgbClr val="80A716"/>
                    </a:solidFill>
                  </a:tcPr>
                </a:tc>
                <a:tc>
                  <a:txBody>
                    <a:bodyPr/>
                    <a:lstStyle/>
                    <a:p>
                      <a:endParaRPr lang="en-US" dirty="0"/>
                    </a:p>
                  </a:txBody>
                  <a:tcPr/>
                </a:tc>
                <a:extLst>
                  <a:ext uri="{0D108BD9-81ED-4DB2-BD59-A6C34878D82A}">
                    <a16:rowId xmlns:a16="http://schemas.microsoft.com/office/drawing/2014/main" val="3044938028"/>
                  </a:ext>
                </a:extLst>
              </a:tr>
              <a:tr h="370840">
                <a:tc>
                  <a:txBody>
                    <a:bodyPr/>
                    <a:lstStyle/>
                    <a:p>
                      <a:r>
                        <a:rPr lang="en-US" dirty="0">
                          <a:solidFill>
                            <a:schemeClr val="bg1"/>
                          </a:solidFill>
                        </a:rPr>
                        <a:t>Dedicated</a:t>
                      </a:r>
                    </a:p>
                  </a:txBody>
                  <a:tcPr>
                    <a:solidFill>
                      <a:srgbClr val="80A716"/>
                    </a:solidFill>
                  </a:tcPr>
                </a:tc>
                <a:tc>
                  <a:txBody>
                    <a:bodyPr/>
                    <a:lstStyle/>
                    <a:p>
                      <a:endParaRPr lang="en-US" dirty="0"/>
                    </a:p>
                  </a:txBody>
                  <a:tcPr/>
                </a:tc>
                <a:extLst>
                  <a:ext uri="{0D108BD9-81ED-4DB2-BD59-A6C34878D82A}">
                    <a16:rowId xmlns:a16="http://schemas.microsoft.com/office/drawing/2014/main" val="1215363356"/>
                  </a:ext>
                </a:extLst>
              </a:tr>
              <a:tr h="370840">
                <a:tc>
                  <a:txBody>
                    <a:bodyPr/>
                    <a:lstStyle/>
                    <a:p>
                      <a:r>
                        <a:rPr lang="en-US" dirty="0">
                          <a:solidFill>
                            <a:schemeClr val="bg1"/>
                          </a:solidFill>
                        </a:rPr>
                        <a:t>C# In-Process</a:t>
                      </a:r>
                    </a:p>
                  </a:txBody>
                  <a:tcPr>
                    <a:solidFill>
                      <a:srgbClr val="80A716"/>
                    </a:solidFill>
                  </a:tcPr>
                </a:tc>
                <a:tc>
                  <a:txBody>
                    <a:bodyPr/>
                    <a:lstStyle/>
                    <a:p>
                      <a:endParaRPr lang="en-US" dirty="0"/>
                    </a:p>
                  </a:txBody>
                  <a:tcPr/>
                </a:tc>
                <a:extLst>
                  <a:ext uri="{0D108BD9-81ED-4DB2-BD59-A6C34878D82A}">
                    <a16:rowId xmlns:a16="http://schemas.microsoft.com/office/drawing/2014/main" val="3329572258"/>
                  </a:ext>
                </a:extLst>
              </a:tr>
              <a:tr h="370840">
                <a:tc>
                  <a:txBody>
                    <a:bodyPr/>
                    <a:lstStyle/>
                    <a:p>
                      <a:r>
                        <a:rPr lang="en-US" dirty="0">
                          <a:solidFill>
                            <a:schemeClr val="bg1"/>
                          </a:solidFill>
                        </a:rPr>
                        <a:t>C# Isolated</a:t>
                      </a:r>
                    </a:p>
                  </a:txBody>
                  <a:tcPr>
                    <a:solidFill>
                      <a:srgbClr val="80A716"/>
                    </a:solidFill>
                  </a:tcPr>
                </a:tc>
                <a:tc>
                  <a:txBody>
                    <a:bodyPr/>
                    <a:lstStyle/>
                    <a:p>
                      <a:endParaRPr lang="en-US" dirty="0"/>
                    </a:p>
                  </a:txBody>
                  <a:tcPr/>
                </a:tc>
                <a:extLst>
                  <a:ext uri="{0D108BD9-81ED-4DB2-BD59-A6C34878D82A}">
                    <a16:rowId xmlns:a16="http://schemas.microsoft.com/office/drawing/2014/main" val="4276700655"/>
                  </a:ext>
                </a:extLst>
              </a:tr>
              <a:tr h="370840">
                <a:tc>
                  <a:txBody>
                    <a:bodyPr/>
                    <a:lstStyle/>
                    <a:p>
                      <a:r>
                        <a:rPr lang="en-US" dirty="0">
                          <a:solidFill>
                            <a:schemeClr val="bg1"/>
                          </a:solidFill>
                        </a:rPr>
                        <a:t>Java</a:t>
                      </a:r>
                    </a:p>
                  </a:txBody>
                  <a:tcPr>
                    <a:solidFill>
                      <a:srgbClr val="80A716"/>
                    </a:solidFill>
                  </a:tcPr>
                </a:tc>
                <a:tc>
                  <a:txBody>
                    <a:bodyPr/>
                    <a:lstStyle/>
                    <a:p>
                      <a:endParaRPr lang="en-US" dirty="0"/>
                    </a:p>
                  </a:txBody>
                  <a:tcPr/>
                </a:tc>
                <a:extLst>
                  <a:ext uri="{0D108BD9-81ED-4DB2-BD59-A6C34878D82A}">
                    <a16:rowId xmlns:a16="http://schemas.microsoft.com/office/drawing/2014/main" val="3872971215"/>
                  </a:ext>
                </a:extLst>
              </a:tr>
              <a:tr h="370840">
                <a:tc>
                  <a:txBody>
                    <a:bodyPr/>
                    <a:lstStyle/>
                    <a:p>
                      <a:r>
                        <a:rPr lang="en-US" dirty="0">
                          <a:solidFill>
                            <a:schemeClr val="bg1"/>
                          </a:solidFill>
                        </a:rPr>
                        <a:t>JavaScript</a:t>
                      </a:r>
                    </a:p>
                  </a:txBody>
                  <a:tcPr>
                    <a:solidFill>
                      <a:srgbClr val="80A716"/>
                    </a:solidFill>
                  </a:tcPr>
                </a:tc>
                <a:tc>
                  <a:txBody>
                    <a:bodyPr/>
                    <a:lstStyle/>
                    <a:p>
                      <a:endParaRPr lang="en-US" dirty="0"/>
                    </a:p>
                  </a:txBody>
                  <a:tcPr/>
                </a:tc>
                <a:extLst>
                  <a:ext uri="{0D108BD9-81ED-4DB2-BD59-A6C34878D82A}">
                    <a16:rowId xmlns:a16="http://schemas.microsoft.com/office/drawing/2014/main" val="409350121"/>
                  </a:ext>
                </a:extLst>
              </a:tr>
              <a:tr h="370840">
                <a:tc>
                  <a:txBody>
                    <a:bodyPr/>
                    <a:lstStyle/>
                    <a:p>
                      <a:r>
                        <a:rPr lang="en-US" dirty="0">
                          <a:solidFill>
                            <a:schemeClr val="bg1"/>
                          </a:solidFill>
                        </a:rPr>
                        <a:t>PowerShell</a:t>
                      </a:r>
                    </a:p>
                  </a:txBody>
                  <a:tcPr>
                    <a:solidFill>
                      <a:srgbClr val="80A716"/>
                    </a:solidFill>
                  </a:tcPr>
                </a:tc>
                <a:tc>
                  <a:txBody>
                    <a:bodyPr/>
                    <a:lstStyle/>
                    <a:p>
                      <a:endParaRPr lang="en-US" dirty="0"/>
                    </a:p>
                  </a:txBody>
                  <a:tcPr/>
                </a:tc>
                <a:extLst>
                  <a:ext uri="{0D108BD9-81ED-4DB2-BD59-A6C34878D82A}">
                    <a16:rowId xmlns:a16="http://schemas.microsoft.com/office/drawing/2014/main" val="2469254327"/>
                  </a:ext>
                </a:extLst>
              </a:tr>
              <a:tr h="370840">
                <a:tc>
                  <a:txBody>
                    <a:bodyPr/>
                    <a:lstStyle/>
                    <a:p>
                      <a:r>
                        <a:rPr lang="en-US" dirty="0">
                          <a:solidFill>
                            <a:schemeClr val="bg1"/>
                          </a:solidFill>
                        </a:rPr>
                        <a:t>Python</a:t>
                      </a:r>
                    </a:p>
                  </a:txBody>
                  <a:tcPr>
                    <a:solidFill>
                      <a:srgbClr val="80A716"/>
                    </a:solidFill>
                  </a:tcPr>
                </a:tc>
                <a:tc>
                  <a:txBody>
                    <a:bodyPr/>
                    <a:lstStyle/>
                    <a:p>
                      <a:endParaRPr lang="en-US" dirty="0"/>
                    </a:p>
                  </a:txBody>
                  <a:tcPr/>
                </a:tc>
                <a:extLst>
                  <a:ext uri="{0D108BD9-81ED-4DB2-BD59-A6C34878D82A}">
                    <a16:rowId xmlns:a16="http://schemas.microsoft.com/office/drawing/2014/main" val="667219710"/>
                  </a:ext>
                </a:extLst>
              </a:tr>
            </a:tbl>
          </a:graphicData>
        </a:graphic>
      </p:graphicFrame>
      <p:pic>
        <p:nvPicPr>
          <p:cNvPr id="12" name="Picture 11">
            <a:extLst>
              <a:ext uri="{FF2B5EF4-FFF2-40B4-BE49-F238E27FC236}">
                <a16:creationId xmlns:a16="http://schemas.microsoft.com/office/drawing/2014/main" id="{D34AC8DA-A9E8-4760-B909-A9F6BDA1849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7298" y="1302662"/>
            <a:ext cx="316588" cy="316588"/>
          </a:xfrm>
          <a:prstGeom prst="rect">
            <a:avLst/>
          </a:prstGeom>
        </p:spPr>
      </p:pic>
      <p:pic>
        <p:nvPicPr>
          <p:cNvPr id="13" name="Picture 12">
            <a:extLst>
              <a:ext uri="{FF2B5EF4-FFF2-40B4-BE49-F238E27FC236}">
                <a16:creationId xmlns:a16="http://schemas.microsoft.com/office/drawing/2014/main" id="{F143413C-8141-4BDC-999D-A39A14A76120}"/>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2277298" y="1676952"/>
            <a:ext cx="316588" cy="316588"/>
          </a:xfrm>
          <a:prstGeom prst="rect">
            <a:avLst/>
          </a:prstGeom>
        </p:spPr>
      </p:pic>
      <p:pic>
        <p:nvPicPr>
          <p:cNvPr id="14" name="Picture 13">
            <a:extLst>
              <a:ext uri="{FF2B5EF4-FFF2-40B4-BE49-F238E27FC236}">
                <a16:creationId xmlns:a16="http://schemas.microsoft.com/office/drawing/2014/main" id="{2F771AFC-9712-4FF9-ABDE-C4745C54522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7298" y="2051242"/>
            <a:ext cx="316588" cy="316588"/>
          </a:xfrm>
          <a:prstGeom prst="rect">
            <a:avLst/>
          </a:prstGeom>
        </p:spPr>
      </p:pic>
      <p:pic>
        <p:nvPicPr>
          <p:cNvPr id="15" name="Picture 14">
            <a:extLst>
              <a:ext uri="{FF2B5EF4-FFF2-40B4-BE49-F238E27FC236}">
                <a16:creationId xmlns:a16="http://schemas.microsoft.com/office/drawing/2014/main" id="{092786D2-9386-4188-9230-8315CC7D2F6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7298" y="2416007"/>
            <a:ext cx="316588" cy="316588"/>
          </a:xfrm>
          <a:prstGeom prst="rect">
            <a:avLst/>
          </a:prstGeom>
        </p:spPr>
      </p:pic>
      <p:pic>
        <p:nvPicPr>
          <p:cNvPr id="16" name="Picture 15">
            <a:extLst>
              <a:ext uri="{FF2B5EF4-FFF2-40B4-BE49-F238E27FC236}">
                <a16:creationId xmlns:a16="http://schemas.microsoft.com/office/drawing/2014/main" id="{E42081C4-0407-4EAD-A265-5A7CDD114BA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7298" y="2787122"/>
            <a:ext cx="316588" cy="316588"/>
          </a:xfrm>
          <a:prstGeom prst="rect">
            <a:avLst/>
          </a:prstGeom>
        </p:spPr>
      </p:pic>
      <p:pic>
        <p:nvPicPr>
          <p:cNvPr id="17" name="Picture 16">
            <a:extLst>
              <a:ext uri="{FF2B5EF4-FFF2-40B4-BE49-F238E27FC236}">
                <a16:creationId xmlns:a16="http://schemas.microsoft.com/office/drawing/2014/main" id="{6A24126F-A351-4030-85F2-A67FC729379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7298" y="3161412"/>
            <a:ext cx="316588" cy="316588"/>
          </a:xfrm>
          <a:prstGeom prst="rect">
            <a:avLst/>
          </a:prstGeom>
        </p:spPr>
      </p:pic>
      <p:pic>
        <p:nvPicPr>
          <p:cNvPr id="18" name="Picture 17">
            <a:extLst>
              <a:ext uri="{FF2B5EF4-FFF2-40B4-BE49-F238E27FC236}">
                <a16:creationId xmlns:a16="http://schemas.microsoft.com/office/drawing/2014/main" id="{478E90D3-4744-4A3B-99B9-1B7C2029D92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7298" y="3532527"/>
            <a:ext cx="316588" cy="316588"/>
          </a:xfrm>
          <a:prstGeom prst="rect">
            <a:avLst/>
          </a:prstGeom>
        </p:spPr>
      </p:pic>
      <p:pic>
        <p:nvPicPr>
          <p:cNvPr id="19" name="Picture 18">
            <a:extLst>
              <a:ext uri="{FF2B5EF4-FFF2-40B4-BE49-F238E27FC236}">
                <a16:creationId xmlns:a16="http://schemas.microsoft.com/office/drawing/2014/main" id="{D7887878-62B6-4AF2-9E4C-DFCCEB633B0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7298" y="3903642"/>
            <a:ext cx="316588" cy="316588"/>
          </a:xfrm>
          <a:prstGeom prst="rect">
            <a:avLst/>
          </a:prstGeom>
        </p:spPr>
      </p:pic>
      <p:pic>
        <p:nvPicPr>
          <p:cNvPr id="20" name="Picture 19">
            <a:extLst>
              <a:ext uri="{FF2B5EF4-FFF2-40B4-BE49-F238E27FC236}">
                <a16:creationId xmlns:a16="http://schemas.microsoft.com/office/drawing/2014/main" id="{3FE9ED20-14DC-4E71-A045-686864EB50E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7298" y="4274757"/>
            <a:ext cx="316588" cy="316588"/>
          </a:xfrm>
          <a:prstGeom prst="rect">
            <a:avLst/>
          </a:prstGeom>
        </p:spPr>
      </p:pic>
      <p:pic>
        <p:nvPicPr>
          <p:cNvPr id="21" name="Picture 20">
            <a:extLst>
              <a:ext uri="{FF2B5EF4-FFF2-40B4-BE49-F238E27FC236}">
                <a16:creationId xmlns:a16="http://schemas.microsoft.com/office/drawing/2014/main" id="{9AC58941-CAC1-40B6-B234-4A53D1EAC0C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7298" y="4645872"/>
            <a:ext cx="316588" cy="316588"/>
          </a:xfrm>
          <a:prstGeom prst="rect">
            <a:avLst/>
          </a:prstGeom>
        </p:spPr>
      </p:pic>
      <p:pic>
        <p:nvPicPr>
          <p:cNvPr id="22" name="Picture 21">
            <a:extLst>
              <a:ext uri="{FF2B5EF4-FFF2-40B4-BE49-F238E27FC236}">
                <a16:creationId xmlns:a16="http://schemas.microsoft.com/office/drawing/2014/main" id="{C685CAD4-ACEE-4ED8-B5A3-FD0A8E822D1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7298" y="5016987"/>
            <a:ext cx="316588" cy="316588"/>
          </a:xfrm>
          <a:prstGeom prst="rect">
            <a:avLst/>
          </a:prstGeom>
        </p:spPr>
      </p:pic>
      <p:pic>
        <p:nvPicPr>
          <p:cNvPr id="23" name="Picture 22">
            <a:extLst>
              <a:ext uri="{FF2B5EF4-FFF2-40B4-BE49-F238E27FC236}">
                <a16:creationId xmlns:a16="http://schemas.microsoft.com/office/drawing/2014/main" id="{27E59D8F-3442-41DE-A649-382E7558624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7298" y="5388102"/>
            <a:ext cx="316588" cy="316588"/>
          </a:xfrm>
          <a:prstGeom prst="rect">
            <a:avLst/>
          </a:prstGeom>
        </p:spPr>
      </p:pic>
    </p:spTree>
    <p:extLst>
      <p:ext uri="{BB962C8B-B14F-4D97-AF65-F5344CB8AC3E}">
        <p14:creationId xmlns:p14="http://schemas.microsoft.com/office/powerpoint/2010/main" val="3849256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up)">
                                      <p:cBhvr>
                                        <p:cTn id="11" dur="500"/>
                                        <p:tgtEl>
                                          <p:spTgt spid="3"/>
                                        </p:tgtEl>
                                      </p:cBhvr>
                                    </p:animEffect>
                                  </p:childTnLst>
                                </p:cTn>
                              </p:par>
                            </p:childTnLst>
                          </p:cTn>
                        </p:par>
                        <p:par>
                          <p:cTn id="12" fill="hold">
                            <p:stCondLst>
                              <p:cond delay="1000"/>
                            </p:stCondLst>
                            <p:childTnLst>
                              <p:par>
                                <p:cTn id="13" presetID="1" presetClass="entr" presetSubtype="0"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par>
                          <p:cTn id="19" fill="hold">
                            <p:stCondLst>
                              <p:cond delay="1500"/>
                            </p:stCondLst>
                            <p:childTnLst>
                              <p:par>
                                <p:cTn id="20" presetID="22" presetClass="entr" presetSubtype="8" fill="hold" nodeType="after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left)">
                                      <p:cBhvr>
                                        <p:cTn id="22" dur="500"/>
                                        <p:tgtEl>
                                          <p:spTgt spid="8"/>
                                        </p:tgtEl>
                                      </p:cBhvr>
                                    </p:animEffect>
                                  </p:childTnLst>
                                </p:cTn>
                              </p:par>
                            </p:childTnLst>
                          </p:cTn>
                        </p:par>
                        <p:par>
                          <p:cTn id="23" fill="hold">
                            <p:stCondLst>
                              <p:cond delay="2000"/>
                            </p:stCondLst>
                            <p:childTnLst>
                              <p:par>
                                <p:cTn id="24" presetID="1" presetClass="entr" presetSubtype="0" fill="hold" grpId="0" nodeType="afterEffect">
                                  <p:stCondLst>
                                    <p:cond delay="0"/>
                                  </p:stCondLst>
                                  <p:childTnLst>
                                    <p:set>
                                      <p:cBhvr>
                                        <p:cTn id="25"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04357A-2CC9-4D4A-B500-4DE0F9073588}"/>
              </a:ext>
            </a:extLst>
          </p:cNvPr>
          <p:cNvSpPr>
            <a:spLocks noGrp="1"/>
          </p:cNvSpPr>
          <p:nvPr>
            <p:ph type="title"/>
          </p:nvPr>
        </p:nvSpPr>
        <p:spPr/>
        <p:txBody>
          <a:bodyPr/>
          <a:lstStyle/>
          <a:p>
            <a:r>
              <a:rPr lang="en-US" dirty="0"/>
              <a:t>Most Common Azure Function Patterns</a:t>
            </a:r>
          </a:p>
        </p:txBody>
      </p:sp>
      <p:grpSp>
        <p:nvGrpSpPr>
          <p:cNvPr id="3" name="Group 2">
            <a:extLst>
              <a:ext uri="{FF2B5EF4-FFF2-40B4-BE49-F238E27FC236}">
                <a16:creationId xmlns:a16="http://schemas.microsoft.com/office/drawing/2014/main" id="{CF222FB5-3852-4549-B399-27C354411F47}"/>
              </a:ext>
            </a:extLst>
          </p:cNvPr>
          <p:cNvGrpSpPr/>
          <p:nvPr/>
        </p:nvGrpSpPr>
        <p:grpSpPr>
          <a:xfrm>
            <a:off x="3541433" y="2697247"/>
            <a:ext cx="1312362" cy="1131055"/>
            <a:chOff x="5562163" y="1337245"/>
            <a:chExt cx="899587" cy="731498"/>
          </a:xfrm>
        </p:grpSpPr>
        <p:pic>
          <p:nvPicPr>
            <p:cNvPr id="4" name="Graphic 3">
              <a:extLst>
                <a:ext uri="{FF2B5EF4-FFF2-40B4-BE49-F238E27FC236}">
                  <a16:creationId xmlns:a16="http://schemas.microsoft.com/office/drawing/2014/main" id="{C29BCF59-1F62-4B98-8C4C-FDB267FA5F9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30252" y="1337245"/>
              <a:ext cx="731498" cy="731498"/>
            </a:xfrm>
            <a:prstGeom prst="rect">
              <a:avLst/>
            </a:prstGeom>
          </p:spPr>
        </p:pic>
        <p:pic>
          <p:nvPicPr>
            <p:cNvPr id="5" name="Picture 4">
              <a:extLst>
                <a:ext uri="{FF2B5EF4-FFF2-40B4-BE49-F238E27FC236}">
                  <a16:creationId xmlns:a16="http://schemas.microsoft.com/office/drawing/2014/main" id="{946011C5-7813-4521-9B38-1A4DFA057A9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62163" y="1890527"/>
              <a:ext cx="336177" cy="141424"/>
            </a:xfrm>
            <a:prstGeom prst="rect">
              <a:avLst/>
            </a:prstGeom>
          </p:spPr>
        </p:pic>
      </p:grpSp>
      <p:grpSp>
        <p:nvGrpSpPr>
          <p:cNvPr id="6" name="Group 5">
            <a:extLst>
              <a:ext uri="{FF2B5EF4-FFF2-40B4-BE49-F238E27FC236}">
                <a16:creationId xmlns:a16="http://schemas.microsoft.com/office/drawing/2014/main" id="{06DDEE6D-1AAB-4E43-BE0D-5BC5A7B7C450}"/>
              </a:ext>
            </a:extLst>
          </p:cNvPr>
          <p:cNvGrpSpPr/>
          <p:nvPr/>
        </p:nvGrpSpPr>
        <p:grpSpPr>
          <a:xfrm>
            <a:off x="8616667" y="2297945"/>
            <a:ext cx="1067145" cy="1131055"/>
            <a:chOff x="6325163" y="2863472"/>
            <a:chExt cx="731498" cy="731498"/>
          </a:xfrm>
        </p:grpSpPr>
        <p:pic>
          <p:nvPicPr>
            <p:cNvPr id="7" name="Graphic 6">
              <a:extLst>
                <a:ext uri="{FF2B5EF4-FFF2-40B4-BE49-F238E27FC236}">
                  <a16:creationId xmlns:a16="http://schemas.microsoft.com/office/drawing/2014/main" id="{5BD61875-E53C-4628-8C05-B04A9F3FDE7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325163" y="2863472"/>
              <a:ext cx="731498" cy="731498"/>
            </a:xfrm>
            <a:prstGeom prst="rect">
              <a:avLst/>
            </a:prstGeom>
          </p:spPr>
        </p:pic>
        <p:pic>
          <p:nvPicPr>
            <p:cNvPr id="8" name="Picture 7">
              <a:extLst>
                <a:ext uri="{FF2B5EF4-FFF2-40B4-BE49-F238E27FC236}">
                  <a16:creationId xmlns:a16="http://schemas.microsoft.com/office/drawing/2014/main" id="{047D102B-4D84-4281-BA77-A7239509971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25163" y="3389911"/>
              <a:ext cx="163992" cy="193466"/>
            </a:xfrm>
            <a:prstGeom prst="rect">
              <a:avLst/>
            </a:prstGeom>
          </p:spPr>
        </p:pic>
      </p:grpSp>
      <p:sp>
        <p:nvSpPr>
          <p:cNvPr id="9" name="Rectangle: Rounded Corners 8">
            <a:extLst>
              <a:ext uri="{FF2B5EF4-FFF2-40B4-BE49-F238E27FC236}">
                <a16:creationId xmlns:a16="http://schemas.microsoft.com/office/drawing/2014/main" id="{62735215-7C1F-4CB5-A276-7FDEA9C92555}"/>
              </a:ext>
            </a:extLst>
          </p:cNvPr>
          <p:cNvSpPr/>
          <p:nvPr/>
        </p:nvSpPr>
        <p:spPr>
          <a:xfrm>
            <a:off x="3664041" y="1562489"/>
            <a:ext cx="1312362" cy="63070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Some Process</a:t>
            </a:r>
          </a:p>
        </p:txBody>
      </p:sp>
      <p:cxnSp>
        <p:nvCxnSpPr>
          <p:cNvPr id="10" name="Straight Arrow Connector 9">
            <a:extLst>
              <a:ext uri="{FF2B5EF4-FFF2-40B4-BE49-F238E27FC236}">
                <a16:creationId xmlns:a16="http://schemas.microsoft.com/office/drawing/2014/main" id="{ABA4D8F8-ABBB-4945-8448-E50FC3E62BA7}"/>
              </a:ext>
            </a:extLst>
          </p:cNvPr>
          <p:cNvCxnSpPr>
            <a:stCxn id="9" idx="2"/>
            <a:endCxn id="4" idx="0"/>
          </p:cNvCxnSpPr>
          <p:nvPr/>
        </p:nvCxnSpPr>
        <p:spPr>
          <a:xfrm>
            <a:off x="4320222" y="2193195"/>
            <a:ext cx="1" cy="504052"/>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09D7EBE5-B1A3-4CC3-BF42-9D0036161046}"/>
              </a:ext>
            </a:extLst>
          </p:cNvPr>
          <p:cNvGrpSpPr/>
          <p:nvPr/>
        </p:nvGrpSpPr>
        <p:grpSpPr>
          <a:xfrm>
            <a:off x="2265202" y="3828302"/>
            <a:ext cx="4172878" cy="1697945"/>
            <a:chOff x="2265202" y="3828302"/>
            <a:chExt cx="4172878" cy="1697945"/>
          </a:xfrm>
        </p:grpSpPr>
        <p:pic>
          <p:nvPicPr>
            <p:cNvPr id="12" name="Graphic 11">
              <a:extLst>
                <a:ext uri="{FF2B5EF4-FFF2-40B4-BE49-F238E27FC236}">
                  <a16:creationId xmlns:a16="http://schemas.microsoft.com/office/drawing/2014/main" id="{F8D2D08D-2F84-479A-8E4B-4C7F2FB534E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754695" y="4332354"/>
              <a:ext cx="1131054" cy="1131054"/>
            </a:xfrm>
            <a:prstGeom prst="rect">
              <a:avLst/>
            </a:prstGeom>
          </p:spPr>
        </p:pic>
        <p:pic>
          <p:nvPicPr>
            <p:cNvPr id="13" name="Graphic 12">
              <a:extLst>
                <a:ext uri="{FF2B5EF4-FFF2-40B4-BE49-F238E27FC236}">
                  <a16:creationId xmlns:a16="http://schemas.microsoft.com/office/drawing/2014/main" id="{DE3C0D0A-99CF-4F69-8B41-C77136B515E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244187" y="4332354"/>
              <a:ext cx="1193893" cy="1193893"/>
            </a:xfrm>
            <a:prstGeom prst="rect">
              <a:avLst/>
            </a:prstGeom>
          </p:spPr>
        </p:pic>
        <p:cxnSp>
          <p:nvCxnSpPr>
            <p:cNvPr id="14" name="Straight Arrow Connector 13">
              <a:extLst>
                <a:ext uri="{FF2B5EF4-FFF2-40B4-BE49-F238E27FC236}">
                  <a16:creationId xmlns:a16="http://schemas.microsoft.com/office/drawing/2014/main" id="{71DE4CF4-4892-49F3-A8E4-02665140D166}"/>
                </a:ext>
              </a:extLst>
            </p:cNvPr>
            <p:cNvCxnSpPr>
              <a:cxnSpLocks/>
              <a:stCxn id="4" idx="2"/>
            </p:cNvCxnSpPr>
            <p:nvPr/>
          </p:nvCxnSpPr>
          <p:spPr>
            <a:xfrm flipH="1">
              <a:off x="2894638" y="3828302"/>
              <a:ext cx="1425585" cy="504052"/>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8D95BADF-CFC7-4160-ADD1-3EC40EABA166}"/>
                </a:ext>
              </a:extLst>
            </p:cNvPr>
            <p:cNvCxnSpPr>
              <a:cxnSpLocks/>
              <a:stCxn id="4" idx="2"/>
              <a:endCxn id="12" idx="0"/>
            </p:cNvCxnSpPr>
            <p:nvPr/>
          </p:nvCxnSpPr>
          <p:spPr>
            <a:xfrm flipH="1">
              <a:off x="4320222" y="3828302"/>
              <a:ext cx="1" cy="504052"/>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BD2110F3-8296-4DDC-844E-28D601C0F5C5}"/>
                </a:ext>
              </a:extLst>
            </p:cNvPr>
            <p:cNvCxnSpPr>
              <a:stCxn id="4" idx="2"/>
            </p:cNvCxnSpPr>
            <p:nvPr/>
          </p:nvCxnSpPr>
          <p:spPr>
            <a:xfrm>
              <a:off x="4320223" y="3828302"/>
              <a:ext cx="1044991" cy="504052"/>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17" name="Graphic 16">
              <a:extLst>
                <a:ext uri="{FF2B5EF4-FFF2-40B4-BE49-F238E27FC236}">
                  <a16:creationId xmlns:a16="http://schemas.microsoft.com/office/drawing/2014/main" id="{7D7F64E5-1D8B-4B19-84F8-7265665A1032}"/>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265202" y="4395192"/>
              <a:ext cx="1131055" cy="1131055"/>
            </a:xfrm>
            <a:prstGeom prst="rect">
              <a:avLst/>
            </a:prstGeom>
          </p:spPr>
        </p:pic>
      </p:grpSp>
      <p:grpSp>
        <p:nvGrpSpPr>
          <p:cNvPr id="18" name="Group 17">
            <a:extLst>
              <a:ext uri="{FF2B5EF4-FFF2-40B4-BE49-F238E27FC236}">
                <a16:creationId xmlns:a16="http://schemas.microsoft.com/office/drawing/2014/main" id="{07E91E66-F845-4C56-A113-56B41FD60E26}"/>
              </a:ext>
            </a:extLst>
          </p:cNvPr>
          <p:cNvGrpSpPr/>
          <p:nvPr/>
        </p:nvGrpSpPr>
        <p:grpSpPr>
          <a:xfrm>
            <a:off x="8584712" y="3429000"/>
            <a:ext cx="1131054" cy="2034408"/>
            <a:chOff x="8584712" y="3429000"/>
            <a:chExt cx="1131054" cy="2034408"/>
          </a:xfrm>
        </p:grpSpPr>
        <p:cxnSp>
          <p:nvCxnSpPr>
            <p:cNvPr id="19" name="Straight Arrow Connector 18">
              <a:extLst>
                <a:ext uri="{FF2B5EF4-FFF2-40B4-BE49-F238E27FC236}">
                  <a16:creationId xmlns:a16="http://schemas.microsoft.com/office/drawing/2014/main" id="{1D7859C6-7F27-4639-99F9-9D06CF774BE4}"/>
                </a:ext>
              </a:extLst>
            </p:cNvPr>
            <p:cNvCxnSpPr>
              <a:cxnSpLocks/>
              <a:stCxn id="7" idx="2"/>
              <a:endCxn id="20" idx="0"/>
            </p:cNvCxnSpPr>
            <p:nvPr/>
          </p:nvCxnSpPr>
          <p:spPr>
            <a:xfrm flipH="1">
              <a:off x="9150239" y="3429000"/>
              <a:ext cx="1" cy="903354"/>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20" name="Graphic 19">
              <a:extLst>
                <a:ext uri="{FF2B5EF4-FFF2-40B4-BE49-F238E27FC236}">
                  <a16:creationId xmlns:a16="http://schemas.microsoft.com/office/drawing/2014/main" id="{5A2EB61A-8B16-4306-B8E3-15E068F484DC}"/>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8584712" y="4332354"/>
              <a:ext cx="1131054" cy="1131054"/>
            </a:xfrm>
            <a:prstGeom prst="rect">
              <a:avLst/>
            </a:prstGeom>
          </p:spPr>
        </p:pic>
      </p:grpSp>
    </p:spTree>
    <p:extLst>
      <p:ext uri="{BB962C8B-B14F-4D97-AF65-F5344CB8AC3E}">
        <p14:creationId xmlns:p14="http://schemas.microsoft.com/office/powerpoint/2010/main" val="3242802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par>
                          <p:cTn id="13" fill="hold">
                            <p:stCondLst>
                              <p:cond delay="500"/>
                            </p:stCondLst>
                            <p:childTnLst>
                              <p:par>
                                <p:cTn id="14" presetID="22" presetClass="entr" presetSubtype="1" fill="hold" nodeType="after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wipe(up)">
                                      <p:cBhvr>
                                        <p:cTn id="16" dur="500"/>
                                        <p:tgtEl>
                                          <p:spTgt spid="10"/>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nodeType="click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wipe(up)">
                                      <p:cBhvr>
                                        <p:cTn id="21" dur="500"/>
                                        <p:tgtEl>
                                          <p:spTgt spid="11"/>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fade">
                                      <p:cBhvr>
                                        <p:cTn id="26" dur="500"/>
                                        <p:tgtEl>
                                          <p:spTgt spid="6"/>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1" fill="hold" nodeType="click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wipe(up)">
                                      <p:cBhvr>
                                        <p:cTn id="31"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1B843140-78FA-827E-8682-DB2ED6062202}"/>
              </a:ext>
            </a:extLst>
          </p:cNvPr>
          <p:cNvSpPr/>
          <p:nvPr/>
        </p:nvSpPr>
        <p:spPr>
          <a:xfrm>
            <a:off x="4736300" y="1264285"/>
            <a:ext cx="5923005" cy="411084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42CB9F88-5F17-489F-B3D0-76F87B9F8F78}"/>
              </a:ext>
            </a:extLst>
          </p:cNvPr>
          <p:cNvSpPr>
            <a:spLocks noGrp="1"/>
          </p:cNvSpPr>
          <p:nvPr>
            <p:ph type="title"/>
          </p:nvPr>
        </p:nvSpPr>
        <p:spPr/>
        <p:txBody>
          <a:bodyPr/>
          <a:lstStyle/>
          <a:p>
            <a:r>
              <a:rPr lang="en-US" dirty="0"/>
              <a:t>Event Hub</a:t>
            </a:r>
          </a:p>
        </p:txBody>
      </p:sp>
      <p:grpSp>
        <p:nvGrpSpPr>
          <p:cNvPr id="3" name="Group 2">
            <a:extLst>
              <a:ext uri="{FF2B5EF4-FFF2-40B4-BE49-F238E27FC236}">
                <a16:creationId xmlns:a16="http://schemas.microsoft.com/office/drawing/2014/main" id="{43C56257-4FAD-4C27-BC74-E98A8EC92764}"/>
              </a:ext>
            </a:extLst>
          </p:cNvPr>
          <p:cNvGrpSpPr/>
          <p:nvPr/>
        </p:nvGrpSpPr>
        <p:grpSpPr>
          <a:xfrm>
            <a:off x="5348889" y="2770371"/>
            <a:ext cx="1494222" cy="2236963"/>
            <a:chOff x="5348889" y="2770371"/>
            <a:chExt cx="1494222" cy="2236963"/>
          </a:xfrm>
        </p:grpSpPr>
        <p:pic>
          <p:nvPicPr>
            <p:cNvPr id="4" name="Graphic 3">
              <a:extLst>
                <a:ext uri="{FF2B5EF4-FFF2-40B4-BE49-F238E27FC236}">
                  <a16:creationId xmlns:a16="http://schemas.microsoft.com/office/drawing/2014/main" id="{25A0A752-8ADE-48C4-8995-91E82E3EB22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48889" y="3513112"/>
              <a:ext cx="1494222" cy="1494222"/>
            </a:xfrm>
            <a:prstGeom prst="rect">
              <a:avLst/>
            </a:prstGeom>
          </p:spPr>
        </p:pic>
        <p:cxnSp>
          <p:nvCxnSpPr>
            <p:cNvPr id="5" name="Straight Arrow Connector 4">
              <a:extLst>
                <a:ext uri="{FF2B5EF4-FFF2-40B4-BE49-F238E27FC236}">
                  <a16:creationId xmlns:a16="http://schemas.microsoft.com/office/drawing/2014/main" id="{A334B68B-3D43-4D17-A990-3DAA39E9EB05}"/>
                </a:ext>
              </a:extLst>
            </p:cNvPr>
            <p:cNvCxnSpPr>
              <a:cxnSpLocks/>
            </p:cNvCxnSpPr>
            <p:nvPr/>
          </p:nvCxnSpPr>
          <p:spPr>
            <a:xfrm>
              <a:off x="6096000" y="2770371"/>
              <a:ext cx="0" cy="665739"/>
            </a:xfrm>
            <a:prstGeom prst="straightConnector1">
              <a:avLst/>
            </a:prstGeom>
            <a:ln w="57150">
              <a:solidFill>
                <a:srgbClr val="80A716"/>
              </a:solidFill>
              <a:tailEnd type="triangle"/>
            </a:ln>
          </p:spPr>
          <p:style>
            <a:lnRef idx="1">
              <a:schemeClr val="accent1"/>
            </a:lnRef>
            <a:fillRef idx="0">
              <a:schemeClr val="accent1"/>
            </a:fillRef>
            <a:effectRef idx="0">
              <a:schemeClr val="accent1"/>
            </a:effectRef>
            <a:fontRef idx="minor">
              <a:schemeClr val="tx1"/>
            </a:fontRef>
          </p:style>
        </p:cxnSp>
      </p:grpSp>
      <p:pic>
        <p:nvPicPr>
          <p:cNvPr id="6" name="Graphic 5">
            <a:extLst>
              <a:ext uri="{FF2B5EF4-FFF2-40B4-BE49-F238E27FC236}">
                <a16:creationId xmlns:a16="http://schemas.microsoft.com/office/drawing/2014/main" id="{DF1D56CA-4CA9-4CDE-81A3-9CE339137AA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5546354" y="1396612"/>
            <a:ext cx="1099291" cy="1099291"/>
          </a:xfrm>
          <a:prstGeom prst="rect">
            <a:avLst/>
          </a:prstGeom>
        </p:spPr>
      </p:pic>
      <p:pic>
        <p:nvPicPr>
          <p:cNvPr id="7" name="Graphic 6">
            <a:extLst>
              <a:ext uri="{FF2B5EF4-FFF2-40B4-BE49-F238E27FC236}">
                <a16:creationId xmlns:a16="http://schemas.microsoft.com/office/drawing/2014/main" id="{0CCD15E9-025F-482D-8D18-B32393489FE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8749962" y="3710577"/>
            <a:ext cx="1099291" cy="1099291"/>
          </a:xfrm>
          <a:prstGeom prst="rect">
            <a:avLst/>
          </a:prstGeom>
        </p:spPr>
      </p:pic>
      <p:cxnSp>
        <p:nvCxnSpPr>
          <p:cNvPr id="8" name="Straight Arrow Connector 7">
            <a:extLst>
              <a:ext uri="{FF2B5EF4-FFF2-40B4-BE49-F238E27FC236}">
                <a16:creationId xmlns:a16="http://schemas.microsoft.com/office/drawing/2014/main" id="{AAA005F0-F338-4393-A53E-F9F339D89982}"/>
              </a:ext>
            </a:extLst>
          </p:cNvPr>
          <p:cNvCxnSpPr>
            <a:cxnSpLocks/>
          </p:cNvCxnSpPr>
          <p:nvPr/>
        </p:nvCxnSpPr>
        <p:spPr>
          <a:xfrm>
            <a:off x="7014410" y="4121229"/>
            <a:ext cx="1366787" cy="0"/>
          </a:xfrm>
          <a:prstGeom prst="straightConnector1">
            <a:avLst/>
          </a:prstGeom>
          <a:ln w="57150">
            <a:solidFill>
              <a:srgbClr val="80A716"/>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8C853FCD-A890-4F48-9FB7-8EB32A68D2EA}"/>
              </a:ext>
            </a:extLst>
          </p:cNvPr>
          <p:cNvSpPr txBox="1"/>
          <p:nvPr/>
        </p:nvSpPr>
        <p:spPr>
          <a:xfrm>
            <a:off x="5139892" y="2904245"/>
            <a:ext cx="829394" cy="369332"/>
          </a:xfrm>
          <a:prstGeom prst="rect">
            <a:avLst/>
          </a:prstGeom>
          <a:noFill/>
        </p:spPr>
        <p:txBody>
          <a:bodyPr wrap="none" rtlCol="0">
            <a:spAutoFit/>
          </a:bodyPr>
          <a:lstStyle/>
          <a:p>
            <a:r>
              <a:rPr lang="en-US" dirty="0">
                <a:solidFill>
                  <a:srgbClr val="2A355F"/>
                </a:solidFill>
              </a:rPr>
              <a:t>Trigger</a:t>
            </a:r>
          </a:p>
        </p:txBody>
      </p:sp>
      <p:sp>
        <p:nvSpPr>
          <p:cNvPr id="10" name="TextBox 9">
            <a:extLst>
              <a:ext uri="{FF2B5EF4-FFF2-40B4-BE49-F238E27FC236}">
                <a16:creationId xmlns:a16="http://schemas.microsoft.com/office/drawing/2014/main" id="{A119502C-4228-4D56-A2BB-44942B89C37A}"/>
              </a:ext>
            </a:extLst>
          </p:cNvPr>
          <p:cNvSpPr txBox="1"/>
          <p:nvPr/>
        </p:nvSpPr>
        <p:spPr>
          <a:xfrm>
            <a:off x="7207926" y="3612904"/>
            <a:ext cx="979755" cy="369332"/>
          </a:xfrm>
          <a:prstGeom prst="rect">
            <a:avLst/>
          </a:prstGeom>
          <a:noFill/>
        </p:spPr>
        <p:txBody>
          <a:bodyPr wrap="none" rtlCol="0">
            <a:spAutoFit/>
          </a:bodyPr>
          <a:lstStyle/>
          <a:p>
            <a:r>
              <a:rPr lang="en-US" dirty="0">
                <a:solidFill>
                  <a:srgbClr val="2A355F"/>
                </a:solidFill>
              </a:rPr>
              <a:t>Bindings</a:t>
            </a:r>
          </a:p>
        </p:txBody>
      </p:sp>
      <p:graphicFrame>
        <p:nvGraphicFramePr>
          <p:cNvPr id="11" name="Table 11">
            <a:extLst>
              <a:ext uri="{FF2B5EF4-FFF2-40B4-BE49-F238E27FC236}">
                <a16:creationId xmlns:a16="http://schemas.microsoft.com/office/drawing/2014/main" id="{EC8018FD-003D-4DBE-8AF8-BEA0B6989A78}"/>
              </a:ext>
            </a:extLst>
          </p:cNvPr>
          <p:cNvGraphicFramePr>
            <a:graphicFrameLocks noGrp="1"/>
          </p:cNvGraphicFramePr>
          <p:nvPr/>
        </p:nvGraphicFramePr>
        <p:xfrm>
          <a:off x="630704" y="1277261"/>
          <a:ext cx="2083921" cy="4450080"/>
        </p:xfrm>
        <a:graphic>
          <a:graphicData uri="http://schemas.openxmlformats.org/drawingml/2006/table">
            <a:tbl>
              <a:tblPr firstRow="1" bandRow="1">
                <a:tableStyleId>{5940675A-B579-460E-94D1-54222C63F5DA}</a:tableStyleId>
              </a:tblPr>
              <a:tblGrid>
                <a:gridCol w="1577930">
                  <a:extLst>
                    <a:ext uri="{9D8B030D-6E8A-4147-A177-3AD203B41FA5}">
                      <a16:colId xmlns:a16="http://schemas.microsoft.com/office/drawing/2014/main" val="4264818851"/>
                    </a:ext>
                  </a:extLst>
                </a:gridCol>
                <a:gridCol w="505991">
                  <a:extLst>
                    <a:ext uri="{9D8B030D-6E8A-4147-A177-3AD203B41FA5}">
                      <a16:colId xmlns:a16="http://schemas.microsoft.com/office/drawing/2014/main" val="2863279629"/>
                    </a:ext>
                  </a:extLst>
                </a:gridCol>
              </a:tblGrid>
              <a:tr h="370840">
                <a:tc>
                  <a:txBody>
                    <a:bodyPr/>
                    <a:lstStyle/>
                    <a:p>
                      <a:r>
                        <a:rPr lang="en-US" dirty="0">
                          <a:solidFill>
                            <a:schemeClr val="bg1"/>
                          </a:solidFill>
                        </a:rPr>
                        <a:t>Tigger</a:t>
                      </a:r>
                    </a:p>
                  </a:txBody>
                  <a:tcPr>
                    <a:solidFill>
                      <a:srgbClr val="80A716"/>
                    </a:solidFill>
                  </a:tcPr>
                </a:tc>
                <a:tc>
                  <a:txBody>
                    <a:bodyPr/>
                    <a:lstStyle/>
                    <a:p>
                      <a:endParaRPr lang="en-US" dirty="0"/>
                    </a:p>
                  </a:txBody>
                  <a:tcPr/>
                </a:tc>
                <a:extLst>
                  <a:ext uri="{0D108BD9-81ED-4DB2-BD59-A6C34878D82A}">
                    <a16:rowId xmlns:a16="http://schemas.microsoft.com/office/drawing/2014/main" val="2462671507"/>
                  </a:ext>
                </a:extLst>
              </a:tr>
              <a:tr h="370840">
                <a:tc>
                  <a:txBody>
                    <a:bodyPr/>
                    <a:lstStyle/>
                    <a:p>
                      <a:r>
                        <a:rPr lang="en-US" dirty="0">
                          <a:solidFill>
                            <a:schemeClr val="bg1"/>
                          </a:solidFill>
                        </a:rPr>
                        <a:t>Input</a:t>
                      </a:r>
                    </a:p>
                  </a:txBody>
                  <a:tcPr>
                    <a:solidFill>
                      <a:srgbClr val="80A716"/>
                    </a:solidFill>
                  </a:tcPr>
                </a:tc>
                <a:tc>
                  <a:txBody>
                    <a:bodyPr/>
                    <a:lstStyle/>
                    <a:p>
                      <a:endParaRPr lang="en-US" dirty="0"/>
                    </a:p>
                  </a:txBody>
                  <a:tcPr/>
                </a:tc>
                <a:extLst>
                  <a:ext uri="{0D108BD9-81ED-4DB2-BD59-A6C34878D82A}">
                    <a16:rowId xmlns:a16="http://schemas.microsoft.com/office/drawing/2014/main" val="3034954953"/>
                  </a:ext>
                </a:extLst>
              </a:tr>
              <a:tr h="370840">
                <a:tc>
                  <a:txBody>
                    <a:bodyPr/>
                    <a:lstStyle/>
                    <a:p>
                      <a:r>
                        <a:rPr lang="en-US" dirty="0">
                          <a:solidFill>
                            <a:schemeClr val="bg1"/>
                          </a:solidFill>
                        </a:rPr>
                        <a:t>Output</a:t>
                      </a:r>
                    </a:p>
                  </a:txBody>
                  <a:tcPr>
                    <a:solidFill>
                      <a:srgbClr val="80A716"/>
                    </a:solidFill>
                  </a:tcPr>
                </a:tc>
                <a:tc>
                  <a:txBody>
                    <a:bodyPr/>
                    <a:lstStyle/>
                    <a:p>
                      <a:endParaRPr lang="en-US" dirty="0"/>
                    </a:p>
                  </a:txBody>
                  <a:tcPr/>
                </a:tc>
                <a:extLst>
                  <a:ext uri="{0D108BD9-81ED-4DB2-BD59-A6C34878D82A}">
                    <a16:rowId xmlns:a16="http://schemas.microsoft.com/office/drawing/2014/main" val="1924879616"/>
                  </a:ext>
                </a:extLst>
              </a:tr>
              <a:tr h="370840">
                <a:tc>
                  <a:txBody>
                    <a:bodyPr/>
                    <a:lstStyle/>
                    <a:p>
                      <a:r>
                        <a:rPr lang="en-US" dirty="0">
                          <a:solidFill>
                            <a:schemeClr val="bg1"/>
                          </a:solidFill>
                        </a:rPr>
                        <a:t>Consumption</a:t>
                      </a:r>
                    </a:p>
                  </a:txBody>
                  <a:tcPr>
                    <a:solidFill>
                      <a:srgbClr val="80A716"/>
                    </a:solidFill>
                  </a:tcPr>
                </a:tc>
                <a:tc>
                  <a:txBody>
                    <a:bodyPr/>
                    <a:lstStyle/>
                    <a:p>
                      <a:endParaRPr lang="en-US" dirty="0"/>
                    </a:p>
                  </a:txBody>
                  <a:tcPr/>
                </a:tc>
                <a:extLst>
                  <a:ext uri="{0D108BD9-81ED-4DB2-BD59-A6C34878D82A}">
                    <a16:rowId xmlns:a16="http://schemas.microsoft.com/office/drawing/2014/main" val="2452107428"/>
                  </a:ext>
                </a:extLst>
              </a:tr>
              <a:tr h="370840">
                <a:tc>
                  <a:txBody>
                    <a:bodyPr/>
                    <a:lstStyle/>
                    <a:p>
                      <a:r>
                        <a:rPr lang="en-US" dirty="0">
                          <a:solidFill>
                            <a:schemeClr val="bg1"/>
                          </a:solidFill>
                        </a:rPr>
                        <a:t>Premium</a:t>
                      </a:r>
                    </a:p>
                  </a:txBody>
                  <a:tcPr>
                    <a:solidFill>
                      <a:srgbClr val="80A716"/>
                    </a:solidFill>
                  </a:tcPr>
                </a:tc>
                <a:tc>
                  <a:txBody>
                    <a:bodyPr/>
                    <a:lstStyle/>
                    <a:p>
                      <a:endParaRPr lang="en-US" dirty="0"/>
                    </a:p>
                  </a:txBody>
                  <a:tcPr/>
                </a:tc>
                <a:extLst>
                  <a:ext uri="{0D108BD9-81ED-4DB2-BD59-A6C34878D82A}">
                    <a16:rowId xmlns:a16="http://schemas.microsoft.com/office/drawing/2014/main" val="3044938028"/>
                  </a:ext>
                </a:extLst>
              </a:tr>
              <a:tr h="370840">
                <a:tc>
                  <a:txBody>
                    <a:bodyPr/>
                    <a:lstStyle/>
                    <a:p>
                      <a:r>
                        <a:rPr lang="en-US" dirty="0">
                          <a:solidFill>
                            <a:schemeClr val="bg1"/>
                          </a:solidFill>
                        </a:rPr>
                        <a:t>Dedicated</a:t>
                      </a:r>
                    </a:p>
                  </a:txBody>
                  <a:tcPr>
                    <a:solidFill>
                      <a:srgbClr val="80A716"/>
                    </a:solidFill>
                  </a:tcPr>
                </a:tc>
                <a:tc>
                  <a:txBody>
                    <a:bodyPr/>
                    <a:lstStyle/>
                    <a:p>
                      <a:endParaRPr lang="en-US" dirty="0"/>
                    </a:p>
                  </a:txBody>
                  <a:tcPr/>
                </a:tc>
                <a:extLst>
                  <a:ext uri="{0D108BD9-81ED-4DB2-BD59-A6C34878D82A}">
                    <a16:rowId xmlns:a16="http://schemas.microsoft.com/office/drawing/2014/main" val="1215363356"/>
                  </a:ext>
                </a:extLst>
              </a:tr>
              <a:tr h="370840">
                <a:tc>
                  <a:txBody>
                    <a:bodyPr/>
                    <a:lstStyle/>
                    <a:p>
                      <a:r>
                        <a:rPr lang="en-US" dirty="0">
                          <a:solidFill>
                            <a:schemeClr val="bg1"/>
                          </a:solidFill>
                        </a:rPr>
                        <a:t>C# In-Process</a:t>
                      </a:r>
                    </a:p>
                  </a:txBody>
                  <a:tcPr>
                    <a:solidFill>
                      <a:srgbClr val="80A716"/>
                    </a:solidFill>
                  </a:tcPr>
                </a:tc>
                <a:tc>
                  <a:txBody>
                    <a:bodyPr/>
                    <a:lstStyle/>
                    <a:p>
                      <a:endParaRPr lang="en-US" dirty="0"/>
                    </a:p>
                  </a:txBody>
                  <a:tcPr/>
                </a:tc>
                <a:extLst>
                  <a:ext uri="{0D108BD9-81ED-4DB2-BD59-A6C34878D82A}">
                    <a16:rowId xmlns:a16="http://schemas.microsoft.com/office/drawing/2014/main" val="3329572258"/>
                  </a:ext>
                </a:extLst>
              </a:tr>
              <a:tr h="370840">
                <a:tc>
                  <a:txBody>
                    <a:bodyPr/>
                    <a:lstStyle/>
                    <a:p>
                      <a:r>
                        <a:rPr lang="en-US" dirty="0">
                          <a:solidFill>
                            <a:schemeClr val="bg1"/>
                          </a:solidFill>
                        </a:rPr>
                        <a:t>C# Isolated</a:t>
                      </a:r>
                    </a:p>
                  </a:txBody>
                  <a:tcPr>
                    <a:solidFill>
                      <a:srgbClr val="80A716"/>
                    </a:solidFill>
                  </a:tcPr>
                </a:tc>
                <a:tc>
                  <a:txBody>
                    <a:bodyPr/>
                    <a:lstStyle/>
                    <a:p>
                      <a:endParaRPr lang="en-US" dirty="0"/>
                    </a:p>
                  </a:txBody>
                  <a:tcPr/>
                </a:tc>
                <a:extLst>
                  <a:ext uri="{0D108BD9-81ED-4DB2-BD59-A6C34878D82A}">
                    <a16:rowId xmlns:a16="http://schemas.microsoft.com/office/drawing/2014/main" val="4276700655"/>
                  </a:ext>
                </a:extLst>
              </a:tr>
              <a:tr h="370840">
                <a:tc>
                  <a:txBody>
                    <a:bodyPr/>
                    <a:lstStyle/>
                    <a:p>
                      <a:r>
                        <a:rPr lang="en-US" dirty="0">
                          <a:solidFill>
                            <a:schemeClr val="bg1"/>
                          </a:solidFill>
                        </a:rPr>
                        <a:t>Java</a:t>
                      </a:r>
                    </a:p>
                  </a:txBody>
                  <a:tcPr>
                    <a:solidFill>
                      <a:srgbClr val="80A716"/>
                    </a:solidFill>
                  </a:tcPr>
                </a:tc>
                <a:tc>
                  <a:txBody>
                    <a:bodyPr/>
                    <a:lstStyle/>
                    <a:p>
                      <a:endParaRPr lang="en-US" dirty="0"/>
                    </a:p>
                  </a:txBody>
                  <a:tcPr/>
                </a:tc>
                <a:extLst>
                  <a:ext uri="{0D108BD9-81ED-4DB2-BD59-A6C34878D82A}">
                    <a16:rowId xmlns:a16="http://schemas.microsoft.com/office/drawing/2014/main" val="3872971215"/>
                  </a:ext>
                </a:extLst>
              </a:tr>
              <a:tr h="370840">
                <a:tc>
                  <a:txBody>
                    <a:bodyPr/>
                    <a:lstStyle/>
                    <a:p>
                      <a:r>
                        <a:rPr lang="en-US" dirty="0">
                          <a:solidFill>
                            <a:schemeClr val="bg1"/>
                          </a:solidFill>
                        </a:rPr>
                        <a:t>JavaScript</a:t>
                      </a:r>
                    </a:p>
                  </a:txBody>
                  <a:tcPr>
                    <a:solidFill>
                      <a:srgbClr val="80A716"/>
                    </a:solidFill>
                  </a:tcPr>
                </a:tc>
                <a:tc>
                  <a:txBody>
                    <a:bodyPr/>
                    <a:lstStyle/>
                    <a:p>
                      <a:endParaRPr lang="en-US" dirty="0"/>
                    </a:p>
                  </a:txBody>
                  <a:tcPr/>
                </a:tc>
                <a:extLst>
                  <a:ext uri="{0D108BD9-81ED-4DB2-BD59-A6C34878D82A}">
                    <a16:rowId xmlns:a16="http://schemas.microsoft.com/office/drawing/2014/main" val="409350121"/>
                  </a:ext>
                </a:extLst>
              </a:tr>
              <a:tr h="370840">
                <a:tc>
                  <a:txBody>
                    <a:bodyPr/>
                    <a:lstStyle/>
                    <a:p>
                      <a:r>
                        <a:rPr lang="en-US" dirty="0">
                          <a:solidFill>
                            <a:schemeClr val="bg1"/>
                          </a:solidFill>
                        </a:rPr>
                        <a:t>PowerShell</a:t>
                      </a:r>
                    </a:p>
                  </a:txBody>
                  <a:tcPr>
                    <a:solidFill>
                      <a:srgbClr val="80A716"/>
                    </a:solidFill>
                  </a:tcPr>
                </a:tc>
                <a:tc>
                  <a:txBody>
                    <a:bodyPr/>
                    <a:lstStyle/>
                    <a:p>
                      <a:endParaRPr lang="en-US" dirty="0"/>
                    </a:p>
                  </a:txBody>
                  <a:tcPr/>
                </a:tc>
                <a:extLst>
                  <a:ext uri="{0D108BD9-81ED-4DB2-BD59-A6C34878D82A}">
                    <a16:rowId xmlns:a16="http://schemas.microsoft.com/office/drawing/2014/main" val="2469254327"/>
                  </a:ext>
                </a:extLst>
              </a:tr>
              <a:tr h="370840">
                <a:tc>
                  <a:txBody>
                    <a:bodyPr/>
                    <a:lstStyle/>
                    <a:p>
                      <a:r>
                        <a:rPr lang="en-US" dirty="0">
                          <a:solidFill>
                            <a:schemeClr val="bg1"/>
                          </a:solidFill>
                        </a:rPr>
                        <a:t>Python</a:t>
                      </a:r>
                    </a:p>
                  </a:txBody>
                  <a:tcPr>
                    <a:solidFill>
                      <a:srgbClr val="80A716"/>
                    </a:solidFill>
                  </a:tcPr>
                </a:tc>
                <a:tc>
                  <a:txBody>
                    <a:bodyPr/>
                    <a:lstStyle/>
                    <a:p>
                      <a:endParaRPr lang="en-US" dirty="0"/>
                    </a:p>
                  </a:txBody>
                  <a:tcPr/>
                </a:tc>
                <a:extLst>
                  <a:ext uri="{0D108BD9-81ED-4DB2-BD59-A6C34878D82A}">
                    <a16:rowId xmlns:a16="http://schemas.microsoft.com/office/drawing/2014/main" val="667219710"/>
                  </a:ext>
                </a:extLst>
              </a:tr>
            </a:tbl>
          </a:graphicData>
        </a:graphic>
      </p:graphicFrame>
      <p:pic>
        <p:nvPicPr>
          <p:cNvPr id="12" name="Picture 11">
            <a:extLst>
              <a:ext uri="{FF2B5EF4-FFF2-40B4-BE49-F238E27FC236}">
                <a16:creationId xmlns:a16="http://schemas.microsoft.com/office/drawing/2014/main" id="{592E8EB9-7D7B-490C-BD25-7CC2C6D714E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1302662"/>
            <a:ext cx="316588" cy="316588"/>
          </a:xfrm>
          <a:prstGeom prst="rect">
            <a:avLst/>
          </a:prstGeom>
        </p:spPr>
      </p:pic>
      <p:pic>
        <p:nvPicPr>
          <p:cNvPr id="13" name="Picture 12">
            <a:extLst>
              <a:ext uri="{FF2B5EF4-FFF2-40B4-BE49-F238E27FC236}">
                <a16:creationId xmlns:a16="http://schemas.microsoft.com/office/drawing/2014/main" id="{C60A4B0A-A83E-4089-B3E0-92E48A1CD2C9}"/>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2277298" y="1676952"/>
            <a:ext cx="316588" cy="316588"/>
          </a:xfrm>
          <a:prstGeom prst="rect">
            <a:avLst/>
          </a:prstGeom>
        </p:spPr>
      </p:pic>
      <p:pic>
        <p:nvPicPr>
          <p:cNvPr id="14" name="Picture 13">
            <a:extLst>
              <a:ext uri="{FF2B5EF4-FFF2-40B4-BE49-F238E27FC236}">
                <a16:creationId xmlns:a16="http://schemas.microsoft.com/office/drawing/2014/main" id="{A7ED98A6-F8D6-44E5-964C-642B51C3427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2051242"/>
            <a:ext cx="316588" cy="316588"/>
          </a:xfrm>
          <a:prstGeom prst="rect">
            <a:avLst/>
          </a:prstGeom>
        </p:spPr>
      </p:pic>
      <p:pic>
        <p:nvPicPr>
          <p:cNvPr id="15" name="Picture 14">
            <a:extLst>
              <a:ext uri="{FF2B5EF4-FFF2-40B4-BE49-F238E27FC236}">
                <a16:creationId xmlns:a16="http://schemas.microsoft.com/office/drawing/2014/main" id="{6CDF2671-AE57-4D4B-A255-7A4D19A365F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2416007"/>
            <a:ext cx="316588" cy="316588"/>
          </a:xfrm>
          <a:prstGeom prst="rect">
            <a:avLst/>
          </a:prstGeom>
        </p:spPr>
      </p:pic>
      <p:pic>
        <p:nvPicPr>
          <p:cNvPr id="16" name="Picture 15">
            <a:extLst>
              <a:ext uri="{FF2B5EF4-FFF2-40B4-BE49-F238E27FC236}">
                <a16:creationId xmlns:a16="http://schemas.microsoft.com/office/drawing/2014/main" id="{47382D21-EE16-4970-A489-7F3482F04AC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2787122"/>
            <a:ext cx="316588" cy="316588"/>
          </a:xfrm>
          <a:prstGeom prst="rect">
            <a:avLst/>
          </a:prstGeom>
        </p:spPr>
      </p:pic>
      <p:pic>
        <p:nvPicPr>
          <p:cNvPr id="17" name="Picture 16">
            <a:extLst>
              <a:ext uri="{FF2B5EF4-FFF2-40B4-BE49-F238E27FC236}">
                <a16:creationId xmlns:a16="http://schemas.microsoft.com/office/drawing/2014/main" id="{06264927-2EE9-4E46-843F-9DDE83F7557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3161412"/>
            <a:ext cx="316588" cy="316588"/>
          </a:xfrm>
          <a:prstGeom prst="rect">
            <a:avLst/>
          </a:prstGeom>
        </p:spPr>
      </p:pic>
      <p:pic>
        <p:nvPicPr>
          <p:cNvPr id="18" name="Picture 17">
            <a:extLst>
              <a:ext uri="{FF2B5EF4-FFF2-40B4-BE49-F238E27FC236}">
                <a16:creationId xmlns:a16="http://schemas.microsoft.com/office/drawing/2014/main" id="{A646B365-1471-4407-BCB1-DC10A898979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3532527"/>
            <a:ext cx="316588" cy="316588"/>
          </a:xfrm>
          <a:prstGeom prst="rect">
            <a:avLst/>
          </a:prstGeom>
        </p:spPr>
      </p:pic>
      <p:pic>
        <p:nvPicPr>
          <p:cNvPr id="19" name="Picture 18">
            <a:extLst>
              <a:ext uri="{FF2B5EF4-FFF2-40B4-BE49-F238E27FC236}">
                <a16:creationId xmlns:a16="http://schemas.microsoft.com/office/drawing/2014/main" id="{AF85D68C-2855-4CC0-8E08-C6B86D5191C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3903642"/>
            <a:ext cx="316588" cy="316588"/>
          </a:xfrm>
          <a:prstGeom prst="rect">
            <a:avLst/>
          </a:prstGeom>
        </p:spPr>
      </p:pic>
      <p:pic>
        <p:nvPicPr>
          <p:cNvPr id="20" name="Picture 19">
            <a:extLst>
              <a:ext uri="{FF2B5EF4-FFF2-40B4-BE49-F238E27FC236}">
                <a16:creationId xmlns:a16="http://schemas.microsoft.com/office/drawing/2014/main" id="{133AA79E-F385-41CA-9B6F-79FCDF84CA0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4274757"/>
            <a:ext cx="316588" cy="316588"/>
          </a:xfrm>
          <a:prstGeom prst="rect">
            <a:avLst/>
          </a:prstGeom>
        </p:spPr>
      </p:pic>
      <p:pic>
        <p:nvPicPr>
          <p:cNvPr id="21" name="Picture 20">
            <a:extLst>
              <a:ext uri="{FF2B5EF4-FFF2-40B4-BE49-F238E27FC236}">
                <a16:creationId xmlns:a16="http://schemas.microsoft.com/office/drawing/2014/main" id="{0163AEEE-3081-4D22-BFE2-8100C0EF320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4645872"/>
            <a:ext cx="316588" cy="316588"/>
          </a:xfrm>
          <a:prstGeom prst="rect">
            <a:avLst/>
          </a:prstGeom>
        </p:spPr>
      </p:pic>
      <p:pic>
        <p:nvPicPr>
          <p:cNvPr id="22" name="Picture 21">
            <a:extLst>
              <a:ext uri="{FF2B5EF4-FFF2-40B4-BE49-F238E27FC236}">
                <a16:creationId xmlns:a16="http://schemas.microsoft.com/office/drawing/2014/main" id="{03ACF6FC-BF9A-46AF-AD9E-A15AFF60C95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5016987"/>
            <a:ext cx="316588" cy="316588"/>
          </a:xfrm>
          <a:prstGeom prst="rect">
            <a:avLst/>
          </a:prstGeom>
        </p:spPr>
      </p:pic>
      <p:pic>
        <p:nvPicPr>
          <p:cNvPr id="23" name="Picture 22">
            <a:extLst>
              <a:ext uri="{FF2B5EF4-FFF2-40B4-BE49-F238E27FC236}">
                <a16:creationId xmlns:a16="http://schemas.microsoft.com/office/drawing/2014/main" id="{03F906B5-9EC0-4872-B30C-CF67A4B5CD7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5388102"/>
            <a:ext cx="316588" cy="316588"/>
          </a:xfrm>
          <a:prstGeom prst="rect">
            <a:avLst/>
          </a:prstGeom>
        </p:spPr>
      </p:pic>
    </p:spTree>
    <p:extLst>
      <p:ext uri="{BB962C8B-B14F-4D97-AF65-F5344CB8AC3E}">
        <p14:creationId xmlns:p14="http://schemas.microsoft.com/office/powerpoint/2010/main" val="1041157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up)">
                                      <p:cBhvr>
                                        <p:cTn id="11" dur="500"/>
                                        <p:tgtEl>
                                          <p:spTgt spid="3"/>
                                        </p:tgtEl>
                                      </p:cBhvr>
                                    </p:animEffect>
                                  </p:childTnLst>
                                </p:cTn>
                              </p:par>
                            </p:childTnLst>
                          </p:cTn>
                        </p:par>
                        <p:par>
                          <p:cTn id="12" fill="hold">
                            <p:stCondLst>
                              <p:cond delay="1000"/>
                            </p:stCondLst>
                            <p:childTnLst>
                              <p:par>
                                <p:cTn id="13" presetID="1" presetClass="entr" presetSubtype="0"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par>
                          <p:cTn id="19" fill="hold">
                            <p:stCondLst>
                              <p:cond delay="1500"/>
                            </p:stCondLst>
                            <p:childTnLst>
                              <p:par>
                                <p:cTn id="20" presetID="22" presetClass="entr" presetSubtype="8" fill="hold" nodeType="after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left)">
                                      <p:cBhvr>
                                        <p:cTn id="22" dur="500"/>
                                        <p:tgtEl>
                                          <p:spTgt spid="8"/>
                                        </p:tgtEl>
                                      </p:cBhvr>
                                    </p:animEffect>
                                  </p:childTnLst>
                                </p:cTn>
                              </p:par>
                            </p:childTnLst>
                          </p:cTn>
                        </p:par>
                        <p:par>
                          <p:cTn id="23" fill="hold">
                            <p:stCondLst>
                              <p:cond delay="2000"/>
                            </p:stCondLst>
                            <p:childTnLst>
                              <p:par>
                                <p:cTn id="24" presetID="1" presetClass="entr" presetSubtype="0" fill="hold" grpId="0" nodeType="afterEffect">
                                  <p:stCondLst>
                                    <p:cond delay="0"/>
                                  </p:stCondLst>
                                  <p:childTnLst>
                                    <p:set>
                                      <p:cBhvr>
                                        <p:cTn id="25"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3B4327E8-C89D-B82E-7543-F762D1A19B58}"/>
              </a:ext>
            </a:extLst>
          </p:cNvPr>
          <p:cNvSpPr/>
          <p:nvPr/>
        </p:nvSpPr>
        <p:spPr>
          <a:xfrm>
            <a:off x="4501522" y="1132709"/>
            <a:ext cx="6392562" cy="4373993"/>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D6E789C5-F03B-45B4-A445-A07366DDCA8B}"/>
              </a:ext>
            </a:extLst>
          </p:cNvPr>
          <p:cNvSpPr>
            <a:spLocks noGrp="1"/>
          </p:cNvSpPr>
          <p:nvPr>
            <p:ph type="title"/>
          </p:nvPr>
        </p:nvSpPr>
        <p:spPr/>
        <p:txBody>
          <a:bodyPr/>
          <a:lstStyle/>
          <a:p>
            <a:r>
              <a:rPr lang="en-US" dirty="0"/>
              <a:t>IoT Hub</a:t>
            </a:r>
          </a:p>
        </p:txBody>
      </p:sp>
      <p:grpSp>
        <p:nvGrpSpPr>
          <p:cNvPr id="3" name="Group 2">
            <a:extLst>
              <a:ext uri="{FF2B5EF4-FFF2-40B4-BE49-F238E27FC236}">
                <a16:creationId xmlns:a16="http://schemas.microsoft.com/office/drawing/2014/main" id="{5D825E30-1FE8-433C-B0E2-200728A1FE01}"/>
              </a:ext>
            </a:extLst>
          </p:cNvPr>
          <p:cNvGrpSpPr/>
          <p:nvPr/>
        </p:nvGrpSpPr>
        <p:grpSpPr>
          <a:xfrm>
            <a:off x="5348889" y="2770371"/>
            <a:ext cx="1494222" cy="2236963"/>
            <a:chOff x="5348889" y="2770371"/>
            <a:chExt cx="1494222" cy="2236963"/>
          </a:xfrm>
        </p:grpSpPr>
        <p:pic>
          <p:nvPicPr>
            <p:cNvPr id="4" name="Graphic 3">
              <a:extLst>
                <a:ext uri="{FF2B5EF4-FFF2-40B4-BE49-F238E27FC236}">
                  <a16:creationId xmlns:a16="http://schemas.microsoft.com/office/drawing/2014/main" id="{401B9476-8549-4E18-B86F-34CD3400B71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48889" y="3513112"/>
              <a:ext cx="1494222" cy="1494222"/>
            </a:xfrm>
            <a:prstGeom prst="rect">
              <a:avLst/>
            </a:prstGeom>
          </p:spPr>
        </p:pic>
        <p:cxnSp>
          <p:nvCxnSpPr>
            <p:cNvPr id="5" name="Straight Arrow Connector 4">
              <a:extLst>
                <a:ext uri="{FF2B5EF4-FFF2-40B4-BE49-F238E27FC236}">
                  <a16:creationId xmlns:a16="http://schemas.microsoft.com/office/drawing/2014/main" id="{7D4A696E-5B3C-4FB7-B302-427B3D3836FB}"/>
                </a:ext>
              </a:extLst>
            </p:cNvPr>
            <p:cNvCxnSpPr>
              <a:cxnSpLocks/>
            </p:cNvCxnSpPr>
            <p:nvPr/>
          </p:nvCxnSpPr>
          <p:spPr>
            <a:xfrm>
              <a:off x="6096000" y="2770371"/>
              <a:ext cx="0" cy="665739"/>
            </a:xfrm>
            <a:prstGeom prst="straightConnector1">
              <a:avLst/>
            </a:prstGeom>
            <a:ln w="57150">
              <a:solidFill>
                <a:srgbClr val="80A716"/>
              </a:solidFill>
              <a:tailEnd type="triangle"/>
            </a:ln>
          </p:spPr>
          <p:style>
            <a:lnRef idx="1">
              <a:schemeClr val="accent1"/>
            </a:lnRef>
            <a:fillRef idx="0">
              <a:schemeClr val="accent1"/>
            </a:fillRef>
            <a:effectRef idx="0">
              <a:schemeClr val="accent1"/>
            </a:effectRef>
            <a:fontRef idx="minor">
              <a:schemeClr val="tx1"/>
            </a:fontRef>
          </p:style>
        </p:cxnSp>
      </p:grpSp>
      <p:pic>
        <p:nvPicPr>
          <p:cNvPr id="6" name="Graphic 5">
            <a:extLst>
              <a:ext uri="{FF2B5EF4-FFF2-40B4-BE49-F238E27FC236}">
                <a16:creationId xmlns:a16="http://schemas.microsoft.com/office/drawing/2014/main" id="{BAA366CA-924B-4299-B728-58778C2200A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5546354" y="1396612"/>
            <a:ext cx="1099291" cy="1099291"/>
          </a:xfrm>
          <a:prstGeom prst="rect">
            <a:avLst/>
          </a:prstGeom>
        </p:spPr>
      </p:pic>
      <p:pic>
        <p:nvPicPr>
          <p:cNvPr id="7" name="Graphic 6">
            <a:extLst>
              <a:ext uri="{FF2B5EF4-FFF2-40B4-BE49-F238E27FC236}">
                <a16:creationId xmlns:a16="http://schemas.microsoft.com/office/drawing/2014/main" id="{8D4CA680-D380-4839-8932-01D540E9B25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8749962" y="3710577"/>
            <a:ext cx="1099291" cy="1099291"/>
          </a:xfrm>
          <a:prstGeom prst="rect">
            <a:avLst/>
          </a:prstGeom>
        </p:spPr>
      </p:pic>
      <p:cxnSp>
        <p:nvCxnSpPr>
          <p:cNvPr id="8" name="Straight Arrow Connector 7">
            <a:extLst>
              <a:ext uri="{FF2B5EF4-FFF2-40B4-BE49-F238E27FC236}">
                <a16:creationId xmlns:a16="http://schemas.microsoft.com/office/drawing/2014/main" id="{27F6A465-A3E1-403D-88B6-1BF31D21D162}"/>
              </a:ext>
            </a:extLst>
          </p:cNvPr>
          <p:cNvCxnSpPr>
            <a:cxnSpLocks/>
          </p:cNvCxnSpPr>
          <p:nvPr/>
        </p:nvCxnSpPr>
        <p:spPr>
          <a:xfrm>
            <a:off x="7014410" y="4121229"/>
            <a:ext cx="1366787" cy="0"/>
          </a:xfrm>
          <a:prstGeom prst="straightConnector1">
            <a:avLst/>
          </a:prstGeom>
          <a:ln w="57150">
            <a:solidFill>
              <a:srgbClr val="80A716"/>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BE1A447B-D9BB-48D1-BCA4-C56003FD4E81}"/>
              </a:ext>
            </a:extLst>
          </p:cNvPr>
          <p:cNvSpPr txBox="1"/>
          <p:nvPr/>
        </p:nvSpPr>
        <p:spPr>
          <a:xfrm>
            <a:off x="5139892" y="2904245"/>
            <a:ext cx="829394" cy="369332"/>
          </a:xfrm>
          <a:prstGeom prst="rect">
            <a:avLst/>
          </a:prstGeom>
          <a:noFill/>
        </p:spPr>
        <p:txBody>
          <a:bodyPr wrap="none" rtlCol="0">
            <a:spAutoFit/>
          </a:bodyPr>
          <a:lstStyle/>
          <a:p>
            <a:r>
              <a:rPr lang="en-US" dirty="0">
                <a:solidFill>
                  <a:srgbClr val="2A355F"/>
                </a:solidFill>
              </a:rPr>
              <a:t>Trigger</a:t>
            </a:r>
          </a:p>
        </p:txBody>
      </p:sp>
      <p:sp>
        <p:nvSpPr>
          <p:cNvPr id="10" name="TextBox 9">
            <a:extLst>
              <a:ext uri="{FF2B5EF4-FFF2-40B4-BE49-F238E27FC236}">
                <a16:creationId xmlns:a16="http://schemas.microsoft.com/office/drawing/2014/main" id="{F70E4C6F-5F40-4600-A2B8-7E41BDBDF386}"/>
              </a:ext>
            </a:extLst>
          </p:cNvPr>
          <p:cNvSpPr txBox="1"/>
          <p:nvPr/>
        </p:nvSpPr>
        <p:spPr>
          <a:xfrm>
            <a:off x="7207926" y="3612904"/>
            <a:ext cx="979755" cy="369332"/>
          </a:xfrm>
          <a:prstGeom prst="rect">
            <a:avLst/>
          </a:prstGeom>
          <a:noFill/>
        </p:spPr>
        <p:txBody>
          <a:bodyPr wrap="none" rtlCol="0">
            <a:spAutoFit/>
          </a:bodyPr>
          <a:lstStyle/>
          <a:p>
            <a:r>
              <a:rPr lang="en-US" dirty="0">
                <a:solidFill>
                  <a:srgbClr val="2A355F"/>
                </a:solidFill>
              </a:rPr>
              <a:t>Bindings</a:t>
            </a:r>
          </a:p>
        </p:txBody>
      </p:sp>
      <p:graphicFrame>
        <p:nvGraphicFramePr>
          <p:cNvPr id="11" name="Table 11">
            <a:extLst>
              <a:ext uri="{FF2B5EF4-FFF2-40B4-BE49-F238E27FC236}">
                <a16:creationId xmlns:a16="http://schemas.microsoft.com/office/drawing/2014/main" id="{7E8B11AA-9B3E-4662-978B-50B3DAFC9E50}"/>
              </a:ext>
            </a:extLst>
          </p:cNvPr>
          <p:cNvGraphicFramePr>
            <a:graphicFrameLocks noGrp="1"/>
          </p:cNvGraphicFramePr>
          <p:nvPr>
            <p:extLst>
              <p:ext uri="{D42A27DB-BD31-4B8C-83A1-F6EECF244321}">
                <p14:modId xmlns:p14="http://schemas.microsoft.com/office/powerpoint/2010/main" val="3434376055"/>
              </p:ext>
            </p:extLst>
          </p:nvPr>
        </p:nvGraphicFramePr>
        <p:xfrm>
          <a:off x="630704" y="1277261"/>
          <a:ext cx="2083921" cy="4450080"/>
        </p:xfrm>
        <a:graphic>
          <a:graphicData uri="http://schemas.openxmlformats.org/drawingml/2006/table">
            <a:tbl>
              <a:tblPr firstRow="1" bandRow="1">
                <a:tableStyleId>{5940675A-B579-460E-94D1-54222C63F5DA}</a:tableStyleId>
              </a:tblPr>
              <a:tblGrid>
                <a:gridCol w="1577930">
                  <a:extLst>
                    <a:ext uri="{9D8B030D-6E8A-4147-A177-3AD203B41FA5}">
                      <a16:colId xmlns:a16="http://schemas.microsoft.com/office/drawing/2014/main" val="4264818851"/>
                    </a:ext>
                  </a:extLst>
                </a:gridCol>
                <a:gridCol w="505991">
                  <a:extLst>
                    <a:ext uri="{9D8B030D-6E8A-4147-A177-3AD203B41FA5}">
                      <a16:colId xmlns:a16="http://schemas.microsoft.com/office/drawing/2014/main" val="2863279629"/>
                    </a:ext>
                  </a:extLst>
                </a:gridCol>
              </a:tblGrid>
              <a:tr h="370840">
                <a:tc>
                  <a:txBody>
                    <a:bodyPr/>
                    <a:lstStyle/>
                    <a:p>
                      <a:r>
                        <a:rPr lang="en-US" dirty="0">
                          <a:solidFill>
                            <a:schemeClr val="bg1"/>
                          </a:solidFill>
                        </a:rPr>
                        <a:t>Tigger</a:t>
                      </a:r>
                    </a:p>
                  </a:txBody>
                  <a:tcPr>
                    <a:solidFill>
                      <a:srgbClr val="80A716"/>
                    </a:solidFill>
                  </a:tcPr>
                </a:tc>
                <a:tc>
                  <a:txBody>
                    <a:bodyPr/>
                    <a:lstStyle/>
                    <a:p>
                      <a:endParaRPr lang="en-US" dirty="0"/>
                    </a:p>
                  </a:txBody>
                  <a:tcPr/>
                </a:tc>
                <a:extLst>
                  <a:ext uri="{0D108BD9-81ED-4DB2-BD59-A6C34878D82A}">
                    <a16:rowId xmlns:a16="http://schemas.microsoft.com/office/drawing/2014/main" val="2462671507"/>
                  </a:ext>
                </a:extLst>
              </a:tr>
              <a:tr h="370840">
                <a:tc>
                  <a:txBody>
                    <a:bodyPr/>
                    <a:lstStyle/>
                    <a:p>
                      <a:r>
                        <a:rPr lang="en-US" dirty="0">
                          <a:solidFill>
                            <a:schemeClr val="bg1"/>
                          </a:solidFill>
                        </a:rPr>
                        <a:t>Input</a:t>
                      </a:r>
                    </a:p>
                  </a:txBody>
                  <a:tcPr>
                    <a:solidFill>
                      <a:srgbClr val="80A716"/>
                    </a:solidFill>
                  </a:tcPr>
                </a:tc>
                <a:tc>
                  <a:txBody>
                    <a:bodyPr/>
                    <a:lstStyle/>
                    <a:p>
                      <a:endParaRPr lang="en-US" dirty="0"/>
                    </a:p>
                  </a:txBody>
                  <a:tcPr/>
                </a:tc>
                <a:extLst>
                  <a:ext uri="{0D108BD9-81ED-4DB2-BD59-A6C34878D82A}">
                    <a16:rowId xmlns:a16="http://schemas.microsoft.com/office/drawing/2014/main" val="3034954953"/>
                  </a:ext>
                </a:extLst>
              </a:tr>
              <a:tr h="370840">
                <a:tc>
                  <a:txBody>
                    <a:bodyPr/>
                    <a:lstStyle/>
                    <a:p>
                      <a:r>
                        <a:rPr lang="en-US" dirty="0">
                          <a:solidFill>
                            <a:schemeClr val="bg1"/>
                          </a:solidFill>
                        </a:rPr>
                        <a:t>Output</a:t>
                      </a:r>
                    </a:p>
                  </a:txBody>
                  <a:tcPr>
                    <a:solidFill>
                      <a:srgbClr val="80A716"/>
                    </a:solidFill>
                  </a:tcPr>
                </a:tc>
                <a:tc>
                  <a:txBody>
                    <a:bodyPr/>
                    <a:lstStyle/>
                    <a:p>
                      <a:endParaRPr lang="en-US" dirty="0"/>
                    </a:p>
                  </a:txBody>
                  <a:tcPr/>
                </a:tc>
                <a:extLst>
                  <a:ext uri="{0D108BD9-81ED-4DB2-BD59-A6C34878D82A}">
                    <a16:rowId xmlns:a16="http://schemas.microsoft.com/office/drawing/2014/main" val="1924879616"/>
                  </a:ext>
                </a:extLst>
              </a:tr>
              <a:tr h="370840">
                <a:tc>
                  <a:txBody>
                    <a:bodyPr/>
                    <a:lstStyle/>
                    <a:p>
                      <a:r>
                        <a:rPr lang="en-US" dirty="0">
                          <a:solidFill>
                            <a:schemeClr val="bg1"/>
                          </a:solidFill>
                        </a:rPr>
                        <a:t>Consumption</a:t>
                      </a:r>
                    </a:p>
                  </a:txBody>
                  <a:tcPr>
                    <a:solidFill>
                      <a:srgbClr val="80A716"/>
                    </a:solidFill>
                  </a:tcPr>
                </a:tc>
                <a:tc>
                  <a:txBody>
                    <a:bodyPr/>
                    <a:lstStyle/>
                    <a:p>
                      <a:endParaRPr lang="en-US" dirty="0"/>
                    </a:p>
                  </a:txBody>
                  <a:tcPr/>
                </a:tc>
                <a:extLst>
                  <a:ext uri="{0D108BD9-81ED-4DB2-BD59-A6C34878D82A}">
                    <a16:rowId xmlns:a16="http://schemas.microsoft.com/office/drawing/2014/main" val="2452107428"/>
                  </a:ext>
                </a:extLst>
              </a:tr>
              <a:tr h="370840">
                <a:tc>
                  <a:txBody>
                    <a:bodyPr/>
                    <a:lstStyle/>
                    <a:p>
                      <a:r>
                        <a:rPr lang="en-US" dirty="0">
                          <a:solidFill>
                            <a:schemeClr val="bg1"/>
                          </a:solidFill>
                        </a:rPr>
                        <a:t>Premium</a:t>
                      </a:r>
                    </a:p>
                  </a:txBody>
                  <a:tcPr>
                    <a:solidFill>
                      <a:srgbClr val="80A716"/>
                    </a:solidFill>
                  </a:tcPr>
                </a:tc>
                <a:tc>
                  <a:txBody>
                    <a:bodyPr/>
                    <a:lstStyle/>
                    <a:p>
                      <a:endParaRPr lang="en-US" dirty="0"/>
                    </a:p>
                  </a:txBody>
                  <a:tcPr/>
                </a:tc>
                <a:extLst>
                  <a:ext uri="{0D108BD9-81ED-4DB2-BD59-A6C34878D82A}">
                    <a16:rowId xmlns:a16="http://schemas.microsoft.com/office/drawing/2014/main" val="3044938028"/>
                  </a:ext>
                </a:extLst>
              </a:tr>
              <a:tr h="370840">
                <a:tc>
                  <a:txBody>
                    <a:bodyPr/>
                    <a:lstStyle/>
                    <a:p>
                      <a:r>
                        <a:rPr lang="en-US" dirty="0">
                          <a:solidFill>
                            <a:schemeClr val="bg1"/>
                          </a:solidFill>
                        </a:rPr>
                        <a:t>Dedicated</a:t>
                      </a:r>
                    </a:p>
                  </a:txBody>
                  <a:tcPr>
                    <a:solidFill>
                      <a:srgbClr val="80A716"/>
                    </a:solidFill>
                  </a:tcPr>
                </a:tc>
                <a:tc>
                  <a:txBody>
                    <a:bodyPr/>
                    <a:lstStyle/>
                    <a:p>
                      <a:endParaRPr lang="en-US" dirty="0"/>
                    </a:p>
                  </a:txBody>
                  <a:tcPr/>
                </a:tc>
                <a:extLst>
                  <a:ext uri="{0D108BD9-81ED-4DB2-BD59-A6C34878D82A}">
                    <a16:rowId xmlns:a16="http://schemas.microsoft.com/office/drawing/2014/main" val="1215363356"/>
                  </a:ext>
                </a:extLst>
              </a:tr>
              <a:tr h="370840">
                <a:tc>
                  <a:txBody>
                    <a:bodyPr/>
                    <a:lstStyle/>
                    <a:p>
                      <a:r>
                        <a:rPr lang="en-US" dirty="0">
                          <a:solidFill>
                            <a:schemeClr val="bg1"/>
                          </a:solidFill>
                        </a:rPr>
                        <a:t>C# In-Process</a:t>
                      </a:r>
                    </a:p>
                  </a:txBody>
                  <a:tcPr>
                    <a:solidFill>
                      <a:srgbClr val="80A716"/>
                    </a:solidFill>
                  </a:tcPr>
                </a:tc>
                <a:tc>
                  <a:txBody>
                    <a:bodyPr/>
                    <a:lstStyle/>
                    <a:p>
                      <a:endParaRPr lang="en-US" dirty="0"/>
                    </a:p>
                  </a:txBody>
                  <a:tcPr/>
                </a:tc>
                <a:extLst>
                  <a:ext uri="{0D108BD9-81ED-4DB2-BD59-A6C34878D82A}">
                    <a16:rowId xmlns:a16="http://schemas.microsoft.com/office/drawing/2014/main" val="3329572258"/>
                  </a:ext>
                </a:extLst>
              </a:tr>
              <a:tr h="370840">
                <a:tc>
                  <a:txBody>
                    <a:bodyPr/>
                    <a:lstStyle/>
                    <a:p>
                      <a:r>
                        <a:rPr lang="en-US" dirty="0">
                          <a:solidFill>
                            <a:schemeClr val="bg1"/>
                          </a:solidFill>
                        </a:rPr>
                        <a:t>C# Isolated</a:t>
                      </a:r>
                    </a:p>
                  </a:txBody>
                  <a:tcPr>
                    <a:solidFill>
                      <a:srgbClr val="80A716"/>
                    </a:solidFill>
                  </a:tcPr>
                </a:tc>
                <a:tc>
                  <a:txBody>
                    <a:bodyPr/>
                    <a:lstStyle/>
                    <a:p>
                      <a:endParaRPr lang="en-US" dirty="0"/>
                    </a:p>
                  </a:txBody>
                  <a:tcPr/>
                </a:tc>
                <a:extLst>
                  <a:ext uri="{0D108BD9-81ED-4DB2-BD59-A6C34878D82A}">
                    <a16:rowId xmlns:a16="http://schemas.microsoft.com/office/drawing/2014/main" val="4276700655"/>
                  </a:ext>
                </a:extLst>
              </a:tr>
              <a:tr h="370840">
                <a:tc>
                  <a:txBody>
                    <a:bodyPr/>
                    <a:lstStyle/>
                    <a:p>
                      <a:r>
                        <a:rPr lang="en-US" dirty="0">
                          <a:solidFill>
                            <a:schemeClr val="bg1"/>
                          </a:solidFill>
                        </a:rPr>
                        <a:t>Java</a:t>
                      </a:r>
                    </a:p>
                  </a:txBody>
                  <a:tcPr>
                    <a:solidFill>
                      <a:srgbClr val="80A716"/>
                    </a:solidFill>
                  </a:tcPr>
                </a:tc>
                <a:tc>
                  <a:txBody>
                    <a:bodyPr/>
                    <a:lstStyle/>
                    <a:p>
                      <a:endParaRPr lang="en-US" dirty="0"/>
                    </a:p>
                  </a:txBody>
                  <a:tcPr/>
                </a:tc>
                <a:extLst>
                  <a:ext uri="{0D108BD9-81ED-4DB2-BD59-A6C34878D82A}">
                    <a16:rowId xmlns:a16="http://schemas.microsoft.com/office/drawing/2014/main" val="3872971215"/>
                  </a:ext>
                </a:extLst>
              </a:tr>
              <a:tr h="370840">
                <a:tc>
                  <a:txBody>
                    <a:bodyPr/>
                    <a:lstStyle/>
                    <a:p>
                      <a:r>
                        <a:rPr lang="en-US" dirty="0">
                          <a:solidFill>
                            <a:schemeClr val="bg1"/>
                          </a:solidFill>
                        </a:rPr>
                        <a:t>JavaScript</a:t>
                      </a:r>
                    </a:p>
                  </a:txBody>
                  <a:tcPr>
                    <a:solidFill>
                      <a:srgbClr val="80A716"/>
                    </a:solidFill>
                  </a:tcPr>
                </a:tc>
                <a:tc>
                  <a:txBody>
                    <a:bodyPr/>
                    <a:lstStyle/>
                    <a:p>
                      <a:endParaRPr lang="en-US" dirty="0"/>
                    </a:p>
                  </a:txBody>
                  <a:tcPr/>
                </a:tc>
                <a:extLst>
                  <a:ext uri="{0D108BD9-81ED-4DB2-BD59-A6C34878D82A}">
                    <a16:rowId xmlns:a16="http://schemas.microsoft.com/office/drawing/2014/main" val="409350121"/>
                  </a:ext>
                </a:extLst>
              </a:tr>
              <a:tr h="370840">
                <a:tc>
                  <a:txBody>
                    <a:bodyPr/>
                    <a:lstStyle/>
                    <a:p>
                      <a:r>
                        <a:rPr lang="en-US" dirty="0">
                          <a:solidFill>
                            <a:schemeClr val="bg1"/>
                          </a:solidFill>
                        </a:rPr>
                        <a:t>PowerShell</a:t>
                      </a:r>
                    </a:p>
                  </a:txBody>
                  <a:tcPr>
                    <a:solidFill>
                      <a:srgbClr val="80A716"/>
                    </a:solidFill>
                  </a:tcPr>
                </a:tc>
                <a:tc>
                  <a:txBody>
                    <a:bodyPr/>
                    <a:lstStyle/>
                    <a:p>
                      <a:endParaRPr lang="en-US" dirty="0"/>
                    </a:p>
                  </a:txBody>
                  <a:tcPr/>
                </a:tc>
                <a:extLst>
                  <a:ext uri="{0D108BD9-81ED-4DB2-BD59-A6C34878D82A}">
                    <a16:rowId xmlns:a16="http://schemas.microsoft.com/office/drawing/2014/main" val="2469254327"/>
                  </a:ext>
                </a:extLst>
              </a:tr>
              <a:tr h="370840">
                <a:tc>
                  <a:txBody>
                    <a:bodyPr/>
                    <a:lstStyle/>
                    <a:p>
                      <a:r>
                        <a:rPr lang="en-US" dirty="0">
                          <a:solidFill>
                            <a:schemeClr val="bg1"/>
                          </a:solidFill>
                        </a:rPr>
                        <a:t>Python</a:t>
                      </a:r>
                    </a:p>
                  </a:txBody>
                  <a:tcPr>
                    <a:solidFill>
                      <a:srgbClr val="80A716"/>
                    </a:solidFill>
                  </a:tcPr>
                </a:tc>
                <a:tc>
                  <a:txBody>
                    <a:bodyPr/>
                    <a:lstStyle/>
                    <a:p>
                      <a:endParaRPr lang="en-US" dirty="0"/>
                    </a:p>
                  </a:txBody>
                  <a:tcPr/>
                </a:tc>
                <a:extLst>
                  <a:ext uri="{0D108BD9-81ED-4DB2-BD59-A6C34878D82A}">
                    <a16:rowId xmlns:a16="http://schemas.microsoft.com/office/drawing/2014/main" val="667219710"/>
                  </a:ext>
                </a:extLst>
              </a:tr>
            </a:tbl>
          </a:graphicData>
        </a:graphic>
      </p:graphicFrame>
      <p:pic>
        <p:nvPicPr>
          <p:cNvPr id="12" name="Picture 11">
            <a:extLst>
              <a:ext uri="{FF2B5EF4-FFF2-40B4-BE49-F238E27FC236}">
                <a16:creationId xmlns:a16="http://schemas.microsoft.com/office/drawing/2014/main" id="{11141E88-ACA5-43AF-AC7C-5CA245F465F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1302662"/>
            <a:ext cx="316588" cy="316588"/>
          </a:xfrm>
          <a:prstGeom prst="rect">
            <a:avLst/>
          </a:prstGeom>
        </p:spPr>
      </p:pic>
      <p:pic>
        <p:nvPicPr>
          <p:cNvPr id="13" name="Picture 12">
            <a:extLst>
              <a:ext uri="{FF2B5EF4-FFF2-40B4-BE49-F238E27FC236}">
                <a16:creationId xmlns:a16="http://schemas.microsoft.com/office/drawing/2014/main" id="{AC3B2789-A068-4C62-927D-F593C6C0D7BB}"/>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2277298" y="1676952"/>
            <a:ext cx="316588" cy="316588"/>
          </a:xfrm>
          <a:prstGeom prst="rect">
            <a:avLst/>
          </a:prstGeom>
        </p:spPr>
      </p:pic>
      <p:pic>
        <p:nvPicPr>
          <p:cNvPr id="14" name="Picture 13">
            <a:extLst>
              <a:ext uri="{FF2B5EF4-FFF2-40B4-BE49-F238E27FC236}">
                <a16:creationId xmlns:a16="http://schemas.microsoft.com/office/drawing/2014/main" id="{72689350-466C-451F-BE54-C4499C9C7F9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2051242"/>
            <a:ext cx="316588" cy="316588"/>
          </a:xfrm>
          <a:prstGeom prst="rect">
            <a:avLst/>
          </a:prstGeom>
        </p:spPr>
      </p:pic>
      <p:pic>
        <p:nvPicPr>
          <p:cNvPr id="15" name="Picture 14">
            <a:extLst>
              <a:ext uri="{FF2B5EF4-FFF2-40B4-BE49-F238E27FC236}">
                <a16:creationId xmlns:a16="http://schemas.microsoft.com/office/drawing/2014/main" id="{17B43EFD-B0BF-4EEC-9237-53735575FEB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2416007"/>
            <a:ext cx="316588" cy="316588"/>
          </a:xfrm>
          <a:prstGeom prst="rect">
            <a:avLst/>
          </a:prstGeom>
        </p:spPr>
      </p:pic>
      <p:pic>
        <p:nvPicPr>
          <p:cNvPr id="16" name="Picture 15">
            <a:extLst>
              <a:ext uri="{FF2B5EF4-FFF2-40B4-BE49-F238E27FC236}">
                <a16:creationId xmlns:a16="http://schemas.microsoft.com/office/drawing/2014/main" id="{56804DAD-1319-427D-96D7-95D278C6F9A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2787122"/>
            <a:ext cx="316588" cy="316588"/>
          </a:xfrm>
          <a:prstGeom prst="rect">
            <a:avLst/>
          </a:prstGeom>
        </p:spPr>
      </p:pic>
      <p:pic>
        <p:nvPicPr>
          <p:cNvPr id="17" name="Picture 16">
            <a:extLst>
              <a:ext uri="{FF2B5EF4-FFF2-40B4-BE49-F238E27FC236}">
                <a16:creationId xmlns:a16="http://schemas.microsoft.com/office/drawing/2014/main" id="{A0672916-DFB9-4CBB-87CB-5BD07E6EE8C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3161412"/>
            <a:ext cx="316588" cy="316588"/>
          </a:xfrm>
          <a:prstGeom prst="rect">
            <a:avLst/>
          </a:prstGeom>
        </p:spPr>
      </p:pic>
      <p:pic>
        <p:nvPicPr>
          <p:cNvPr id="18" name="Picture 17">
            <a:extLst>
              <a:ext uri="{FF2B5EF4-FFF2-40B4-BE49-F238E27FC236}">
                <a16:creationId xmlns:a16="http://schemas.microsoft.com/office/drawing/2014/main" id="{C0546D0C-EB0B-4C61-AF7B-CC2B171BA98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3532527"/>
            <a:ext cx="316588" cy="316588"/>
          </a:xfrm>
          <a:prstGeom prst="rect">
            <a:avLst/>
          </a:prstGeom>
        </p:spPr>
      </p:pic>
      <p:pic>
        <p:nvPicPr>
          <p:cNvPr id="19" name="Picture 18">
            <a:extLst>
              <a:ext uri="{FF2B5EF4-FFF2-40B4-BE49-F238E27FC236}">
                <a16:creationId xmlns:a16="http://schemas.microsoft.com/office/drawing/2014/main" id="{F4B89811-F1D0-47BA-BFA7-12C88112565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3903642"/>
            <a:ext cx="316588" cy="316588"/>
          </a:xfrm>
          <a:prstGeom prst="rect">
            <a:avLst/>
          </a:prstGeom>
        </p:spPr>
      </p:pic>
      <p:pic>
        <p:nvPicPr>
          <p:cNvPr id="20" name="Picture 19">
            <a:extLst>
              <a:ext uri="{FF2B5EF4-FFF2-40B4-BE49-F238E27FC236}">
                <a16:creationId xmlns:a16="http://schemas.microsoft.com/office/drawing/2014/main" id="{4037D870-6C71-4F98-BF2B-16CB660F45F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4274757"/>
            <a:ext cx="316588" cy="316588"/>
          </a:xfrm>
          <a:prstGeom prst="rect">
            <a:avLst/>
          </a:prstGeom>
        </p:spPr>
      </p:pic>
      <p:pic>
        <p:nvPicPr>
          <p:cNvPr id="21" name="Picture 20">
            <a:extLst>
              <a:ext uri="{FF2B5EF4-FFF2-40B4-BE49-F238E27FC236}">
                <a16:creationId xmlns:a16="http://schemas.microsoft.com/office/drawing/2014/main" id="{9DEAC68A-F99B-456D-A5E8-04ED69EBB2F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4645872"/>
            <a:ext cx="316588" cy="316588"/>
          </a:xfrm>
          <a:prstGeom prst="rect">
            <a:avLst/>
          </a:prstGeom>
        </p:spPr>
      </p:pic>
      <p:pic>
        <p:nvPicPr>
          <p:cNvPr id="22" name="Picture 21">
            <a:extLst>
              <a:ext uri="{FF2B5EF4-FFF2-40B4-BE49-F238E27FC236}">
                <a16:creationId xmlns:a16="http://schemas.microsoft.com/office/drawing/2014/main" id="{0661424D-8B95-49B1-B9FD-29EF24DA5EA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5016987"/>
            <a:ext cx="316588" cy="316588"/>
          </a:xfrm>
          <a:prstGeom prst="rect">
            <a:avLst/>
          </a:prstGeom>
        </p:spPr>
      </p:pic>
      <p:pic>
        <p:nvPicPr>
          <p:cNvPr id="23" name="Picture 22">
            <a:extLst>
              <a:ext uri="{FF2B5EF4-FFF2-40B4-BE49-F238E27FC236}">
                <a16:creationId xmlns:a16="http://schemas.microsoft.com/office/drawing/2014/main" id="{3D364569-F61D-45D1-9F58-DD02962C3D6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5388102"/>
            <a:ext cx="316588" cy="316588"/>
          </a:xfrm>
          <a:prstGeom prst="rect">
            <a:avLst/>
          </a:prstGeom>
        </p:spPr>
      </p:pic>
    </p:spTree>
    <p:extLst>
      <p:ext uri="{BB962C8B-B14F-4D97-AF65-F5344CB8AC3E}">
        <p14:creationId xmlns:p14="http://schemas.microsoft.com/office/powerpoint/2010/main" val="3417023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up)">
                                      <p:cBhvr>
                                        <p:cTn id="11" dur="500"/>
                                        <p:tgtEl>
                                          <p:spTgt spid="3"/>
                                        </p:tgtEl>
                                      </p:cBhvr>
                                    </p:animEffect>
                                  </p:childTnLst>
                                </p:cTn>
                              </p:par>
                            </p:childTnLst>
                          </p:cTn>
                        </p:par>
                        <p:par>
                          <p:cTn id="12" fill="hold">
                            <p:stCondLst>
                              <p:cond delay="1000"/>
                            </p:stCondLst>
                            <p:childTnLst>
                              <p:par>
                                <p:cTn id="13" presetID="1" presetClass="entr" presetSubtype="0"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par>
                          <p:cTn id="19" fill="hold">
                            <p:stCondLst>
                              <p:cond delay="1500"/>
                            </p:stCondLst>
                            <p:childTnLst>
                              <p:par>
                                <p:cTn id="20" presetID="22" presetClass="entr" presetSubtype="8" fill="hold" nodeType="after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left)">
                                      <p:cBhvr>
                                        <p:cTn id="22" dur="500"/>
                                        <p:tgtEl>
                                          <p:spTgt spid="8"/>
                                        </p:tgtEl>
                                      </p:cBhvr>
                                    </p:animEffect>
                                  </p:childTnLst>
                                </p:cTn>
                              </p:par>
                            </p:childTnLst>
                          </p:cTn>
                        </p:par>
                        <p:par>
                          <p:cTn id="23" fill="hold">
                            <p:stCondLst>
                              <p:cond delay="2000"/>
                            </p:stCondLst>
                            <p:childTnLst>
                              <p:par>
                                <p:cTn id="24" presetID="1" presetClass="entr" presetSubtype="0" fill="hold" grpId="0" nodeType="afterEffect">
                                  <p:stCondLst>
                                    <p:cond delay="0"/>
                                  </p:stCondLst>
                                  <p:childTnLst>
                                    <p:set>
                                      <p:cBhvr>
                                        <p:cTn id="25"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E72C5804-E531-08DA-DB7B-B8F71CBFDBAC}"/>
              </a:ext>
            </a:extLst>
          </p:cNvPr>
          <p:cNvSpPr/>
          <p:nvPr/>
        </p:nvSpPr>
        <p:spPr>
          <a:xfrm>
            <a:off x="4678635" y="1190423"/>
            <a:ext cx="5371527" cy="425856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F7514BCF-0D7C-4C37-8836-5D709BB23D60}"/>
              </a:ext>
            </a:extLst>
          </p:cNvPr>
          <p:cNvSpPr>
            <a:spLocks noGrp="1"/>
          </p:cNvSpPr>
          <p:nvPr>
            <p:ph type="title"/>
          </p:nvPr>
        </p:nvSpPr>
        <p:spPr/>
        <p:txBody>
          <a:bodyPr/>
          <a:lstStyle/>
          <a:p>
            <a:r>
              <a:rPr lang="en-US" dirty="0"/>
              <a:t>Kafka</a:t>
            </a:r>
          </a:p>
        </p:txBody>
      </p:sp>
      <p:grpSp>
        <p:nvGrpSpPr>
          <p:cNvPr id="3" name="Group 2">
            <a:extLst>
              <a:ext uri="{FF2B5EF4-FFF2-40B4-BE49-F238E27FC236}">
                <a16:creationId xmlns:a16="http://schemas.microsoft.com/office/drawing/2014/main" id="{D1ED45B0-7EC4-45CE-9637-9AA4BBA6F9B9}"/>
              </a:ext>
            </a:extLst>
          </p:cNvPr>
          <p:cNvGrpSpPr/>
          <p:nvPr/>
        </p:nvGrpSpPr>
        <p:grpSpPr>
          <a:xfrm>
            <a:off x="5348889" y="2770371"/>
            <a:ext cx="1494222" cy="2236963"/>
            <a:chOff x="5348889" y="2770371"/>
            <a:chExt cx="1494222" cy="2236963"/>
          </a:xfrm>
        </p:grpSpPr>
        <p:pic>
          <p:nvPicPr>
            <p:cNvPr id="4" name="Graphic 3">
              <a:extLst>
                <a:ext uri="{FF2B5EF4-FFF2-40B4-BE49-F238E27FC236}">
                  <a16:creationId xmlns:a16="http://schemas.microsoft.com/office/drawing/2014/main" id="{233F9A32-4444-46C1-AD93-28F2419897C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348889" y="3513112"/>
              <a:ext cx="1494222" cy="1494222"/>
            </a:xfrm>
            <a:prstGeom prst="rect">
              <a:avLst/>
            </a:prstGeom>
          </p:spPr>
        </p:pic>
        <p:cxnSp>
          <p:nvCxnSpPr>
            <p:cNvPr id="5" name="Straight Arrow Connector 4">
              <a:extLst>
                <a:ext uri="{FF2B5EF4-FFF2-40B4-BE49-F238E27FC236}">
                  <a16:creationId xmlns:a16="http://schemas.microsoft.com/office/drawing/2014/main" id="{6DE0359A-9BAC-47B5-8B80-E97EC00687F6}"/>
                </a:ext>
              </a:extLst>
            </p:cNvPr>
            <p:cNvCxnSpPr>
              <a:cxnSpLocks/>
            </p:cNvCxnSpPr>
            <p:nvPr/>
          </p:nvCxnSpPr>
          <p:spPr>
            <a:xfrm>
              <a:off x="6096000" y="2770371"/>
              <a:ext cx="0" cy="665739"/>
            </a:xfrm>
            <a:prstGeom prst="straightConnector1">
              <a:avLst/>
            </a:prstGeom>
            <a:ln w="57150">
              <a:solidFill>
                <a:srgbClr val="80A716"/>
              </a:solidFill>
              <a:tailEnd type="triangle"/>
            </a:ln>
          </p:spPr>
          <p:style>
            <a:lnRef idx="1">
              <a:schemeClr val="accent1"/>
            </a:lnRef>
            <a:fillRef idx="0">
              <a:schemeClr val="accent1"/>
            </a:fillRef>
            <a:effectRef idx="0">
              <a:schemeClr val="accent1"/>
            </a:effectRef>
            <a:fontRef idx="minor">
              <a:schemeClr val="tx1"/>
            </a:fontRef>
          </p:style>
        </p:cxnSp>
      </p:grpSp>
      <p:pic>
        <p:nvPicPr>
          <p:cNvPr id="6" name="Graphic 8">
            <a:extLst>
              <a:ext uri="{FF2B5EF4-FFF2-40B4-BE49-F238E27FC236}">
                <a16:creationId xmlns:a16="http://schemas.microsoft.com/office/drawing/2014/main" id="{30C44FC1-9E2B-405C-B9DD-951981B9E4FB}"/>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5546354" y="1396612"/>
            <a:ext cx="1099291" cy="1099291"/>
          </a:xfrm>
          <a:prstGeom prst="rect">
            <a:avLst/>
          </a:prstGeom>
        </p:spPr>
      </p:pic>
      <p:pic>
        <p:nvPicPr>
          <p:cNvPr id="7" name="Graphic 9">
            <a:extLst>
              <a:ext uri="{FF2B5EF4-FFF2-40B4-BE49-F238E27FC236}">
                <a16:creationId xmlns:a16="http://schemas.microsoft.com/office/drawing/2014/main" id="{29021B75-81E8-45AA-8E5E-44B47D92131E}"/>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8552496" y="3710577"/>
            <a:ext cx="1099291" cy="1099291"/>
          </a:xfrm>
          <a:prstGeom prst="rect">
            <a:avLst/>
          </a:prstGeom>
        </p:spPr>
      </p:pic>
      <p:cxnSp>
        <p:nvCxnSpPr>
          <p:cNvPr id="8" name="Straight Arrow Connector 7">
            <a:extLst>
              <a:ext uri="{FF2B5EF4-FFF2-40B4-BE49-F238E27FC236}">
                <a16:creationId xmlns:a16="http://schemas.microsoft.com/office/drawing/2014/main" id="{0AFDEF84-1ABA-48D0-86AA-C30C132281F0}"/>
              </a:ext>
            </a:extLst>
          </p:cNvPr>
          <p:cNvCxnSpPr>
            <a:cxnSpLocks/>
          </p:cNvCxnSpPr>
          <p:nvPr/>
        </p:nvCxnSpPr>
        <p:spPr>
          <a:xfrm flipH="1">
            <a:off x="7014410" y="4235586"/>
            <a:ext cx="1366787" cy="0"/>
          </a:xfrm>
          <a:prstGeom prst="straightConnector1">
            <a:avLst/>
          </a:prstGeom>
          <a:ln w="57150">
            <a:solidFill>
              <a:srgbClr val="80A716"/>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4639A1E9-40A3-4BCE-8515-6E6CB0D65B15}"/>
              </a:ext>
            </a:extLst>
          </p:cNvPr>
          <p:cNvSpPr txBox="1"/>
          <p:nvPr/>
        </p:nvSpPr>
        <p:spPr>
          <a:xfrm>
            <a:off x="5139892" y="2904245"/>
            <a:ext cx="829394" cy="369332"/>
          </a:xfrm>
          <a:prstGeom prst="rect">
            <a:avLst/>
          </a:prstGeom>
          <a:noFill/>
        </p:spPr>
        <p:txBody>
          <a:bodyPr wrap="none" rtlCol="0">
            <a:spAutoFit/>
          </a:bodyPr>
          <a:lstStyle/>
          <a:p>
            <a:r>
              <a:rPr lang="en-US" dirty="0">
                <a:solidFill>
                  <a:srgbClr val="2A355F"/>
                </a:solidFill>
              </a:rPr>
              <a:t>Trigger</a:t>
            </a:r>
          </a:p>
        </p:txBody>
      </p:sp>
      <p:sp>
        <p:nvSpPr>
          <p:cNvPr id="10" name="TextBox 9">
            <a:extLst>
              <a:ext uri="{FF2B5EF4-FFF2-40B4-BE49-F238E27FC236}">
                <a16:creationId xmlns:a16="http://schemas.microsoft.com/office/drawing/2014/main" id="{F88F6C7F-BE1B-4071-BA51-CE8F85CD672C}"/>
              </a:ext>
            </a:extLst>
          </p:cNvPr>
          <p:cNvSpPr txBox="1"/>
          <p:nvPr/>
        </p:nvSpPr>
        <p:spPr>
          <a:xfrm>
            <a:off x="7207926" y="3612904"/>
            <a:ext cx="979755" cy="369332"/>
          </a:xfrm>
          <a:prstGeom prst="rect">
            <a:avLst/>
          </a:prstGeom>
          <a:noFill/>
        </p:spPr>
        <p:txBody>
          <a:bodyPr wrap="none" rtlCol="0">
            <a:spAutoFit/>
          </a:bodyPr>
          <a:lstStyle/>
          <a:p>
            <a:r>
              <a:rPr lang="en-US" dirty="0">
                <a:solidFill>
                  <a:srgbClr val="2A355F"/>
                </a:solidFill>
              </a:rPr>
              <a:t>Bindings</a:t>
            </a:r>
          </a:p>
        </p:txBody>
      </p:sp>
      <p:graphicFrame>
        <p:nvGraphicFramePr>
          <p:cNvPr id="11" name="Table 11">
            <a:extLst>
              <a:ext uri="{FF2B5EF4-FFF2-40B4-BE49-F238E27FC236}">
                <a16:creationId xmlns:a16="http://schemas.microsoft.com/office/drawing/2014/main" id="{CDBC0A01-75FE-40CD-A3C3-7DDF9E2A1631}"/>
              </a:ext>
            </a:extLst>
          </p:cNvPr>
          <p:cNvGraphicFramePr>
            <a:graphicFrameLocks noGrp="1"/>
          </p:cNvGraphicFramePr>
          <p:nvPr>
            <p:extLst>
              <p:ext uri="{D42A27DB-BD31-4B8C-83A1-F6EECF244321}">
                <p14:modId xmlns:p14="http://schemas.microsoft.com/office/powerpoint/2010/main" val="4088286438"/>
              </p:ext>
            </p:extLst>
          </p:nvPr>
        </p:nvGraphicFramePr>
        <p:xfrm>
          <a:off x="630704" y="1277261"/>
          <a:ext cx="2083921" cy="4450080"/>
        </p:xfrm>
        <a:graphic>
          <a:graphicData uri="http://schemas.openxmlformats.org/drawingml/2006/table">
            <a:tbl>
              <a:tblPr firstRow="1" bandRow="1">
                <a:tableStyleId>{5940675A-B579-460E-94D1-54222C63F5DA}</a:tableStyleId>
              </a:tblPr>
              <a:tblGrid>
                <a:gridCol w="1577930">
                  <a:extLst>
                    <a:ext uri="{9D8B030D-6E8A-4147-A177-3AD203B41FA5}">
                      <a16:colId xmlns:a16="http://schemas.microsoft.com/office/drawing/2014/main" val="4264818851"/>
                    </a:ext>
                  </a:extLst>
                </a:gridCol>
                <a:gridCol w="505991">
                  <a:extLst>
                    <a:ext uri="{9D8B030D-6E8A-4147-A177-3AD203B41FA5}">
                      <a16:colId xmlns:a16="http://schemas.microsoft.com/office/drawing/2014/main" val="2863279629"/>
                    </a:ext>
                  </a:extLst>
                </a:gridCol>
              </a:tblGrid>
              <a:tr h="370840">
                <a:tc>
                  <a:txBody>
                    <a:bodyPr/>
                    <a:lstStyle/>
                    <a:p>
                      <a:r>
                        <a:rPr lang="en-US" dirty="0">
                          <a:solidFill>
                            <a:schemeClr val="bg1"/>
                          </a:solidFill>
                        </a:rPr>
                        <a:t>Tigger</a:t>
                      </a:r>
                    </a:p>
                  </a:txBody>
                  <a:tcPr>
                    <a:solidFill>
                      <a:srgbClr val="80A716"/>
                    </a:solidFill>
                  </a:tcPr>
                </a:tc>
                <a:tc>
                  <a:txBody>
                    <a:bodyPr/>
                    <a:lstStyle/>
                    <a:p>
                      <a:endParaRPr lang="en-US" dirty="0"/>
                    </a:p>
                  </a:txBody>
                  <a:tcPr/>
                </a:tc>
                <a:extLst>
                  <a:ext uri="{0D108BD9-81ED-4DB2-BD59-A6C34878D82A}">
                    <a16:rowId xmlns:a16="http://schemas.microsoft.com/office/drawing/2014/main" val="2462671507"/>
                  </a:ext>
                </a:extLst>
              </a:tr>
              <a:tr h="370840">
                <a:tc>
                  <a:txBody>
                    <a:bodyPr/>
                    <a:lstStyle/>
                    <a:p>
                      <a:r>
                        <a:rPr lang="en-US" dirty="0">
                          <a:solidFill>
                            <a:schemeClr val="bg1"/>
                          </a:solidFill>
                        </a:rPr>
                        <a:t>Input</a:t>
                      </a:r>
                    </a:p>
                  </a:txBody>
                  <a:tcPr>
                    <a:solidFill>
                      <a:srgbClr val="80A716"/>
                    </a:solidFill>
                  </a:tcPr>
                </a:tc>
                <a:tc>
                  <a:txBody>
                    <a:bodyPr/>
                    <a:lstStyle/>
                    <a:p>
                      <a:endParaRPr lang="en-US" dirty="0"/>
                    </a:p>
                  </a:txBody>
                  <a:tcPr/>
                </a:tc>
                <a:extLst>
                  <a:ext uri="{0D108BD9-81ED-4DB2-BD59-A6C34878D82A}">
                    <a16:rowId xmlns:a16="http://schemas.microsoft.com/office/drawing/2014/main" val="3034954953"/>
                  </a:ext>
                </a:extLst>
              </a:tr>
              <a:tr h="370840">
                <a:tc>
                  <a:txBody>
                    <a:bodyPr/>
                    <a:lstStyle/>
                    <a:p>
                      <a:r>
                        <a:rPr lang="en-US" dirty="0">
                          <a:solidFill>
                            <a:schemeClr val="bg1"/>
                          </a:solidFill>
                        </a:rPr>
                        <a:t>Output</a:t>
                      </a:r>
                    </a:p>
                  </a:txBody>
                  <a:tcPr>
                    <a:solidFill>
                      <a:srgbClr val="80A716"/>
                    </a:solidFill>
                  </a:tcPr>
                </a:tc>
                <a:tc>
                  <a:txBody>
                    <a:bodyPr/>
                    <a:lstStyle/>
                    <a:p>
                      <a:endParaRPr lang="en-US" dirty="0"/>
                    </a:p>
                  </a:txBody>
                  <a:tcPr/>
                </a:tc>
                <a:extLst>
                  <a:ext uri="{0D108BD9-81ED-4DB2-BD59-A6C34878D82A}">
                    <a16:rowId xmlns:a16="http://schemas.microsoft.com/office/drawing/2014/main" val="1924879616"/>
                  </a:ext>
                </a:extLst>
              </a:tr>
              <a:tr h="370840">
                <a:tc>
                  <a:txBody>
                    <a:bodyPr/>
                    <a:lstStyle/>
                    <a:p>
                      <a:r>
                        <a:rPr lang="en-US" dirty="0">
                          <a:solidFill>
                            <a:schemeClr val="bg1"/>
                          </a:solidFill>
                        </a:rPr>
                        <a:t>Consumption</a:t>
                      </a:r>
                    </a:p>
                  </a:txBody>
                  <a:tcPr>
                    <a:solidFill>
                      <a:srgbClr val="80A716"/>
                    </a:solidFill>
                  </a:tcPr>
                </a:tc>
                <a:tc>
                  <a:txBody>
                    <a:bodyPr/>
                    <a:lstStyle/>
                    <a:p>
                      <a:endParaRPr lang="en-US" dirty="0"/>
                    </a:p>
                  </a:txBody>
                  <a:tcPr/>
                </a:tc>
                <a:extLst>
                  <a:ext uri="{0D108BD9-81ED-4DB2-BD59-A6C34878D82A}">
                    <a16:rowId xmlns:a16="http://schemas.microsoft.com/office/drawing/2014/main" val="2452107428"/>
                  </a:ext>
                </a:extLst>
              </a:tr>
              <a:tr h="370840">
                <a:tc>
                  <a:txBody>
                    <a:bodyPr/>
                    <a:lstStyle/>
                    <a:p>
                      <a:r>
                        <a:rPr lang="en-US" dirty="0">
                          <a:solidFill>
                            <a:schemeClr val="bg1"/>
                          </a:solidFill>
                        </a:rPr>
                        <a:t>Premium</a:t>
                      </a:r>
                    </a:p>
                  </a:txBody>
                  <a:tcPr>
                    <a:solidFill>
                      <a:srgbClr val="80A716"/>
                    </a:solidFill>
                  </a:tcPr>
                </a:tc>
                <a:tc>
                  <a:txBody>
                    <a:bodyPr/>
                    <a:lstStyle/>
                    <a:p>
                      <a:endParaRPr lang="en-US" dirty="0"/>
                    </a:p>
                  </a:txBody>
                  <a:tcPr/>
                </a:tc>
                <a:extLst>
                  <a:ext uri="{0D108BD9-81ED-4DB2-BD59-A6C34878D82A}">
                    <a16:rowId xmlns:a16="http://schemas.microsoft.com/office/drawing/2014/main" val="3044938028"/>
                  </a:ext>
                </a:extLst>
              </a:tr>
              <a:tr h="370840">
                <a:tc>
                  <a:txBody>
                    <a:bodyPr/>
                    <a:lstStyle/>
                    <a:p>
                      <a:r>
                        <a:rPr lang="en-US" dirty="0">
                          <a:solidFill>
                            <a:schemeClr val="bg1"/>
                          </a:solidFill>
                        </a:rPr>
                        <a:t>Dedicated</a:t>
                      </a:r>
                    </a:p>
                  </a:txBody>
                  <a:tcPr>
                    <a:solidFill>
                      <a:srgbClr val="80A716"/>
                    </a:solidFill>
                  </a:tcPr>
                </a:tc>
                <a:tc>
                  <a:txBody>
                    <a:bodyPr/>
                    <a:lstStyle/>
                    <a:p>
                      <a:endParaRPr lang="en-US" dirty="0"/>
                    </a:p>
                  </a:txBody>
                  <a:tcPr/>
                </a:tc>
                <a:extLst>
                  <a:ext uri="{0D108BD9-81ED-4DB2-BD59-A6C34878D82A}">
                    <a16:rowId xmlns:a16="http://schemas.microsoft.com/office/drawing/2014/main" val="1215363356"/>
                  </a:ext>
                </a:extLst>
              </a:tr>
              <a:tr h="370840">
                <a:tc>
                  <a:txBody>
                    <a:bodyPr/>
                    <a:lstStyle/>
                    <a:p>
                      <a:r>
                        <a:rPr lang="en-US" dirty="0">
                          <a:solidFill>
                            <a:schemeClr val="bg1"/>
                          </a:solidFill>
                        </a:rPr>
                        <a:t>C# In-Process</a:t>
                      </a:r>
                    </a:p>
                  </a:txBody>
                  <a:tcPr>
                    <a:solidFill>
                      <a:srgbClr val="80A716"/>
                    </a:solidFill>
                  </a:tcPr>
                </a:tc>
                <a:tc>
                  <a:txBody>
                    <a:bodyPr/>
                    <a:lstStyle/>
                    <a:p>
                      <a:endParaRPr lang="en-US" dirty="0"/>
                    </a:p>
                  </a:txBody>
                  <a:tcPr/>
                </a:tc>
                <a:extLst>
                  <a:ext uri="{0D108BD9-81ED-4DB2-BD59-A6C34878D82A}">
                    <a16:rowId xmlns:a16="http://schemas.microsoft.com/office/drawing/2014/main" val="3329572258"/>
                  </a:ext>
                </a:extLst>
              </a:tr>
              <a:tr h="370840">
                <a:tc>
                  <a:txBody>
                    <a:bodyPr/>
                    <a:lstStyle/>
                    <a:p>
                      <a:r>
                        <a:rPr lang="en-US" dirty="0">
                          <a:solidFill>
                            <a:schemeClr val="bg1"/>
                          </a:solidFill>
                        </a:rPr>
                        <a:t>C# Isolated</a:t>
                      </a:r>
                    </a:p>
                  </a:txBody>
                  <a:tcPr>
                    <a:solidFill>
                      <a:srgbClr val="80A716"/>
                    </a:solidFill>
                  </a:tcPr>
                </a:tc>
                <a:tc>
                  <a:txBody>
                    <a:bodyPr/>
                    <a:lstStyle/>
                    <a:p>
                      <a:endParaRPr lang="en-US" dirty="0"/>
                    </a:p>
                  </a:txBody>
                  <a:tcPr/>
                </a:tc>
                <a:extLst>
                  <a:ext uri="{0D108BD9-81ED-4DB2-BD59-A6C34878D82A}">
                    <a16:rowId xmlns:a16="http://schemas.microsoft.com/office/drawing/2014/main" val="4276700655"/>
                  </a:ext>
                </a:extLst>
              </a:tr>
              <a:tr h="370840">
                <a:tc>
                  <a:txBody>
                    <a:bodyPr/>
                    <a:lstStyle/>
                    <a:p>
                      <a:r>
                        <a:rPr lang="en-US" dirty="0">
                          <a:solidFill>
                            <a:schemeClr val="bg1"/>
                          </a:solidFill>
                        </a:rPr>
                        <a:t>Java</a:t>
                      </a:r>
                    </a:p>
                  </a:txBody>
                  <a:tcPr>
                    <a:solidFill>
                      <a:srgbClr val="80A716"/>
                    </a:solidFill>
                  </a:tcPr>
                </a:tc>
                <a:tc>
                  <a:txBody>
                    <a:bodyPr/>
                    <a:lstStyle/>
                    <a:p>
                      <a:endParaRPr lang="en-US" dirty="0"/>
                    </a:p>
                  </a:txBody>
                  <a:tcPr/>
                </a:tc>
                <a:extLst>
                  <a:ext uri="{0D108BD9-81ED-4DB2-BD59-A6C34878D82A}">
                    <a16:rowId xmlns:a16="http://schemas.microsoft.com/office/drawing/2014/main" val="3872971215"/>
                  </a:ext>
                </a:extLst>
              </a:tr>
              <a:tr h="370840">
                <a:tc>
                  <a:txBody>
                    <a:bodyPr/>
                    <a:lstStyle/>
                    <a:p>
                      <a:r>
                        <a:rPr lang="en-US" dirty="0">
                          <a:solidFill>
                            <a:schemeClr val="bg1"/>
                          </a:solidFill>
                        </a:rPr>
                        <a:t>JavaScript</a:t>
                      </a:r>
                    </a:p>
                  </a:txBody>
                  <a:tcPr>
                    <a:solidFill>
                      <a:srgbClr val="80A716"/>
                    </a:solidFill>
                  </a:tcPr>
                </a:tc>
                <a:tc>
                  <a:txBody>
                    <a:bodyPr/>
                    <a:lstStyle/>
                    <a:p>
                      <a:endParaRPr lang="en-US" dirty="0"/>
                    </a:p>
                  </a:txBody>
                  <a:tcPr/>
                </a:tc>
                <a:extLst>
                  <a:ext uri="{0D108BD9-81ED-4DB2-BD59-A6C34878D82A}">
                    <a16:rowId xmlns:a16="http://schemas.microsoft.com/office/drawing/2014/main" val="409350121"/>
                  </a:ext>
                </a:extLst>
              </a:tr>
              <a:tr h="370840">
                <a:tc>
                  <a:txBody>
                    <a:bodyPr/>
                    <a:lstStyle/>
                    <a:p>
                      <a:r>
                        <a:rPr lang="en-US" dirty="0">
                          <a:solidFill>
                            <a:schemeClr val="bg1"/>
                          </a:solidFill>
                        </a:rPr>
                        <a:t>PowerShell</a:t>
                      </a:r>
                    </a:p>
                  </a:txBody>
                  <a:tcPr>
                    <a:solidFill>
                      <a:srgbClr val="80A716"/>
                    </a:solidFill>
                  </a:tcPr>
                </a:tc>
                <a:tc>
                  <a:txBody>
                    <a:bodyPr/>
                    <a:lstStyle/>
                    <a:p>
                      <a:endParaRPr lang="en-US" dirty="0"/>
                    </a:p>
                  </a:txBody>
                  <a:tcPr/>
                </a:tc>
                <a:extLst>
                  <a:ext uri="{0D108BD9-81ED-4DB2-BD59-A6C34878D82A}">
                    <a16:rowId xmlns:a16="http://schemas.microsoft.com/office/drawing/2014/main" val="2469254327"/>
                  </a:ext>
                </a:extLst>
              </a:tr>
              <a:tr h="370840">
                <a:tc>
                  <a:txBody>
                    <a:bodyPr/>
                    <a:lstStyle/>
                    <a:p>
                      <a:r>
                        <a:rPr lang="en-US" dirty="0">
                          <a:solidFill>
                            <a:schemeClr val="bg1"/>
                          </a:solidFill>
                        </a:rPr>
                        <a:t>Python</a:t>
                      </a:r>
                    </a:p>
                  </a:txBody>
                  <a:tcPr>
                    <a:solidFill>
                      <a:srgbClr val="80A716"/>
                    </a:solidFill>
                  </a:tcPr>
                </a:tc>
                <a:tc>
                  <a:txBody>
                    <a:bodyPr/>
                    <a:lstStyle/>
                    <a:p>
                      <a:endParaRPr lang="en-US" dirty="0"/>
                    </a:p>
                  </a:txBody>
                  <a:tcPr/>
                </a:tc>
                <a:extLst>
                  <a:ext uri="{0D108BD9-81ED-4DB2-BD59-A6C34878D82A}">
                    <a16:rowId xmlns:a16="http://schemas.microsoft.com/office/drawing/2014/main" val="667219710"/>
                  </a:ext>
                </a:extLst>
              </a:tr>
            </a:tbl>
          </a:graphicData>
        </a:graphic>
      </p:graphicFrame>
      <p:pic>
        <p:nvPicPr>
          <p:cNvPr id="12" name="Picture 11">
            <a:extLst>
              <a:ext uri="{FF2B5EF4-FFF2-40B4-BE49-F238E27FC236}">
                <a16:creationId xmlns:a16="http://schemas.microsoft.com/office/drawing/2014/main" id="{EF44FE54-5B2F-4834-BB2E-6CCD9702F8E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1302662"/>
            <a:ext cx="316588" cy="316588"/>
          </a:xfrm>
          <a:prstGeom prst="rect">
            <a:avLst/>
          </a:prstGeom>
        </p:spPr>
      </p:pic>
      <p:pic>
        <p:nvPicPr>
          <p:cNvPr id="13" name="Picture 12">
            <a:extLst>
              <a:ext uri="{FF2B5EF4-FFF2-40B4-BE49-F238E27FC236}">
                <a16:creationId xmlns:a16="http://schemas.microsoft.com/office/drawing/2014/main" id="{9F528FBF-F377-49B9-9CB0-FC378C1C2810}"/>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2277298" y="1676952"/>
            <a:ext cx="316588" cy="316588"/>
          </a:xfrm>
          <a:prstGeom prst="rect">
            <a:avLst/>
          </a:prstGeom>
        </p:spPr>
      </p:pic>
      <p:pic>
        <p:nvPicPr>
          <p:cNvPr id="14" name="Picture 13">
            <a:extLst>
              <a:ext uri="{FF2B5EF4-FFF2-40B4-BE49-F238E27FC236}">
                <a16:creationId xmlns:a16="http://schemas.microsoft.com/office/drawing/2014/main" id="{34C675C9-8A54-4A3A-84AE-6EFAADC1C4C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2051242"/>
            <a:ext cx="316588" cy="316588"/>
          </a:xfrm>
          <a:prstGeom prst="rect">
            <a:avLst/>
          </a:prstGeom>
        </p:spPr>
      </p:pic>
      <p:pic>
        <p:nvPicPr>
          <p:cNvPr id="15" name="Picture 14">
            <a:extLst>
              <a:ext uri="{FF2B5EF4-FFF2-40B4-BE49-F238E27FC236}">
                <a16:creationId xmlns:a16="http://schemas.microsoft.com/office/drawing/2014/main" id="{469F4FD4-826A-4638-91F5-683233420E5F}"/>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2277298" y="2416007"/>
            <a:ext cx="316588" cy="316588"/>
          </a:xfrm>
          <a:prstGeom prst="rect">
            <a:avLst/>
          </a:prstGeom>
        </p:spPr>
      </p:pic>
      <p:pic>
        <p:nvPicPr>
          <p:cNvPr id="16" name="Picture 15">
            <a:extLst>
              <a:ext uri="{FF2B5EF4-FFF2-40B4-BE49-F238E27FC236}">
                <a16:creationId xmlns:a16="http://schemas.microsoft.com/office/drawing/2014/main" id="{F5D4F64B-3EA6-47EC-89B2-A71953E6693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2787122"/>
            <a:ext cx="316588" cy="316588"/>
          </a:xfrm>
          <a:prstGeom prst="rect">
            <a:avLst/>
          </a:prstGeom>
        </p:spPr>
      </p:pic>
      <p:pic>
        <p:nvPicPr>
          <p:cNvPr id="17" name="Picture 16">
            <a:extLst>
              <a:ext uri="{FF2B5EF4-FFF2-40B4-BE49-F238E27FC236}">
                <a16:creationId xmlns:a16="http://schemas.microsoft.com/office/drawing/2014/main" id="{0B2777DB-7CEB-4930-9A22-D92379519DF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3161412"/>
            <a:ext cx="316588" cy="316588"/>
          </a:xfrm>
          <a:prstGeom prst="rect">
            <a:avLst/>
          </a:prstGeom>
        </p:spPr>
      </p:pic>
      <p:pic>
        <p:nvPicPr>
          <p:cNvPr id="18" name="Picture 17">
            <a:extLst>
              <a:ext uri="{FF2B5EF4-FFF2-40B4-BE49-F238E27FC236}">
                <a16:creationId xmlns:a16="http://schemas.microsoft.com/office/drawing/2014/main" id="{AF9BFFE8-D704-4476-80B9-CCD39A784C4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3532527"/>
            <a:ext cx="316588" cy="316588"/>
          </a:xfrm>
          <a:prstGeom prst="rect">
            <a:avLst/>
          </a:prstGeom>
        </p:spPr>
      </p:pic>
      <p:pic>
        <p:nvPicPr>
          <p:cNvPr id="19" name="Picture 18">
            <a:extLst>
              <a:ext uri="{FF2B5EF4-FFF2-40B4-BE49-F238E27FC236}">
                <a16:creationId xmlns:a16="http://schemas.microsoft.com/office/drawing/2014/main" id="{5990E785-91A3-4D68-8497-4E73F96F3F6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3903642"/>
            <a:ext cx="316588" cy="316588"/>
          </a:xfrm>
          <a:prstGeom prst="rect">
            <a:avLst/>
          </a:prstGeom>
        </p:spPr>
      </p:pic>
      <p:pic>
        <p:nvPicPr>
          <p:cNvPr id="20" name="Picture 19">
            <a:extLst>
              <a:ext uri="{FF2B5EF4-FFF2-40B4-BE49-F238E27FC236}">
                <a16:creationId xmlns:a16="http://schemas.microsoft.com/office/drawing/2014/main" id="{22080D6C-4DAD-473C-9791-8B3CE05CCB6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4274757"/>
            <a:ext cx="316588" cy="316588"/>
          </a:xfrm>
          <a:prstGeom prst="rect">
            <a:avLst/>
          </a:prstGeom>
        </p:spPr>
      </p:pic>
      <p:pic>
        <p:nvPicPr>
          <p:cNvPr id="21" name="Picture 20">
            <a:extLst>
              <a:ext uri="{FF2B5EF4-FFF2-40B4-BE49-F238E27FC236}">
                <a16:creationId xmlns:a16="http://schemas.microsoft.com/office/drawing/2014/main" id="{D2EF1363-BA09-457D-9465-F1A414C854D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4645872"/>
            <a:ext cx="316588" cy="316588"/>
          </a:xfrm>
          <a:prstGeom prst="rect">
            <a:avLst/>
          </a:prstGeom>
        </p:spPr>
      </p:pic>
      <p:pic>
        <p:nvPicPr>
          <p:cNvPr id="22" name="Picture 21">
            <a:extLst>
              <a:ext uri="{FF2B5EF4-FFF2-40B4-BE49-F238E27FC236}">
                <a16:creationId xmlns:a16="http://schemas.microsoft.com/office/drawing/2014/main" id="{2BAD605F-26F6-4A85-9713-D8BA917AD4B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5016987"/>
            <a:ext cx="316588" cy="316588"/>
          </a:xfrm>
          <a:prstGeom prst="rect">
            <a:avLst/>
          </a:prstGeom>
        </p:spPr>
      </p:pic>
      <p:pic>
        <p:nvPicPr>
          <p:cNvPr id="23" name="Picture 22">
            <a:extLst>
              <a:ext uri="{FF2B5EF4-FFF2-40B4-BE49-F238E27FC236}">
                <a16:creationId xmlns:a16="http://schemas.microsoft.com/office/drawing/2014/main" id="{373C5AD3-5B4D-4C59-9642-2EEBBE756CC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5388102"/>
            <a:ext cx="316588" cy="316588"/>
          </a:xfrm>
          <a:prstGeom prst="rect">
            <a:avLst/>
          </a:prstGeom>
        </p:spPr>
      </p:pic>
    </p:spTree>
    <p:extLst>
      <p:ext uri="{BB962C8B-B14F-4D97-AF65-F5344CB8AC3E}">
        <p14:creationId xmlns:p14="http://schemas.microsoft.com/office/powerpoint/2010/main" val="1536698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up)">
                                      <p:cBhvr>
                                        <p:cTn id="11" dur="500"/>
                                        <p:tgtEl>
                                          <p:spTgt spid="3"/>
                                        </p:tgtEl>
                                      </p:cBhvr>
                                    </p:animEffect>
                                  </p:childTnLst>
                                </p:cTn>
                              </p:par>
                            </p:childTnLst>
                          </p:cTn>
                        </p:par>
                        <p:par>
                          <p:cTn id="12" fill="hold">
                            <p:stCondLst>
                              <p:cond delay="1000"/>
                            </p:stCondLst>
                            <p:childTnLst>
                              <p:par>
                                <p:cTn id="13" presetID="1" presetClass="entr" presetSubtype="0"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par>
                                <p:cTn id="19" presetID="22" presetClass="entr" presetSubtype="2" fill="hold"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wipe(right)">
                                      <p:cBhvr>
                                        <p:cTn id="21" dur="500"/>
                                        <p:tgtEl>
                                          <p:spTgt spid="8"/>
                                        </p:tgtEl>
                                      </p:cBhvr>
                                    </p:animEffect>
                                  </p:childTnLst>
                                </p:cTn>
                              </p:par>
                            </p:childTnLst>
                          </p:cTn>
                        </p:par>
                        <p:par>
                          <p:cTn id="22" fill="hold">
                            <p:stCondLst>
                              <p:cond delay="1500"/>
                            </p:stCondLst>
                            <p:childTnLst>
                              <p:par>
                                <p:cTn id="23" presetID="1" presetClass="entr" presetSubtype="0" fill="hold" grpId="0" nodeType="after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F53E8C0D-CFF7-B149-5655-65547F0550BB}"/>
              </a:ext>
            </a:extLst>
          </p:cNvPr>
          <p:cNvSpPr/>
          <p:nvPr/>
        </p:nvSpPr>
        <p:spPr>
          <a:xfrm>
            <a:off x="4448432" y="1136822"/>
            <a:ext cx="6013622" cy="425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BBF369DC-F921-41D1-9671-7B475DF35370}"/>
              </a:ext>
            </a:extLst>
          </p:cNvPr>
          <p:cNvSpPr>
            <a:spLocks noGrp="1"/>
          </p:cNvSpPr>
          <p:nvPr>
            <p:ph type="title"/>
          </p:nvPr>
        </p:nvSpPr>
        <p:spPr/>
        <p:txBody>
          <a:bodyPr/>
          <a:lstStyle/>
          <a:p>
            <a:r>
              <a:rPr lang="en-US" dirty="0"/>
              <a:t>RabbitMQ</a:t>
            </a:r>
          </a:p>
        </p:txBody>
      </p:sp>
      <p:grpSp>
        <p:nvGrpSpPr>
          <p:cNvPr id="3" name="Group 2">
            <a:extLst>
              <a:ext uri="{FF2B5EF4-FFF2-40B4-BE49-F238E27FC236}">
                <a16:creationId xmlns:a16="http://schemas.microsoft.com/office/drawing/2014/main" id="{6D5DE52A-7E3D-414A-8DB4-71DEA09C55B2}"/>
              </a:ext>
            </a:extLst>
          </p:cNvPr>
          <p:cNvGrpSpPr/>
          <p:nvPr/>
        </p:nvGrpSpPr>
        <p:grpSpPr>
          <a:xfrm>
            <a:off x="5348889" y="2770371"/>
            <a:ext cx="1494222" cy="2236963"/>
            <a:chOff x="5348889" y="2770371"/>
            <a:chExt cx="1494222" cy="2236963"/>
          </a:xfrm>
        </p:grpSpPr>
        <p:pic>
          <p:nvPicPr>
            <p:cNvPr id="4" name="Graphic 3">
              <a:extLst>
                <a:ext uri="{FF2B5EF4-FFF2-40B4-BE49-F238E27FC236}">
                  <a16:creationId xmlns:a16="http://schemas.microsoft.com/office/drawing/2014/main" id="{DE85C917-ECF7-490F-BEFA-2849CBD1405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348889" y="3513112"/>
              <a:ext cx="1494222" cy="1494222"/>
            </a:xfrm>
            <a:prstGeom prst="rect">
              <a:avLst/>
            </a:prstGeom>
          </p:spPr>
        </p:pic>
        <p:cxnSp>
          <p:nvCxnSpPr>
            <p:cNvPr id="5" name="Straight Arrow Connector 4">
              <a:extLst>
                <a:ext uri="{FF2B5EF4-FFF2-40B4-BE49-F238E27FC236}">
                  <a16:creationId xmlns:a16="http://schemas.microsoft.com/office/drawing/2014/main" id="{EE1AFEDE-82EF-45DB-A4E7-8F7C1212DCF7}"/>
                </a:ext>
              </a:extLst>
            </p:cNvPr>
            <p:cNvCxnSpPr>
              <a:cxnSpLocks/>
            </p:cNvCxnSpPr>
            <p:nvPr/>
          </p:nvCxnSpPr>
          <p:spPr>
            <a:xfrm>
              <a:off x="6096000" y="2770371"/>
              <a:ext cx="0" cy="665739"/>
            </a:xfrm>
            <a:prstGeom prst="straightConnector1">
              <a:avLst/>
            </a:prstGeom>
            <a:ln w="57150">
              <a:solidFill>
                <a:srgbClr val="80A716"/>
              </a:solidFill>
              <a:tailEnd type="triangle"/>
            </a:ln>
          </p:spPr>
          <p:style>
            <a:lnRef idx="1">
              <a:schemeClr val="accent1"/>
            </a:lnRef>
            <a:fillRef idx="0">
              <a:schemeClr val="accent1"/>
            </a:fillRef>
            <a:effectRef idx="0">
              <a:schemeClr val="accent1"/>
            </a:effectRef>
            <a:fontRef idx="minor">
              <a:schemeClr val="tx1"/>
            </a:fontRef>
          </p:style>
        </p:cxnSp>
      </p:grpSp>
      <p:pic>
        <p:nvPicPr>
          <p:cNvPr id="6" name="Graphic 8">
            <a:extLst>
              <a:ext uri="{FF2B5EF4-FFF2-40B4-BE49-F238E27FC236}">
                <a16:creationId xmlns:a16="http://schemas.microsoft.com/office/drawing/2014/main" id="{36F5B38E-0C4B-47AF-A397-E85FFF2D8A58}"/>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5546354" y="1396612"/>
            <a:ext cx="1099291" cy="1099291"/>
          </a:xfrm>
          <a:prstGeom prst="rect">
            <a:avLst/>
          </a:prstGeom>
        </p:spPr>
      </p:pic>
      <p:pic>
        <p:nvPicPr>
          <p:cNvPr id="7" name="Graphic 9">
            <a:extLst>
              <a:ext uri="{FF2B5EF4-FFF2-40B4-BE49-F238E27FC236}">
                <a16:creationId xmlns:a16="http://schemas.microsoft.com/office/drawing/2014/main" id="{4FB04BFE-C468-4D2C-9C30-505DF0D18CB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8749962" y="3710577"/>
            <a:ext cx="1099291" cy="1099291"/>
          </a:xfrm>
          <a:prstGeom prst="rect">
            <a:avLst/>
          </a:prstGeom>
        </p:spPr>
      </p:pic>
      <p:cxnSp>
        <p:nvCxnSpPr>
          <p:cNvPr id="8" name="Straight Arrow Connector 7">
            <a:extLst>
              <a:ext uri="{FF2B5EF4-FFF2-40B4-BE49-F238E27FC236}">
                <a16:creationId xmlns:a16="http://schemas.microsoft.com/office/drawing/2014/main" id="{B619BA3A-41CF-445D-ADED-366D8B7C3BF9}"/>
              </a:ext>
            </a:extLst>
          </p:cNvPr>
          <p:cNvCxnSpPr>
            <a:cxnSpLocks/>
          </p:cNvCxnSpPr>
          <p:nvPr/>
        </p:nvCxnSpPr>
        <p:spPr>
          <a:xfrm>
            <a:off x="7014410" y="4121229"/>
            <a:ext cx="1366787" cy="0"/>
          </a:xfrm>
          <a:prstGeom prst="straightConnector1">
            <a:avLst/>
          </a:prstGeom>
          <a:ln w="57150">
            <a:solidFill>
              <a:srgbClr val="80A716"/>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2FB7EB65-E46B-40E5-BBE8-E2BD3257B236}"/>
              </a:ext>
            </a:extLst>
          </p:cNvPr>
          <p:cNvSpPr txBox="1"/>
          <p:nvPr/>
        </p:nvSpPr>
        <p:spPr>
          <a:xfrm>
            <a:off x="5139892" y="2904245"/>
            <a:ext cx="829394" cy="369332"/>
          </a:xfrm>
          <a:prstGeom prst="rect">
            <a:avLst/>
          </a:prstGeom>
          <a:noFill/>
        </p:spPr>
        <p:txBody>
          <a:bodyPr wrap="none" rtlCol="0">
            <a:spAutoFit/>
          </a:bodyPr>
          <a:lstStyle/>
          <a:p>
            <a:r>
              <a:rPr lang="en-US" dirty="0">
                <a:solidFill>
                  <a:srgbClr val="2A355F"/>
                </a:solidFill>
              </a:rPr>
              <a:t>Trigger</a:t>
            </a:r>
          </a:p>
        </p:txBody>
      </p:sp>
      <p:sp>
        <p:nvSpPr>
          <p:cNvPr id="10" name="TextBox 9">
            <a:extLst>
              <a:ext uri="{FF2B5EF4-FFF2-40B4-BE49-F238E27FC236}">
                <a16:creationId xmlns:a16="http://schemas.microsoft.com/office/drawing/2014/main" id="{00E896C1-19B8-4FBA-B859-DE0751517EA7}"/>
              </a:ext>
            </a:extLst>
          </p:cNvPr>
          <p:cNvSpPr txBox="1"/>
          <p:nvPr/>
        </p:nvSpPr>
        <p:spPr>
          <a:xfrm>
            <a:off x="7207926" y="3612904"/>
            <a:ext cx="979755" cy="369332"/>
          </a:xfrm>
          <a:prstGeom prst="rect">
            <a:avLst/>
          </a:prstGeom>
          <a:noFill/>
        </p:spPr>
        <p:txBody>
          <a:bodyPr wrap="none" rtlCol="0">
            <a:spAutoFit/>
          </a:bodyPr>
          <a:lstStyle/>
          <a:p>
            <a:r>
              <a:rPr lang="en-US" dirty="0">
                <a:solidFill>
                  <a:srgbClr val="2A355F"/>
                </a:solidFill>
              </a:rPr>
              <a:t>Bindings</a:t>
            </a:r>
          </a:p>
        </p:txBody>
      </p:sp>
      <p:graphicFrame>
        <p:nvGraphicFramePr>
          <p:cNvPr id="11" name="Table 11">
            <a:extLst>
              <a:ext uri="{FF2B5EF4-FFF2-40B4-BE49-F238E27FC236}">
                <a16:creationId xmlns:a16="http://schemas.microsoft.com/office/drawing/2014/main" id="{4CDAAA79-D629-4F1A-8CDE-49D17090DA5A}"/>
              </a:ext>
            </a:extLst>
          </p:cNvPr>
          <p:cNvGraphicFramePr>
            <a:graphicFrameLocks noGrp="1"/>
          </p:cNvGraphicFramePr>
          <p:nvPr>
            <p:extLst>
              <p:ext uri="{D42A27DB-BD31-4B8C-83A1-F6EECF244321}">
                <p14:modId xmlns:p14="http://schemas.microsoft.com/office/powerpoint/2010/main" val="218981104"/>
              </p:ext>
            </p:extLst>
          </p:nvPr>
        </p:nvGraphicFramePr>
        <p:xfrm>
          <a:off x="630704" y="1277261"/>
          <a:ext cx="2083921" cy="4450080"/>
        </p:xfrm>
        <a:graphic>
          <a:graphicData uri="http://schemas.openxmlformats.org/drawingml/2006/table">
            <a:tbl>
              <a:tblPr firstRow="1" bandRow="1">
                <a:tableStyleId>{5940675A-B579-460E-94D1-54222C63F5DA}</a:tableStyleId>
              </a:tblPr>
              <a:tblGrid>
                <a:gridCol w="1577930">
                  <a:extLst>
                    <a:ext uri="{9D8B030D-6E8A-4147-A177-3AD203B41FA5}">
                      <a16:colId xmlns:a16="http://schemas.microsoft.com/office/drawing/2014/main" val="4264818851"/>
                    </a:ext>
                  </a:extLst>
                </a:gridCol>
                <a:gridCol w="505991">
                  <a:extLst>
                    <a:ext uri="{9D8B030D-6E8A-4147-A177-3AD203B41FA5}">
                      <a16:colId xmlns:a16="http://schemas.microsoft.com/office/drawing/2014/main" val="2863279629"/>
                    </a:ext>
                  </a:extLst>
                </a:gridCol>
              </a:tblGrid>
              <a:tr h="370840">
                <a:tc>
                  <a:txBody>
                    <a:bodyPr/>
                    <a:lstStyle/>
                    <a:p>
                      <a:r>
                        <a:rPr lang="en-US" dirty="0">
                          <a:solidFill>
                            <a:schemeClr val="bg1"/>
                          </a:solidFill>
                        </a:rPr>
                        <a:t>Tigger</a:t>
                      </a:r>
                    </a:p>
                  </a:txBody>
                  <a:tcPr>
                    <a:solidFill>
                      <a:srgbClr val="80A716"/>
                    </a:solidFill>
                  </a:tcPr>
                </a:tc>
                <a:tc>
                  <a:txBody>
                    <a:bodyPr/>
                    <a:lstStyle/>
                    <a:p>
                      <a:endParaRPr lang="en-US" dirty="0"/>
                    </a:p>
                  </a:txBody>
                  <a:tcPr/>
                </a:tc>
                <a:extLst>
                  <a:ext uri="{0D108BD9-81ED-4DB2-BD59-A6C34878D82A}">
                    <a16:rowId xmlns:a16="http://schemas.microsoft.com/office/drawing/2014/main" val="2462671507"/>
                  </a:ext>
                </a:extLst>
              </a:tr>
              <a:tr h="370840">
                <a:tc>
                  <a:txBody>
                    <a:bodyPr/>
                    <a:lstStyle/>
                    <a:p>
                      <a:r>
                        <a:rPr lang="en-US" dirty="0">
                          <a:solidFill>
                            <a:schemeClr val="bg1"/>
                          </a:solidFill>
                        </a:rPr>
                        <a:t>Input</a:t>
                      </a:r>
                    </a:p>
                  </a:txBody>
                  <a:tcPr>
                    <a:solidFill>
                      <a:srgbClr val="80A716"/>
                    </a:solidFill>
                  </a:tcPr>
                </a:tc>
                <a:tc>
                  <a:txBody>
                    <a:bodyPr/>
                    <a:lstStyle/>
                    <a:p>
                      <a:endParaRPr lang="en-US" dirty="0"/>
                    </a:p>
                  </a:txBody>
                  <a:tcPr/>
                </a:tc>
                <a:extLst>
                  <a:ext uri="{0D108BD9-81ED-4DB2-BD59-A6C34878D82A}">
                    <a16:rowId xmlns:a16="http://schemas.microsoft.com/office/drawing/2014/main" val="3034954953"/>
                  </a:ext>
                </a:extLst>
              </a:tr>
              <a:tr h="370840">
                <a:tc>
                  <a:txBody>
                    <a:bodyPr/>
                    <a:lstStyle/>
                    <a:p>
                      <a:r>
                        <a:rPr lang="en-US" dirty="0">
                          <a:solidFill>
                            <a:schemeClr val="bg1"/>
                          </a:solidFill>
                        </a:rPr>
                        <a:t>Output</a:t>
                      </a:r>
                    </a:p>
                  </a:txBody>
                  <a:tcPr>
                    <a:solidFill>
                      <a:srgbClr val="80A716"/>
                    </a:solidFill>
                  </a:tcPr>
                </a:tc>
                <a:tc>
                  <a:txBody>
                    <a:bodyPr/>
                    <a:lstStyle/>
                    <a:p>
                      <a:endParaRPr lang="en-US" dirty="0"/>
                    </a:p>
                  </a:txBody>
                  <a:tcPr/>
                </a:tc>
                <a:extLst>
                  <a:ext uri="{0D108BD9-81ED-4DB2-BD59-A6C34878D82A}">
                    <a16:rowId xmlns:a16="http://schemas.microsoft.com/office/drawing/2014/main" val="1924879616"/>
                  </a:ext>
                </a:extLst>
              </a:tr>
              <a:tr h="370840">
                <a:tc>
                  <a:txBody>
                    <a:bodyPr/>
                    <a:lstStyle/>
                    <a:p>
                      <a:r>
                        <a:rPr lang="en-US" dirty="0">
                          <a:solidFill>
                            <a:schemeClr val="bg1"/>
                          </a:solidFill>
                        </a:rPr>
                        <a:t>Consumption</a:t>
                      </a:r>
                    </a:p>
                  </a:txBody>
                  <a:tcPr>
                    <a:solidFill>
                      <a:srgbClr val="80A716"/>
                    </a:solidFill>
                  </a:tcPr>
                </a:tc>
                <a:tc>
                  <a:txBody>
                    <a:bodyPr/>
                    <a:lstStyle/>
                    <a:p>
                      <a:endParaRPr lang="en-US" dirty="0"/>
                    </a:p>
                  </a:txBody>
                  <a:tcPr/>
                </a:tc>
                <a:extLst>
                  <a:ext uri="{0D108BD9-81ED-4DB2-BD59-A6C34878D82A}">
                    <a16:rowId xmlns:a16="http://schemas.microsoft.com/office/drawing/2014/main" val="2452107428"/>
                  </a:ext>
                </a:extLst>
              </a:tr>
              <a:tr h="370840">
                <a:tc>
                  <a:txBody>
                    <a:bodyPr/>
                    <a:lstStyle/>
                    <a:p>
                      <a:r>
                        <a:rPr lang="en-US" dirty="0">
                          <a:solidFill>
                            <a:schemeClr val="bg1"/>
                          </a:solidFill>
                        </a:rPr>
                        <a:t>Premium</a:t>
                      </a:r>
                    </a:p>
                  </a:txBody>
                  <a:tcPr>
                    <a:solidFill>
                      <a:srgbClr val="80A716"/>
                    </a:solidFill>
                  </a:tcPr>
                </a:tc>
                <a:tc>
                  <a:txBody>
                    <a:bodyPr/>
                    <a:lstStyle/>
                    <a:p>
                      <a:endParaRPr lang="en-US" dirty="0"/>
                    </a:p>
                  </a:txBody>
                  <a:tcPr/>
                </a:tc>
                <a:extLst>
                  <a:ext uri="{0D108BD9-81ED-4DB2-BD59-A6C34878D82A}">
                    <a16:rowId xmlns:a16="http://schemas.microsoft.com/office/drawing/2014/main" val="3044938028"/>
                  </a:ext>
                </a:extLst>
              </a:tr>
              <a:tr h="370840">
                <a:tc>
                  <a:txBody>
                    <a:bodyPr/>
                    <a:lstStyle/>
                    <a:p>
                      <a:r>
                        <a:rPr lang="en-US" dirty="0">
                          <a:solidFill>
                            <a:schemeClr val="bg1"/>
                          </a:solidFill>
                        </a:rPr>
                        <a:t>Dedicated</a:t>
                      </a:r>
                    </a:p>
                  </a:txBody>
                  <a:tcPr>
                    <a:solidFill>
                      <a:srgbClr val="80A716"/>
                    </a:solidFill>
                  </a:tcPr>
                </a:tc>
                <a:tc>
                  <a:txBody>
                    <a:bodyPr/>
                    <a:lstStyle/>
                    <a:p>
                      <a:endParaRPr lang="en-US" dirty="0"/>
                    </a:p>
                  </a:txBody>
                  <a:tcPr/>
                </a:tc>
                <a:extLst>
                  <a:ext uri="{0D108BD9-81ED-4DB2-BD59-A6C34878D82A}">
                    <a16:rowId xmlns:a16="http://schemas.microsoft.com/office/drawing/2014/main" val="1215363356"/>
                  </a:ext>
                </a:extLst>
              </a:tr>
              <a:tr h="370840">
                <a:tc>
                  <a:txBody>
                    <a:bodyPr/>
                    <a:lstStyle/>
                    <a:p>
                      <a:r>
                        <a:rPr lang="en-US" dirty="0">
                          <a:solidFill>
                            <a:schemeClr val="bg1"/>
                          </a:solidFill>
                        </a:rPr>
                        <a:t>C# In-Process</a:t>
                      </a:r>
                    </a:p>
                  </a:txBody>
                  <a:tcPr>
                    <a:solidFill>
                      <a:srgbClr val="80A716"/>
                    </a:solidFill>
                  </a:tcPr>
                </a:tc>
                <a:tc>
                  <a:txBody>
                    <a:bodyPr/>
                    <a:lstStyle/>
                    <a:p>
                      <a:endParaRPr lang="en-US" dirty="0"/>
                    </a:p>
                  </a:txBody>
                  <a:tcPr/>
                </a:tc>
                <a:extLst>
                  <a:ext uri="{0D108BD9-81ED-4DB2-BD59-A6C34878D82A}">
                    <a16:rowId xmlns:a16="http://schemas.microsoft.com/office/drawing/2014/main" val="3329572258"/>
                  </a:ext>
                </a:extLst>
              </a:tr>
              <a:tr h="370840">
                <a:tc>
                  <a:txBody>
                    <a:bodyPr/>
                    <a:lstStyle/>
                    <a:p>
                      <a:r>
                        <a:rPr lang="en-US" dirty="0">
                          <a:solidFill>
                            <a:schemeClr val="bg1"/>
                          </a:solidFill>
                        </a:rPr>
                        <a:t>C# Isolated</a:t>
                      </a:r>
                    </a:p>
                  </a:txBody>
                  <a:tcPr>
                    <a:solidFill>
                      <a:srgbClr val="80A716"/>
                    </a:solidFill>
                  </a:tcPr>
                </a:tc>
                <a:tc>
                  <a:txBody>
                    <a:bodyPr/>
                    <a:lstStyle/>
                    <a:p>
                      <a:endParaRPr lang="en-US" dirty="0"/>
                    </a:p>
                  </a:txBody>
                  <a:tcPr/>
                </a:tc>
                <a:extLst>
                  <a:ext uri="{0D108BD9-81ED-4DB2-BD59-A6C34878D82A}">
                    <a16:rowId xmlns:a16="http://schemas.microsoft.com/office/drawing/2014/main" val="4276700655"/>
                  </a:ext>
                </a:extLst>
              </a:tr>
              <a:tr h="370840">
                <a:tc>
                  <a:txBody>
                    <a:bodyPr/>
                    <a:lstStyle/>
                    <a:p>
                      <a:r>
                        <a:rPr lang="en-US" dirty="0">
                          <a:solidFill>
                            <a:schemeClr val="bg1"/>
                          </a:solidFill>
                        </a:rPr>
                        <a:t>Java</a:t>
                      </a:r>
                    </a:p>
                  </a:txBody>
                  <a:tcPr>
                    <a:solidFill>
                      <a:srgbClr val="80A716"/>
                    </a:solidFill>
                  </a:tcPr>
                </a:tc>
                <a:tc>
                  <a:txBody>
                    <a:bodyPr/>
                    <a:lstStyle/>
                    <a:p>
                      <a:endParaRPr lang="en-US" dirty="0"/>
                    </a:p>
                  </a:txBody>
                  <a:tcPr/>
                </a:tc>
                <a:extLst>
                  <a:ext uri="{0D108BD9-81ED-4DB2-BD59-A6C34878D82A}">
                    <a16:rowId xmlns:a16="http://schemas.microsoft.com/office/drawing/2014/main" val="3872971215"/>
                  </a:ext>
                </a:extLst>
              </a:tr>
              <a:tr h="370840">
                <a:tc>
                  <a:txBody>
                    <a:bodyPr/>
                    <a:lstStyle/>
                    <a:p>
                      <a:r>
                        <a:rPr lang="en-US" dirty="0">
                          <a:solidFill>
                            <a:schemeClr val="bg1"/>
                          </a:solidFill>
                        </a:rPr>
                        <a:t>JavaScript</a:t>
                      </a:r>
                    </a:p>
                  </a:txBody>
                  <a:tcPr>
                    <a:solidFill>
                      <a:srgbClr val="80A716"/>
                    </a:solidFill>
                  </a:tcPr>
                </a:tc>
                <a:tc>
                  <a:txBody>
                    <a:bodyPr/>
                    <a:lstStyle/>
                    <a:p>
                      <a:endParaRPr lang="en-US" dirty="0"/>
                    </a:p>
                  </a:txBody>
                  <a:tcPr/>
                </a:tc>
                <a:extLst>
                  <a:ext uri="{0D108BD9-81ED-4DB2-BD59-A6C34878D82A}">
                    <a16:rowId xmlns:a16="http://schemas.microsoft.com/office/drawing/2014/main" val="409350121"/>
                  </a:ext>
                </a:extLst>
              </a:tr>
              <a:tr h="370840">
                <a:tc>
                  <a:txBody>
                    <a:bodyPr/>
                    <a:lstStyle/>
                    <a:p>
                      <a:r>
                        <a:rPr lang="en-US" dirty="0">
                          <a:solidFill>
                            <a:schemeClr val="bg1"/>
                          </a:solidFill>
                        </a:rPr>
                        <a:t>PowerShell</a:t>
                      </a:r>
                    </a:p>
                  </a:txBody>
                  <a:tcPr>
                    <a:solidFill>
                      <a:srgbClr val="80A716"/>
                    </a:solidFill>
                  </a:tcPr>
                </a:tc>
                <a:tc>
                  <a:txBody>
                    <a:bodyPr/>
                    <a:lstStyle/>
                    <a:p>
                      <a:endParaRPr lang="en-US" dirty="0"/>
                    </a:p>
                  </a:txBody>
                  <a:tcPr/>
                </a:tc>
                <a:extLst>
                  <a:ext uri="{0D108BD9-81ED-4DB2-BD59-A6C34878D82A}">
                    <a16:rowId xmlns:a16="http://schemas.microsoft.com/office/drawing/2014/main" val="2469254327"/>
                  </a:ext>
                </a:extLst>
              </a:tr>
              <a:tr h="370840">
                <a:tc>
                  <a:txBody>
                    <a:bodyPr/>
                    <a:lstStyle/>
                    <a:p>
                      <a:r>
                        <a:rPr lang="en-US" dirty="0">
                          <a:solidFill>
                            <a:schemeClr val="bg1"/>
                          </a:solidFill>
                        </a:rPr>
                        <a:t>Python</a:t>
                      </a:r>
                    </a:p>
                  </a:txBody>
                  <a:tcPr>
                    <a:solidFill>
                      <a:srgbClr val="80A716"/>
                    </a:solidFill>
                  </a:tcPr>
                </a:tc>
                <a:tc>
                  <a:txBody>
                    <a:bodyPr/>
                    <a:lstStyle/>
                    <a:p>
                      <a:endParaRPr lang="en-US" dirty="0"/>
                    </a:p>
                  </a:txBody>
                  <a:tcPr/>
                </a:tc>
                <a:extLst>
                  <a:ext uri="{0D108BD9-81ED-4DB2-BD59-A6C34878D82A}">
                    <a16:rowId xmlns:a16="http://schemas.microsoft.com/office/drawing/2014/main" val="667219710"/>
                  </a:ext>
                </a:extLst>
              </a:tr>
            </a:tbl>
          </a:graphicData>
        </a:graphic>
      </p:graphicFrame>
      <p:pic>
        <p:nvPicPr>
          <p:cNvPr id="12" name="Picture 11">
            <a:extLst>
              <a:ext uri="{FF2B5EF4-FFF2-40B4-BE49-F238E27FC236}">
                <a16:creationId xmlns:a16="http://schemas.microsoft.com/office/drawing/2014/main" id="{65F401B0-F4F9-4161-BCB1-D857FACBD8D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1302662"/>
            <a:ext cx="316588" cy="316588"/>
          </a:xfrm>
          <a:prstGeom prst="rect">
            <a:avLst/>
          </a:prstGeom>
        </p:spPr>
      </p:pic>
      <p:pic>
        <p:nvPicPr>
          <p:cNvPr id="13" name="Picture 12">
            <a:extLst>
              <a:ext uri="{FF2B5EF4-FFF2-40B4-BE49-F238E27FC236}">
                <a16:creationId xmlns:a16="http://schemas.microsoft.com/office/drawing/2014/main" id="{38E2E1CB-8E5B-4FA4-9EAA-45BC341BB0AD}"/>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2277298" y="1676952"/>
            <a:ext cx="316588" cy="316588"/>
          </a:xfrm>
          <a:prstGeom prst="rect">
            <a:avLst/>
          </a:prstGeom>
        </p:spPr>
      </p:pic>
      <p:pic>
        <p:nvPicPr>
          <p:cNvPr id="14" name="Picture 13">
            <a:extLst>
              <a:ext uri="{FF2B5EF4-FFF2-40B4-BE49-F238E27FC236}">
                <a16:creationId xmlns:a16="http://schemas.microsoft.com/office/drawing/2014/main" id="{55324576-9294-47BF-8657-0C68E6B0CB5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2051242"/>
            <a:ext cx="316588" cy="316588"/>
          </a:xfrm>
          <a:prstGeom prst="rect">
            <a:avLst/>
          </a:prstGeom>
        </p:spPr>
      </p:pic>
      <p:pic>
        <p:nvPicPr>
          <p:cNvPr id="15" name="Picture 14">
            <a:extLst>
              <a:ext uri="{FF2B5EF4-FFF2-40B4-BE49-F238E27FC236}">
                <a16:creationId xmlns:a16="http://schemas.microsoft.com/office/drawing/2014/main" id="{F51FFCC5-908B-4865-95F2-D3AA6145A802}"/>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2277298" y="2416007"/>
            <a:ext cx="316588" cy="316588"/>
          </a:xfrm>
          <a:prstGeom prst="rect">
            <a:avLst/>
          </a:prstGeom>
        </p:spPr>
      </p:pic>
      <p:pic>
        <p:nvPicPr>
          <p:cNvPr id="16" name="Picture 15">
            <a:extLst>
              <a:ext uri="{FF2B5EF4-FFF2-40B4-BE49-F238E27FC236}">
                <a16:creationId xmlns:a16="http://schemas.microsoft.com/office/drawing/2014/main" id="{F18F59C4-8B03-478A-A94C-96460F53A25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2787122"/>
            <a:ext cx="316588" cy="316588"/>
          </a:xfrm>
          <a:prstGeom prst="rect">
            <a:avLst/>
          </a:prstGeom>
        </p:spPr>
      </p:pic>
      <p:pic>
        <p:nvPicPr>
          <p:cNvPr id="17" name="Picture 16">
            <a:extLst>
              <a:ext uri="{FF2B5EF4-FFF2-40B4-BE49-F238E27FC236}">
                <a16:creationId xmlns:a16="http://schemas.microsoft.com/office/drawing/2014/main" id="{1962EB16-D66B-4AF7-B8B7-530F932EC26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3161412"/>
            <a:ext cx="316588" cy="316588"/>
          </a:xfrm>
          <a:prstGeom prst="rect">
            <a:avLst/>
          </a:prstGeom>
        </p:spPr>
      </p:pic>
      <p:pic>
        <p:nvPicPr>
          <p:cNvPr id="18" name="Picture 17">
            <a:extLst>
              <a:ext uri="{FF2B5EF4-FFF2-40B4-BE49-F238E27FC236}">
                <a16:creationId xmlns:a16="http://schemas.microsoft.com/office/drawing/2014/main" id="{02EA7567-3D13-4D0F-B009-38B5A530507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3532527"/>
            <a:ext cx="316588" cy="316588"/>
          </a:xfrm>
          <a:prstGeom prst="rect">
            <a:avLst/>
          </a:prstGeom>
        </p:spPr>
      </p:pic>
      <p:pic>
        <p:nvPicPr>
          <p:cNvPr id="19" name="Picture 18">
            <a:extLst>
              <a:ext uri="{FF2B5EF4-FFF2-40B4-BE49-F238E27FC236}">
                <a16:creationId xmlns:a16="http://schemas.microsoft.com/office/drawing/2014/main" id="{9CFEBB1F-7333-4FC8-871C-947F780D30C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3903642"/>
            <a:ext cx="316588" cy="316588"/>
          </a:xfrm>
          <a:prstGeom prst="rect">
            <a:avLst/>
          </a:prstGeom>
        </p:spPr>
      </p:pic>
      <p:pic>
        <p:nvPicPr>
          <p:cNvPr id="20" name="Picture 19">
            <a:extLst>
              <a:ext uri="{FF2B5EF4-FFF2-40B4-BE49-F238E27FC236}">
                <a16:creationId xmlns:a16="http://schemas.microsoft.com/office/drawing/2014/main" id="{6D27188F-CFE7-454E-904C-527AF4FD86E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4274757"/>
            <a:ext cx="316588" cy="316588"/>
          </a:xfrm>
          <a:prstGeom prst="rect">
            <a:avLst/>
          </a:prstGeom>
        </p:spPr>
      </p:pic>
      <p:pic>
        <p:nvPicPr>
          <p:cNvPr id="21" name="Picture 20">
            <a:extLst>
              <a:ext uri="{FF2B5EF4-FFF2-40B4-BE49-F238E27FC236}">
                <a16:creationId xmlns:a16="http://schemas.microsoft.com/office/drawing/2014/main" id="{C967919F-0344-45C1-B35A-4135620AEAD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4645872"/>
            <a:ext cx="316588" cy="316588"/>
          </a:xfrm>
          <a:prstGeom prst="rect">
            <a:avLst/>
          </a:prstGeom>
        </p:spPr>
      </p:pic>
      <p:pic>
        <p:nvPicPr>
          <p:cNvPr id="22" name="Picture 21">
            <a:extLst>
              <a:ext uri="{FF2B5EF4-FFF2-40B4-BE49-F238E27FC236}">
                <a16:creationId xmlns:a16="http://schemas.microsoft.com/office/drawing/2014/main" id="{8E767643-4EE4-4539-B3B3-C95E459A815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5016987"/>
            <a:ext cx="316588" cy="316588"/>
          </a:xfrm>
          <a:prstGeom prst="rect">
            <a:avLst/>
          </a:prstGeom>
        </p:spPr>
      </p:pic>
      <p:pic>
        <p:nvPicPr>
          <p:cNvPr id="23" name="Picture 22">
            <a:extLst>
              <a:ext uri="{FF2B5EF4-FFF2-40B4-BE49-F238E27FC236}">
                <a16:creationId xmlns:a16="http://schemas.microsoft.com/office/drawing/2014/main" id="{C918842A-741A-4F7C-9ADB-D166E186DC2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5388102"/>
            <a:ext cx="316588" cy="316588"/>
          </a:xfrm>
          <a:prstGeom prst="rect">
            <a:avLst/>
          </a:prstGeom>
        </p:spPr>
      </p:pic>
    </p:spTree>
    <p:extLst>
      <p:ext uri="{BB962C8B-B14F-4D97-AF65-F5344CB8AC3E}">
        <p14:creationId xmlns:p14="http://schemas.microsoft.com/office/powerpoint/2010/main" val="114573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up)">
                                      <p:cBhvr>
                                        <p:cTn id="11" dur="500"/>
                                        <p:tgtEl>
                                          <p:spTgt spid="3"/>
                                        </p:tgtEl>
                                      </p:cBhvr>
                                    </p:animEffect>
                                  </p:childTnLst>
                                </p:cTn>
                              </p:par>
                            </p:childTnLst>
                          </p:cTn>
                        </p:par>
                        <p:par>
                          <p:cTn id="12" fill="hold">
                            <p:stCondLst>
                              <p:cond delay="1000"/>
                            </p:stCondLst>
                            <p:childTnLst>
                              <p:par>
                                <p:cTn id="13" presetID="1" presetClass="entr" presetSubtype="0"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par>
                          <p:cTn id="19" fill="hold">
                            <p:stCondLst>
                              <p:cond delay="1500"/>
                            </p:stCondLst>
                            <p:childTnLst>
                              <p:par>
                                <p:cTn id="20" presetID="22" presetClass="entr" presetSubtype="8" fill="hold" nodeType="after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left)">
                                      <p:cBhvr>
                                        <p:cTn id="22" dur="500"/>
                                        <p:tgtEl>
                                          <p:spTgt spid="8"/>
                                        </p:tgtEl>
                                      </p:cBhvr>
                                    </p:animEffect>
                                  </p:childTnLst>
                                </p:cTn>
                              </p:par>
                            </p:childTnLst>
                          </p:cTn>
                        </p:par>
                        <p:par>
                          <p:cTn id="23" fill="hold">
                            <p:stCondLst>
                              <p:cond delay="2000"/>
                            </p:stCondLst>
                            <p:childTnLst>
                              <p:par>
                                <p:cTn id="24" presetID="1" presetClass="entr" presetSubtype="0" fill="hold" grpId="0" nodeType="afterEffect">
                                  <p:stCondLst>
                                    <p:cond delay="0"/>
                                  </p:stCondLst>
                                  <p:childTnLst>
                                    <p:set>
                                      <p:cBhvr>
                                        <p:cTn id="25"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E17543D2-99F0-9E90-AA5F-E41023457D9F}"/>
              </a:ext>
            </a:extLst>
          </p:cNvPr>
          <p:cNvSpPr/>
          <p:nvPr/>
        </p:nvSpPr>
        <p:spPr>
          <a:xfrm>
            <a:off x="3996123" y="897810"/>
            <a:ext cx="7076303" cy="48608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27D01638-E090-4334-BCAD-6F32C5A26CB4}"/>
              </a:ext>
            </a:extLst>
          </p:cNvPr>
          <p:cNvSpPr>
            <a:spLocks noGrp="1"/>
          </p:cNvSpPr>
          <p:nvPr>
            <p:ph type="title"/>
          </p:nvPr>
        </p:nvSpPr>
        <p:spPr/>
        <p:txBody>
          <a:bodyPr/>
          <a:lstStyle/>
          <a:p>
            <a:r>
              <a:rPr lang="en-US" dirty="0" err="1"/>
              <a:t>Dapr</a:t>
            </a:r>
            <a:endParaRPr lang="en-US" dirty="0"/>
          </a:p>
        </p:txBody>
      </p:sp>
      <p:grpSp>
        <p:nvGrpSpPr>
          <p:cNvPr id="3" name="Group 2">
            <a:extLst>
              <a:ext uri="{FF2B5EF4-FFF2-40B4-BE49-F238E27FC236}">
                <a16:creationId xmlns:a16="http://schemas.microsoft.com/office/drawing/2014/main" id="{5112878E-AED9-425E-9216-5EB1C1BD2E18}"/>
              </a:ext>
            </a:extLst>
          </p:cNvPr>
          <p:cNvGrpSpPr/>
          <p:nvPr/>
        </p:nvGrpSpPr>
        <p:grpSpPr>
          <a:xfrm>
            <a:off x="4715347" y="3140959"/>
            <a:ext cx="1494222" cy="2236963"/>
            <a:chOff x="5348889" y="2770371"/>
            <a:chExt cx="1494222" cy="2236963"/>
          </a:xfrm>
        </p:grpSpPr>
        <p:pic>
          <p:nvPicPr>
            <p:cNvPr id="4" name="Graphic 3">
              <a:extLst>
                <a:ext uri="{FF2B5EF4-FFF2-40B4-BE49-F238E27FC236}">
                  <a16:creationId xmlns:a16="http://schemas.microsoft.com/office/drawing/2014/main" id="{6BA47022-BA2C-40DA-91C3-2DAC0AAEB00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348889" y="3513112"/>
              <a:ext cx="1494222" cy="1494222"/>
            </a:xfrm>
            <a:prstGeom prst="rect">
              <a:avLst/>
            </a:prstGeom>
          </p:spPr>
        </p:pic>
        <p:cxnSp>
          <p:nvCxnSpPr>
            <p:cNvPr id="5" name="Straight Arrow Connector 4">
              <a:extLst>
                <a:ext uri="{FF2B5EF4-FFF2-40B4-BE49-F238E27FC236}">
                  <a16:creationId xmlns:a16="http://schemas.microsoft.com/office/drawing/2014/main" id="{BC80F2EF-1B7C-4339-B202-89CE471F140C}"/>
                </a:ext>
              </a:extLst>
            </p:cNvPr>
            <p:cNvCxnSpPr>
              <a:cxnSpLocks/>
            </p:cNvCxnSpPr>
            <p:nvPr/>
          </p:nvCxnSpPr>
          <p:spPr>
            <a:xfrm>
              <a:off x="6096000" y="2770371"/>
              <a:ext cx="0" cy="665739"/>
            </a:xfrm>
            <a:prstGeom prst="straightConnector1">
              <a:avLst/>
            </a:prstGeom>
            <a:ln w="57150">
              <a:solidFill>
                <a:srgbClr val="80A716"/>
              </a:solidFill>
              <a:tailEnd type="triangle"/>
            </a:ln>
          </p:spPr>
          <p:style>
            <a:lnRef idx="1">
              <a:schemeClr val="accent1"/>
            </a:lnRef>
            <a:fillRef idx="0">
              <a:schemeClr val="accent1"/>
            </a:fillRef>
            <a:effectRef idx="0">
              <a:schemeClr val="accent1"/>
            </a:effectRef>
            <a:fontRef idx="minor">
              <a:schemeClr val="tx1"/>
            </a:fontRef>
          </p:style>
        </p:cxnSp>
      </p:grpSp>
      <p:pic>
        <p:nvPicPr>
          <p:cNvPr id="6" name="Graphic 5">
            <a:extLst>
              <a:ext uri="{FF2B5EF4-FFF2-40B4-BE49-F238E27FC236}">
                <a16:creationId xmlns:a16="http://schemas.microsoft.com/office/drawing/2014/main" id="{C8F17399-2D17-4F79-985C-A969AC2710C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4715347" y="1767200"/>
            <a:ext cx="1494222" cy="1099291"/>
          </a:xfrm>
          <a:prstGeom prst="rect">
            <a:avLst/>
          </a:prstGeom>
        </p:spPr>
      </p:pic>
      <p:pic>
        <p:nvPicPr>
          <p:cNvPr id="7" name="Graphic 6">
            <a:extLst>
              <a:ext uri="{FF2B5EF4-FFF2-40B4-BE49-F238E27FC236}">
                <a16:creationId xmlns:a16="http://schemas.microsoft.com/office/drawing/2014/main" id="{C3DCB47B-B3FF-4F04-8548-BFA339A4097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7918955" y="4081165"/>
            <a:ext cx="1494222" cy="1099291"/>
          </a:xfrm>
          <a:prstGeom prst="rect">
            <a:avLst/>
          </a:prstGeom>
        </p:spPr>
      </p:pic>
      <p:cxnSp>
        <p:nvCxnSpPr>
          <p:cNvPr id="8" name="Straight Arrow Connector 7">
            <a:extLst>
              <a:ext uri="{FF2B5EF4-FFF2-40B4-BE49-F238E27FC236}">
                <a16:creationId xmlns:a16="http://schemas.microsoft.com/office/drawing/2014/main" id="{12A6F758-1725-4D60-AB75-1BDA642C8A93}"/>
              </a:ext>
            </a:extLst>
          </p:cNvPr>
          <p:cNvCxnSpPr>
            <a:cxnSpLocks/>
          </p:cNvCxnSpPr>
          <p:nvPr/>
        </p:nvCxnSpPr>
        <p:spPr>
          <a:xfrm>
            <a:off x="6380868" y="4491817"/>
            <a:ext cx="1366787" cy="0"/>
          </a:xfrm>
          <a:prstGeom prst="straightConnector1">
            <a:avLst/>
          </a:prstGeom>
          <a:ln w="57150">
            <a:solidFill>
              <a:srgbClr val="80A716"/>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33E9B0C5-415F-4C4A-AB8F-F1D5B93A53E2}"/>
              </a:ext>
            </a:extLst>
          </p:cNvPr>
          <p:cNvCxnSpPr>
            <a:cxnSpLocks/>
          </p:cNvCxnSpPr>
          <p:nvPr/>
        </p:nvCxnSpPr>
        <p:spPr>
          <a:xfrm flipH="1">
            <a:off x="6380868" y="4769804"/>
            <a:ext cx="1366787" cy="0"/>
          </a:xfrm>
          <a:prstGeom prst="straightConnector1">
            <a:avLst/>
          </a:prstGeom>
          <a:ln w="57150">
            <a:solidFill>
              <a:srgbClr val="80A716"/>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CED41B5C-F75D-466D-B5EF-814D8AB2E8B8}"/>
              </a:ext>
            </a:extLst>
          </p:cNvPr>
          <p:cNvSpPr txBox="1"/>
          <p:nvPr/>
        </p:nvSpPr>
        <p:spPr>
          <a:xfrm>
            <a:off x="4506350" y="3274833"/>
            <a:ext cx="829394" cy="369332"/>
          </a:xfrm>
          <a:prstGeom prst="rect">
            <a:avLst/>
          </a:prstGeom>
          <a:noFill/>
        </p:spPr>
        <p:txBody>
          <a:bodyPr wrap="none" rtlCol="0">
            <a:spAutoFit/>
          </a:bodyPr>
          <a:lstStyle/>
          <a:p>
            <a:r>
              <a:rPr lang="en-US" dirty="0">
                <a:solidFill>
                  <a:srgbClr val="2A355F"/>
                </a:solidFill>
              </a:rPr>
              <a:t>Trigger</a:t>
            </a:r>
          </a:p>
        </p:txBody>
      </p:sp>
      <p:sp>
        <p:nvSpPr>
          <p:cNvPr id="11" name="TextBox 10">
            <a:extLst>
              <a:ext uri="{FF2B5EF4-FFF2-40B4-BE49-F238E27FC236}">
                <a16:creationId xmlns:a16="http://schemas.microsoft.com/office/drawing/2014/main" id="{B2212A63-1F4A-4C1F-8295-DF6557A14DF1}"/>
              </a:ext>
            </a:extLst>
          </p:cNvPr>
          <p:cNvSpPr txBox="1"/>
          <p:nvPr/>
        </p:nvSpPr>
        <p:spPr>
          <a:xfrm>
            <a:off x="6574384" y="3983492"/>
            <a:ext cx="979755" cy="369332"/>
          </a:xfrm>
          <a:prstGeom prst="rect">
            <a:avLst/>
          </a:prstGeom>
          <a:noFill/>
        </p:spPr>
        <p:txBody>
          <a:bodyPr wrap="none" rtlCol="0">
            <a:spAutoFit/>
          </a:bodyPr>
          <a:lstStyle/>
          <a:p>
            <a:r>
              <a:rPr lang="en-US" dirty="0">
                <a:solidFill>
                  <a:srgbClr val="2A355F"/>
                </a:solidFill>
              </a:rPr>
              <a:t>Bindings</a:t>
            </a:r>
          </a:p>
        </p:txBody>
      </p:sp>
      <p:graphicFrame>
        <p:nvGraphicFramePr>
          <p:cNvPr id="12" name="Table 11">
            <a:extLst>
              <a:ext uri="{FF2B5EF4-FFF2-40B4-BE49-F238E27FC236}">
                <a16:creationId xmlns:a16="http://schemas.microsoft.com/office/drawing/2014/main" id="{3D478F54-5569-49F9-86AB-1A3A030E7B18}"/>
              </a:ext>
            </a:extLst>
          </p:cNvPr>
          <p:cNvGraphicFramePr>
            <a:graphicFrameLocks noGrp="1"/>
          </p:cNvGraphicFramePr>
          <p:nvPr>
            <p:extLst>
              <p:ext uri="{D42A27DB-BD31-4B8C-83A1-F6EECF244321}">
                <p14:modId xmlns:p14="http://schemas.microsoft.com/office/powerpoint/2010/main" val="2546002737"/>
              </p:ext>
            </p:extLst>
          </p:nvPr>
        </p:nvGraphicFramePr>
        <p:xfrm>
          <a:off x="630704" y="1277261"/>
          <a:ext cx="2083921" cy="4450080"/>
        </p:xfrm>
        <a:graphic>
          <a:graphicData uri="http://schemas.openxmlformats.org/drawingml/2006/table">
            <a:tbl>
              <a:tblPr firstRow="1" bandRow="1">
                <a:tableStyleId>{5940675A-B579-460E-94D1-54222C63F5DA}</a:tableStyleId>
              </a:tblPr>
              <a:tblGrid>
                <a:gridCol w="1577930">
                  <a:extLst>
                    <a:ext uri="{9D8B030D-6E8A-4147-A177-3AD203B41FA5}">
                      <a16:colId xmlns:a16="http://schemas.microsoft.com/office/drawing/2014/main" val="4264818851"/>
                    </a:ext>
                  </a:extLst>
                </a:gridCol>
                <a:gridCol w="505991">
                  <a:extLst>
                    <a:ext uri="{9D8B030D-6E8A-4147-A177-3AD203B41FA5}">
                      <a16:colId xmlns:a16="http://schemas.microsoft.com/office/drawing/2014/main" val="2863279629"/>
                    </a:ext>
                  </a:extLst>
                </a:gridCol>
              </a:tblGrid>
              <a:tr h="370840">
                <a:tc>
                  <a:txBody>
                    <a:bodyPr/>
                    <a:lstStyle/>
                    <a:p>
                      <a:r>
                        <a:rPr lang="en-US" dirty="0">
                          <a:solidFill>
                            <a:schemeClr val="bg1"/>
                          </a:solidFill>
                        </a:rPr>
                        <a:t>Tigger</a:t>
                      </a:r>
                    </a:p>
                  </a:txBody>
                  <a:tcPr>
                    <a:solidFill>
                      <a:srgbClr val="80A716"/>
                    </a:solidFill>
                  </a:tcPr>
                </a:tc>
                <a:tc>
                  <a:txBody>
                    <a:bodyPr/>
                    <a:lstStyle/>
                    <a:p>
                      <a:endParaRPr lang="en-US" dirty="0"/>
                    </a:p>
                  </a:txBody>
                  <a:tcPr/>
                </a:tc>
                <a:extLst>
                  <a:ext uri="{0D108BD9-81ED-4DB2-BD59-A6C34878D82A}">
                    <a16:rowId xmlns:a16="http://schemas.microsoft.com/office/drawing/2014/main" val="2462671507"/>
                  </a:ext>
                </a:extLst>
              </a:tr>
              <a:tr h="370840">
                <a:tc>
                  <a:txBody>
                    <a:bodyPr/>
                    <a:lstStyle/>
                    <a:p>
                      <a:r>
                        <a:rPr lang="en-US" dirty="0">
                          <a:solidFill>
                            <a:schemeClr val="bg1"/>
                          </a:solidFill>
                        </a:rPr>
                        <a:t>Input</a:t>
                      </a:r>
                    </a:p>
                  </a:txBody>
                  <a:tcPr>
                    <a:solidFill>
                      <a:srgbClr val="80A716"/>
                    </a:solidFill>
                  </a:tcPr>
                </a:tc>
                <a:tc>
                  <a:txBody>
                    <a:bodyPr/>
                    <a:lstStyle/>
                    <a:p>
                      <a:endParaRPr lang="en-US" dirty="0"/>
                    </a:p>
                  </a:txBody>
                  <a:tcPr/>
                </a:tc>
                <a:extLst>
                  <a:ext uri="{0D108BD9-81ED-4DB2-BD59-A6C34878D82A}">
                    <a16:rowId xmlns:a16="http://schemas.microsoft.com/office/drawing/2014/main" val="3034954953"/>
                  </a:ext>
                </a:extLst>
              </a:tr>
              <a:tr h="370840">
                <a:tc>
                  <a:txBody>
                    <a:bodyPr/>
                    <a:lstStyle/>
                    <a:p>
                      <a:r>
                        <a:rPr lang="en-US" dirty="0">
                          <a:solidFill>
                            <a:schemeClr val="bg1"/>
                          </a:solidFill>
                        </a:rPr>
                        <a:t>Output</a:t>
                      </a:r>
                    </a:p>
                  </a:txBody>
                  <a:tcPr>
                    <a:solidFill>
                      <a:srgbClr val="80A716"/>
                    </a:solidFill>
                  </a:tcPr>
                </a:tc>
                <a:tc>
                  <a:txBody>
                    <a:bodyPr/>
                    <a:lstStyle/>
                    <a:p>
                      <a:endParaRPr lang="en-US" dirty="0"/>
                    </a:p>
                  </a:txBody>
                  <a:tcPr/>
                </a:tc>
                <a:extLst>
                  <a:ext uri="{0D108BD9-81ED-4DB2-BD59-A6C34878D82A}">
                    <a16:rowId xmlns:a16="http://schemas.microsoft.com/office/drawing/2014/main" val="1924879616"/>
                  </a:ext>
                </a:extLst>
              </a:tr>
              <a:tr h="370840">
                <a:tc>
                  <a:txBody>
                    <a:bodyPr/>
                    <a:lstStyle/>
                    <a:p>
                      <a:r>
                        <a:rPr lang="en-US" dirty="0">
                          <a:solidFill>
                            <a:schemeClr val="bg1"/>
                          </a:solidFill>
                        </a:rPr>
                        <a:t>Consumption</a:t>
                      </a:r>
                    </a:p>
                  </a:txBody>
                  <a:tcPr>
                    <a:solidFill>
                      <a:srgbClr val="80A716"/>
                    </a:solidFill>
                  </a:tcPr>
                </a:tc>
                <a:tc>
                  <a:txBody>
                    <a:bodyPr/>
                    <a:lstStyle/>
                    <a:p>
                      <a:endParaRPr lang="en-US" dirty="0"/>
                    </a:p>
                  </a:txBody>
                  <a:tcPr/>
                </a:tc>
                <a:extLst>
                  <a:ext uri="{0D108BD9-81ED-4DB2-BD59-A6C34878D82A}">
                    <a16:rowId xmlns:a16="http://schemas.microsoft.com/office/drawing/2014/main" val="2452107428"/>
                  </a:ext>
                </a:extLst>
              </a:tr>
              <a:tr h="370840">
                <a:tc>
                  <a:txBody>
                    <a:bodyPr/>
                    <a:lstStyle/>
                    <a:p>
                      <a:r>
                        <a:rPr lang="en-US" dirty="0">
                          <a:solidFill>
                            <a:schemeClr val="bg1"/>
                          </a:solidFill>
                        </a:rPr>
                        <a:t>Premium</a:t>
                      </a:r>
                    </a:p>
                  </a:txBody>
                  <a:tcPr>
                    <a:solidFill>
                      <a:srgbClr val="80A716"/>
                    </a:solidFill>
                  </a:tcPr>
                </a:tc>
                <a:tc>
                  <a:txBody>
                    <a:bodyPr/>
                    <a:lstStyle/>
                    <a:p>
                      <a:endParaRPr lang="en-US" dirty="0"/>
                    </a:p>
                  </a:txBody>
                  <a:tcPr/>
                </a:tc>
                <a:extLst>
                  <a:ext uri="{0D108BD9-81ED-4DB2-BD59-A6C34878D82A}">
                    <a16:rowId xmlns:a16="http://schemas.microsoft.com/office/drawing/2014/main" val="3044938028"/>
                  </a:ext>
                </a:extLst>
              </a:tr>
              <a:tr h="370840">
                <a:tc>
                  <a:txBody>
                    <a:bodyPr/>
                    <a:lstStyle/>
                    <a:p>
                      <a:r>
                        <a:rPr lang="en-US" dirty="0">
                          <a:solidFill>
                            <a:schemeClr val="bg1"/>
                          </a:solidFill>
                        </a:rPr>
                        <a:t>Dedicated</a:t>
                      </a:r>
                    </a:p>
                  </a:txBody>
                  <a:tcPr>
                    <a:solidFill>
                      <a:srgbClr val="80A716"/>
                    </a:solidFill>
                  </a:tcPr>
                </a:tc>
                <a:tc>
                  <a:txBody>
                    <a:bodyPr/>
                    <a:lstStyle/>
                    <a:p>
                      <a:endParaRPr lang="en-US" dirty="0"/>
                    </a:p>
                  </a:txBody>
                  <a:tcPr/>
                </a:tc>
                <a:extLst>
                  <a:ext uri="{0D108BD9-81ED-4DB2-BD59-A6C34878D82A}">
                    <a16:rowId xmlns:a16="http://schemas.microsoft.com/office/drawing/2014/main" val="1215363356"/>
                  </a:ext>
                </a:extLst>
              </a:tr>
              <a:tr h="370840">
                <a:tc>
                  <a:txBody>
                    <a:bodyPr/>
                    <a:lstStyle/>
                    <a:p>
                      <a:r>
                        <a:rPr lang="en-US" dirty="0">
                          <a:solidFill>
                            <a:schemeClr val="bg1"/>
                          </a:solidFill>
                        </a:rPr>
                        <a:t>C# In-Process</a:t>
                      </a:r>
                    </a:p>
                  </a:txBody>
                  <a:tcPr>
                    <a:solidFill>
                      <a:srgbClr val="80A716"/>
                    </a:solidFill>
                  </a:tcPr>
                </a:tc>
                <a:tc>
                  <a:txBody>
                    <a:bodyPr/>
                    <a:lstStyle/>
                    <a:p>
                      <a:endParaRPr lang="en-US" dirty="0"/>
                    </a:p>
                  </a:txBody>
                  <a:tcPr/>
                </a:tc>
                <a:extLst>
                  <a:ext uri="{0D108BD9-81ED-4DB2-BD59-A6C34878D82A}">
                    <a16:rowId xmlns:a16="http://schemas.microsoft.com/office/drawing/2014/main" val="3329572258"/>
                  </a:ext>
                </a:extLst>
              </a:tr>
              <a:tr h="370840">
                <a:tc>
                  <a:txBody>
                    <a:bodyPr/>
                    <a:lstStyle/>
                    <a:p>
                      <a:r>
                        <a:rPr lang="en-US" dirty="0">
                          <a:solidFill>
                            <a:schemeClr val="bg1"/>
                          </a:solidFill>
                        </a:rPr>
                        <a:t>C# Isolated</a:t>
                      </a:r>
                    </a:p>
                  </a:txBody>
                  <a:tcPr>
                    <a:solidFill>
                      <a:srgbClr val="80A716"/>
                    </a:solidFill>
                  </a:tcPr>
                </a:tc>
                <a:tc>
                  <a:txBody>
                    <a:bodyPr/>
                    <a:lstStyle/>
                    <a:p>
                      <a:endParaRPr lang="en-US" dirty="0"/>
                    </a:p>
                  </a:txBody>
                  <a:tcPr/>
                </a:tc>
                <a:extLst>
                  <a:ext uri="{0D108BD9-81ED-4DB2-BD59-A6C34878D82A}">
                    <a16:rowId xmlns:a16="http://schemas.microsoft.com/office/drawing/2014/main" val="4276700655"/>
                  </a:ext>
                </a:extLst>
              </a:tr>
              <a:tr h="370840">
                <a:tc>
                  <a:txBody>
                    <a:bodyPr/>
                    <a:lstStyle/>
                    <a:p>
                      <a:r>
                        <a:rPr lang="en-US" dirty="0">
                          <a:solidFill>
                            <a:schemeClr val="bg1"/>
                          </a:solidFill>
                        </a:rPr>
                        <a:t>Java</a:t>
                      </a:r>
                    </a:p>
                  </a:txBody>
                  <a:tcPr>
                    <a:solidFill>
                      <a:srgbClr val="80A716"/>
                    </a:solidFill>
                  </a:tcPr>
                </a:tc>
                <a:tc>
                  <a:txBody>
                    <a:bodyPr/>
                    <a:lstStyle/>
                    <a:p>
                      <a:endParaRPr lang="en-US" dirty="0"/>
                    </a:p>
                  </a:txBody>
                  <a:tcPr/>
                </a:tc>
                <a:extLst>
                  <a:ext uri="{0D108BD9-81ED-4DB2-BD59-A6C34878D82A}">
                    <a16:rowId xmlns:a16="http://schemas.microsoft.com/office/drawing/2014/main" val="3872971215"/>
                  </a:ext>
                </a:extLst>
              </a:tr>
              <a:tr h="370840">
                <a:tc>
                  <a:txBody>
                    <a:bodyPr/>
                    <a:lstStyle/>
                    <a:p>
                      <a:r>
                        <a:rPr lang="en-US" dirty="0">
                          <a:solidFill>
                            <a:schemeClr val="bg1"/>
                          </a:solidFill>
                        </a:rPr>
                        <a:t>JavaScript</a:t>
                      </a:r>
                    </a:p>
                  </a:txBody>
                  <a:tcPr>
                    <a:solidFill>
                      <a:srgbClr val="80A716"/>
                    </a:solidFill>
                  </a:tcPr>
                </a:tc>
                <a:tc>
                  <a:txBody>
                    <a:bodyPr/>
                    <a:lstStyle/>
                    <a:p>
                      <a:endParaRPr lang="en-US" dirty="0"/>
                    </a:p>
                  </a:txBody>
                  <a:tcPr/>
                </a:tc>
                <a:extLst>
                  <a:ext uri="{0D108BD9-81ED-4DB2-BD59-A6C34878D82A}">
                    <a16:rowId xmlns:a16="http://schemas.microsoft.com/office/drawing/2014/main" val="409350121"/>
                  </a:ext>
                </a:extLst>
              </a:tr>
              <a:tr h="370840">
                <a:tc>
                  <a:txBody>
                    <a:bodyPr/>
                    <a:lstStyle/>
                    <a:p>
                      <a:r>
                        <a:rPr lang="en-US" dirty="0">
                          <a:solidFill>
                            <a:schemeClr val="bg1"/>
                          </a:solidFill>
                        </a:rPr>
                        <a:t>PowerShell</a:t>
                      </a:r>
                    </a:p>
                  </a:txBody>
                  <a:tcPr>
                    <a:solidFill>
                      <a:srgbClr val="80A716"/>
                    </a:solidFill>
                  </a:tcPr>
                </a:tc>
                <a:tc>
                  <a:txBody>
                    <a:bodyPr/>
                    <a:lstStyle/>
                    <a:p>
                      <a:endParaRPr lang="en-US" dirty="0"/>
                    </a:p>
                  </a:txBody>
                  <a:tcPr/>
                </a:tc>
                <a:extLst>
                  <a:ext uri="{0D108BD9-81ED-4DB2-BD59-A6C34878D82A}">
                    <a16:rowId xmlns:a16="http://schemas.microsoft.com/office/drawing/2014/main" val="2469254327"/>
                  </a:ext>
                </a:extLst>
              </a:tr>
              <a:tr h="370840">
                <a:tc>
                  <a:txBody>
                    <a:bodyPr/>
                    <a:lstStyle/>
                    <a:p>
                      <a:r>
                        <a:rPr lang="en-US" dirty="0">
                          <a:solidFill>
                            <a:schemeClr val="bg1"/>
                          </a:solidFill>
                        </a:rPr>
                        <a:t>Python</a:t>
                      </a:r>
                    </a:p>
                  </a:txBody>
                  <a:tcPr>
                    <a:solidFill>
                      <a:srgbClr val="80A716"/>
                    </a:solidFill>
                  </a:tcPr>
                </a:tc>
                <a:tc>
                  <a:txBody>
                    <a:bodyPr/>
                    <a:lstStyle/>
                    <a:p>
                      <a:endParaRPr lang="en-US" dirty="0"/>
                    </a:p>
                  </a:txBody>
                  <a:tcPr/>
                </a:tc>
                <a:extLst>
                  <a:ext uri="{0D108BD9-81ED-4DB2-BD59-A6C34878D82A}">
                    <a16:rowId xmlns:a16="http://schemas.microsoft.com/office/drawing/2014/main" val="667219710"/>
                  </a:ext>
                </a:extLst>
              </a:tr>
            </a:tbl>
          </a:graphicData>
        </a:graphic>
      </p:graphicFrame>
      <p:pic>
        <p:nvPicPr>
          <p:cNvPr id="13" name="Picture 12">
            <a:extLst>
              <a:ext uri="{FF2B5EF4-FFF2-40B4-BE49-F238E27FC236}">
                <a16:creationId xmlns:a16="http://schemas.microsoft.com/office/drawing/2014/main" id="{FB27058D-C80B-4E8F-AC06-C01620809C0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7298" y="1302662"/>
            <a:ext cx="316588" cy="316588"/>
          </a:xfrm>
          <a:prstGeom prst="rect">
            <a:avLst/>
          </a:prstGeom>
        </p:spPr>
      </p:pic>
      <p:pic>
        <p:nvPicPr>
          <p:cNvPr id="14" name="Picture 13">
            <a:extLst>
              <a:ext uri="{FF2B5EF4-FFF2-40B4-BE49-F238E27FC236}">
                <a16:creationId xmlns:a16="http://schemas.microsoft.com/office/drawing/2014/main" id="{ED7814F6-5A65-4837-B1BE-768AD120AB59}"/>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2277298" y="1676952"/>
            <a:ext cx="316588" cy="316588"/>
          </a:xfrm>
          <a:prstGeom prst="rect">
            <a:avLst/>
          </a:prstGeom>
        </p:spPr>
      </p:pic>
      <p:pic>
        <p:nvPicPr>
          <p:cNvPr id="15" name="Picture 14">
            <a:extLst>
              <a:ext uri="{FF2B5EF4-FFF2-40B4-BE49-F238E27FC236}">
                <a16:creationId xmlns:a16="http://schemas.microsoft.com/office/drawing/2014/main" id="{D5CA97DE-3EFE-43E6-A564-02A26317E68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7298" y="2051242"/>
            <a:ext cx="316588" cy="316588"/>
          </a:xfrm>
          <a:prstGeom prst="rect">
            <a:avLst/>
          </a:prstGeom>
        </p:spPr>
      </p:pic>
      <p:pic>
        <p:nvPicPr>
          <p:cNvPr id="16" name="Picture 15">
            <a:extLst>
              <a:ext uri="{FF2B5EF4-FFF2-40B4-BE49-F238E27FC236}">
                <a16:creationId xmlns:a16="http://schemas.microsoft.com/office/drawing/2014/main" id="{9CEB4426-2597-4885-8828-046B2F7B30A8}"/>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2277298" y="2416007"/>
            <a:ext cx="316588" cy="316588"/>
          </a:xfrm>
          <a:prstGeom prst="rect">
            <a:avLst/>
          </a:prstGeom>
        </p:spPr>
      </p:pic>
      <p:pic>
        <p:nvPicPr>
          <p:cNvPr id="17" name="Picture 16">
            <a:extLst>
              <a:ext uri="{FF2B5EF4-FFF2-40B4-BE49-F238E27FC236}">
                <a16:creationId xmlns:a16="http://schemas.microsoft.com/office/drawing/2014/main" id="{D5206B3D-5141-4CE8-AD94-7E620B91A38B}"/>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2277298" y="2787122"/>
            <a:ext cx="316588" cy="316588"/>
          </a:xfrm>
          <a:prstGeom prst="rect">
            <a:avLst/>
          </a:prstGeom>
        </p:spPr>
      </p:pic>
      <p:pic>
        <p:nvPicPr>
          <p:cNvPr id="18" name="Picture 17">
            <a:extLst>
              <a:ext uri="{FF2B5EF4-FFF2-40B4-BE49-F238E27FC236}">
                <a16:creationId xmlns:a16="http://schemas.microsoft.com/office/drawing/2014/main" id="{CE7CDC3D-2FAD-4871-9962-69238A042E6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7298" y="3161412"/>
            <a:ext cx="316588" cy="316588"/>
          </a:xfrm>
          <a:prstGeom prst="rect">
            <a:avLst/>
          </a:prstGeom>
        </p:spPr>
      </p:pic>
      <p:pic>
        <p:nvPicPr>
          <p:cNvPr id="19" name="Picture 18">
            <a:extLst>
              <a:ext uri="{FF2B5EF4-FFF2-40B4-BE49-F238E27FC236}">
                <a16:creationId xmlns:a16="http://schemas.microsoft.com/office/drawing/2014/main" id="{E9AEBCAC-7C20-4DCC-A683-36532F22AD1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7298" y="3532527"/>
            <a:ext cx="316588" cy="316588"/>
          </a:xfrm>
          <a:prstGeom prst="rect">
            <a:avLst/>
          </a:prstGeom>
        </p:spPr>
      </p:pic>
      <p:pic>
        <p:nvPicPr>
          <p:cNvPr id="20" name="Picture 19">
            <a:extLst>
              <a:ext uri="{FF2B5EF4-FFF2-40B4-BE49-F238E27FC236}">
                <a16:creationId xmlns:a16="http://schemas.microsoft.com/office/drawing/2014/main" id="{7B408D49-3134-4C7C-95A8-2F3B2D4F4ABB}"/>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2277298" y="3903642"/>
            <a:ext cx="316588" cy="316588"/>
          </a:xfrm>
          <a:prstGeom prst="rect">
            <a:avLst/>
          </a:prstGeom>
        </p:spPr>
      </p:pic>
      <p:pic>
        <p:nvPicPr>
          <p:cNvPr id="21" name="Picture 20">
            <a:extLst>
              <a:ext uri="{FF2B5EF4-FFF2-40B4-BE49-F238E27FC236}">
                <a16:creationId xmlns:a16="http://schemas.microsoft.com/office/drawing/2014/main" id="{F4263927-2375-4C71-9D8A-5563B472642E}"/>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2277298" y="4274757"/>
            <a:ext cx="316588" cy="316588"/>
          </a:xfrm>
          <a:prstGeom prst="rect">
            <a:avLst/>
          </a:prstGeom>
        </p:spPr>
      </p:pic>
      <p:pic>
        <p:nvPicPr>
          <p:cNvPr id="22" name="Picture 21">
            <a:extLst>
              <a:ext uri="{FF2B5EF4-FFF2-40B4-BE49-F238E27FC236}">
                <a16:creationId xmlns:a16="http://schemas.microsoft.com/office/drawing/2014/main" id="{AA877193-9011-479D-99E4-DE5A619E10B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7298" y="4645872"/>
            <a:ext cx="316588" cy="316588"/>
          </a:xfrm>
          <a:prstGeom prst="rect">
            <a:avLst/>
          </a:prstGeom>
        </p:spPr>
      </p:pic>
      <p:pic>
        <p:nvPicPr>
          <p:cNvPr id="23" name="Picture 22">
            <a:extLst>
              <a:ext uri="{FF2B5EF4-FFF2-40B4-BE49-F238E27FC236}">
                <a16:creationId xmlns:a16="http://schemas.microsoft.com/office/drawing/2014/main" id="{51190F58-75DF-4F0F-8440-7E8BEFEC8990}"/>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2277298" y="5016987"/>
            <a:ext cx="316588" cy="316588"/>
          </a:xfrm>
          <a:prstGeom prst="rect">
            <a:avLst/>
          </a:prstGeom>
        </p:spPr>
      </p:pic>
      <p:pic>
        <p:nvPicPr>
          <p:cNvPr id="24" name="Picture 23">
            <a:extLst>
              <a:ext uri="{FF2B5EF4-FFF2-40B4-BE49-F238E27FC236}">
                <a16:creationId xmlns:a16="http://schemas.microsoft.com/office/drawing/2014/main" id="{A1E43860-896D-4B93-B280-4A6D9D2761B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7298" y="5388102"/>
            <a:ext cx="316588" cy="316588"/>
          </a:xfrm>
          <a:prstGeom prst="rect">
            <a:avLst/>
          </a:prstGeom>
        </p:spPr>
      </p:pic>
      <p:sp>
        <p:nvSpPr>
          <p:cNvPr id="25" name="TextBox 24">
            <a:extLst>
              <a:ext uri="{FF2B5EF4-FFF2-40B4-BE49-F238E27FC236}">
                <a16:creationId xmlns:a16="http://schemas.microsoft.com/office/drawing/2014/main" id="{2DF1A729-DDB2-4C86-B646-E97FCDA5FB86}"/>
              </a:ext>
            </a:extLst>
          </p:cNvPr>
          <p:cNvSpPr txBox="1"/>
          <p:nvPr/>
        </p:nvSpPr>
        <p:spPr>
          <a:xfrm>
            <a:off x="6900733" y="1180213"/>
            <a:ext cx="3962688" cy="2062103"/>
          </a:xfrm>
          <a:prstGeom prst="rect">
            <a:avLst/>
          </a:prstGeom>
          <a:noFill/>
        </p:spPr>
        <p:txBody>
          <a:bodyPr wrap="none" rtlCol="0">
            <a:spAutoFit/>
          </a:bodyPr>
          <a:lstStyle/>
          <a:p>
            <a:r>
              <a:rPr lang="en-US" sz="3200" b="1" dirty="0">
                <a:solidFill>
                  <a:srgbClr val="FF0000"/>
                </a:solidFill>
              </a:rPr>
              <a:t>Supported only in </a:t>
            </a:r>
          </a:p>
          <a:p>
            <a:r>
              <a:rPr lang="en-US" sz="3200" b="1" dirty="0">
                <a:solidFill>
                  <a:srgbClr val="FF0000"/>
                </a:solidFill>
              </a:rPr>
              <a:t>Kubernetes, IoT Edge, </a:t>
            </a:r>
          </a:p>
          <a:p>
            <a:r>
              <a:rPr lang="en-US" sz="3200" b="1" dirty="0">
                <a:solidFill>
                  <a:srgbClr val="FF0000"/>
                </a:solidFill>
              </a:rPr>
              <a:t>and other self-hosted </a:t>
            </a:r>
          </a:p>
          <a:p>
            <a:r>
              <a:rPr lang="en-US" sz="3200" b="1" dirty="0">
                <a:solidFill>
                  <a:srgbClr val="FF0000"/>
                </a:solidFill>
              </a:rPr>
              <a:t>modes only</a:t>
            </a:r>
          </a:p>
        </p:txBody>
      </p:sp>
    </p:spTree>
    <p:extLst>
      <p:ext uri="{BB962C8B-B14F-4D97-AF65-F5344CB8AC3E}">
        <p14:creationId xmlns:p14="http://schemas.microsoft.com/office/powerpoint/2010/main" val="2145676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up)">
                                      <p:cBhvr>
                                        <p:cTn id="11" dur="500"/>
                                        <p:tgtEl>
                                          <p:spTgt spid="3"/>
                                        </p:tgtEl>
                                      </p:cBhvr>
                                    </p:animEffect>
                                  </p:childTnLst>
                                </p:cTn>
                              </p:par>
                            </p:childTnLst>
                          </p:cTn>
                        </p:par>
                        <p:par>
                          <p:cTn id="12" fill="hold">
                            <p:stCondLst>
                              <p:cond delay="1000"/>
                            </p:stCondLst>
                            <p:childTnLst>
                              <p:par>
                                <p:cTn id="13" presetID="1" presetClass="entr" presetSubtype="0" fill="hold" grpId="0" nodeType="after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par>
                          <p:cTn id="19" fill="hold">
                            <p:stCondLst>
                              <p:cond delay="1500"/>
                            </p:stCondLst>
                            <p:childTnLst>
                              <p:par>
                                <p:cTn id="20" presetID="22" presetClass="entr" presetSubtype="8" fill="hold" nodeType="after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left)">
                                      <p:cBhvr>
                                        <p:cTn id="22" dur="500"/>
                                        <p:tgtEl>
                                          <p:spTgt spid="8"/>
                                        </p:tgtEl>
                                      </p:cBhvr>
                                    </p:animEffect>
                                  </p:childTnLst>
                                </p:cTn>
                              </p:par>
                              <p:par>
                                <p:cTn id="23" presetID="22" presetClass="entr" presetSubtype="2" fill="hold" nodeType="with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wipe(right)">
                                      <p:cBhvr>
                                        <p:cTn id="25" dur="500"/>
                                        <p:tgtEl>
                                          <p:spTgt spid="9"/>
                                        </p:tgtEl>
                                      </p:cBhvr>
                                    </p:animEffect>
                                  </p:childTnLst>
                                </p:cTn>
                              </p:par>
                            </p:childTnLst>
                          </p:cTn>
                        </p:par>
                        <p:par>
                          <p:cTn id="26" fill="hold">
                            <p:stCondLst>
                              <p:cond delay="2000"/>
                            </p:stCondLst>
                            <p:childTnLst>
                              <p:par>
                                <p:cTn id="27" presetID="1" presetClass="entr" presetSubtype="0" fill="hold" grpId="0" nodeType="after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25"/>
                                        </p:tgtEl>
                                        <p:attrNameLst>
                                          <p:attrName>style.visibility</p:attrName>
                                        </p:attrNameLst>
                                      </p:cBhvr>
                                      <p:to>
                                        <p:strVal val="visible"/>
                                      </p:to>
                                    </p:set>
                                    <p:animEffect transition="in" filter="fade">
                                      <p:cBhvr>
                                        <p:cTn id="33"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25"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9119C98A-30BF-46E3-6284-935B9ACC5F1F}"/>
              </a:ext>
            </a:extLst>
          </p:cNvPr>
          <p:cNvSpPr/>
          <p:nvPr/>
        </p:nvSpPr>
        <p:spPr>
          <a:xfrm>
            <a:off x="4563762" y="1153297"/>
            <a:ext cx="6030097" cy="4180278"/>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6CF6D733-D423-4E6B-A633-EA82725EA72A}"/>
              </a:ext>
            </a:extLst>
          </p:cNvPr>
          <p:cNvSpPr>
            <a:spLocks noGrp="1"/>
          </p:cNvSpPr>
          <p:nvPr>
            <p:ph type="title"/>
          </p:nvPr>
        </p:nvSpPr>
        <p:spPr/>
        <p:txBody>
          <a:bodyPr/>
          <a:lstStyle/>
          <a:p>
            <a:r>
              <a:rPr lang="en-US" dirty="0"/>
              <a:t>Event Grid</a:t>
            </a:r>
          </a:p>
        </p:txBody>
      </p:sp>
      <p:grpSp>
        <p:nvGrpSpPr>
          <p:cNvPr id="3" name="Group 2">
            <a:extLst>
              <a:ext uri="{FF2B5EF4-FFF2-40B4-BE49-F238E27FC236}">
                <a16:creationId xmlns:a16="http://schemas.microsoft.com/office/drawing/2014/main" id="{8BE7A923-C9DB-4A11-8B44-D08AD58B0C01}"/>
              </a:ext>
            </a:extLst>
          </p:cNvPr>
          <p:cNvGrpSpPr/>
          <p:nvPr/>
        </p:nvGrpSpPr>
        <p:grpSpPr>
          <a:xfrm>
            <a:off x="5348889" y="2770371"/>
            <a:ext cx="1494222" cy="2236963"/>
            <a:chOff x="5348889" y="2770371"/>
            <a:chExt cx="1494222" cy="2236963"/>
          </a:xfrm>
        </p:grpSpPr>
        <p:pic>
          <p:nvPicPr>
            <p:cNvPr id="4" name="Graphic 3">
              <a:extLst>
                <a:ext uri="{FF2B5EF4-FFF2-40B4-BE49-F238E27FC236}">
                  <a16:creationId xmlns:a16="http://schemas.microsoft.com/office/drawing/2014/main" id="{ED91AB5C-DE00-4A9D-BCC9-DD451B7B563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348889" y="3513112"/>
              <a:ext cx="1494222" cy="1494222"/>
            </a:xfrm>
            <a:prstGeom prst="rect">
              <a:avLst/>
            </a:prstGeom>
          </p:spPr>
        </p:pic>
        <p:cxnSp>
          <p:nvCxnSpPr>
            <p:cNvPr id="5" name="Straight Arrow Connector 4">
              <a:extLst>
                <a:ext uri="{FF2B5EF4-FFF2-40B4-BE49-F238E27FC236}">
                  <a16:creationId xmlns:a16="http://schemas.microsoft.com/office/drawing/2014/main" id="{64321688-9B6C-45B8-B905-0CEE8585B173}"/>
                </a:ext>
              </a:extLst>
            </p:cNvPr>
            <p:cNvCxnSpPr>
              <a:cxnSpLocks/>
            </p:cNvCxnSpPr>
            <p:nvPr/>
          </p:nvCxnSpPr>
          <p:spPr>
            <a:xfrm>
              <a:off x="6096000" y="2770371"/>
              <a:ext cx="0" cy="665739"/>
            </a:xfrm>
            <a:prstGeom prst="straightConnector1">
              <a:avLst/>
            </a:prstGeom>
            <a:ln w="57150">
              <a:solidFill>
                <a:srgbClr val="80A716"/>
              </a:solidFill>
              <a:tailEnd type="triangle"/>
            </a:ln>
          </p:spPr>
          <p:style>
            <a:lnRef idx="1">
              <a:schemeClr val="accent1"/>
            </a:lnRef>
            <a:fillRef idx="0">
              <a:schemeClr val="accent1"/>
            </a:fillRef>
            <a:effectRef idx="0">
              <a:schemeClr val="accent1"/>
            </a:effectRef>
            <a:fontRef idx="minor">
              <a:schemeClr val="tx1"/>
            </a:fontRef>
          </p:style>
        </p:cxnSp>
      </p:grpSp>
      <p:pic>
        <p:nvPicPr>
          <p:cNvPr id="6" name="Graphic 5">
            <a:extLst>
              <a:ext uri="{FF2B5EF4-FFF2-40B4-BE49-F238E27FC236}">
                <a16:creationId xmlns:a16="http://schemas.microsoft.com/office/drawing/2014/main" id="{87AA0F7D-AD32-49E1-8D38-36E52FAAB81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5546354" y="1396612"/>
            <a:ext cx="1099291" cy="1099291"/>
          </a:xfrm>
          <a:prstGeom prst="rect">
            <a:avLst/>
          </a:prstGeom>
        </p:spPr>
      </p:pic>
      <p:pic>
        <p:nvPicPr>
          <p:cNvPr id="7" name="Graphic 6">
            <a:extLst>
              <a:ext uri="{FF2B5EF4-FFF2-40B4-BE49-F238E27FC236}">
                <a16:creationId xmlns:a16="http://schemas.microsoft.com/office/drawing/2014/main" id="{3B2574B4-2878-45FA-AE47-7BCC4804F8B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8749962" y="3710577"/>
            <a:ext cx="1099291" cy="1099291"/>
          </a:xfrm>
          <a:prstGeom prst="rect">
            <a:avLst/>
          </a:prstGeom>
        </p:spPr>
      </p:pic>
      <p:cxnSp>
        <p:nvCxnSpPr>
          <p:cNvPr id="8" name="Straight Arrow Connector 7">
            <a:extLst>
              <a:ext uri="{FF2B5EF4-FFF2-40B4-BE49-F238E27FC236}">
                <a16:creationId xmlns:a16="http://schemas.microsoft.com/office/drawing/2014/main" id="{06FAB336-F699-4851-8B86-7AB91DD5DE13}"/>
              </a:ext>
            </a:extLst>
          </p:cNvPr>
          <p:cNvCxnSpPr>
            <a:cxnSpLocks/>
          </p:cNvCxnSpPr>
          <p:nvPr/>
        </p:nvCxnSpPr>
        <p:spPr>
          <a:xfrm>
            <a:off x="7014410" y="4121229"/>
            <a:ext cx="1366787" cy="0"/>
          </a:xfrm>
          <a:prstGeom prst="straightConnector1">
            <a:avLst/>
          </a:prstGeom>
          <a:ln w="57150">
            <a:solidFill>
              <a:srgbClr val="80A716"/>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255B67D6-B9F8-47A6-9B4A-05F26C39A1DC}"/>
              </a:ext>
            </a:extLst>
          </p:cNvPr>
          <p:cNvSpPr txBox="1"/>
          <p:nvPr/>
        </p:nvSpPr>
        <p:spPr>
          <a:xfrm>
            <a:off x="5139892" y="2904245"/>
            <a:ext cx="829394" cy="369332"/>
          </a:xfrm>
          <a:prstGeom prst="rect">
            <a:avLst/>
          </a:prstGeom>
          <a:noFill/>
        </p:spPr>
        <p:txBody>
          <a:bodyPr wrap="none" rtlCol="0">
            <a:spAutoFit/>
          </a:bodyPr>
          <a:lstStyle/>
          <a:p>
            <a:r>
              <a:rPr lang="en-US" dirty="0">
                <a:solidFill>
                  <a:srgbClr val="2A355F"/>
                </a:solidFill>
              </a:rPr>
              <a:t>Trigger</a:t>
            </a:r>
          </a:p>
        </p:txBody>
      </p:sp>
      <p:sp>
        <p:nvSpPr>
          <p:cNvPr id="10" name="TextBox 9">
            <a:extLst>
              <a:ext uri="{FF2B5EF4-FFF2-40B4-BE49-F238E27FC236}">
                <a16:creationId xmlns:a16="http://schemas.microsoft.com/office/drawing/2014/main" id="{EF767089-D4BB-4AA7-A708-102A39600700}"/>
              </a:ext>
            </a:extLst>
          </p:cNvPr>
          <p:cNvSpPr txBox="1"/>
          <p:nvPr/>
        </p:nvSpPr>
        <p:spPr>
          <a:xfrm>
            <a:off x="7207926" y="3612904"/>
            <a:ext cx="979755" cy="369332"/>
          </a:xfrm>
          <a:prstGeom prst="rect">
            <a:avLst/>
          </a:prstGeom>
          <a:noFill/>
        </p:spPr>
        <p:txBody>
          <a:bodyPr wrap="none" rtlCol="0">
            <a:spAutoFit/>
          </a:bodyPr>
          <a:lstStyle/>
          <a:p>
            <a:r>
              <a:rPr lang="en-US" dirty="0">
                <a:solidFill>
                  <a:srgbClr val="2A355F"/>
                </a:solidFill>
              </a:rPr>
              <a:t>Bindings</a:t>
            </a:r>
          </a:p>
        </p:txBody>
      </p:sp>
      <p:graphicFrame>
        <p:nvGraphicFramePr>
          <p:cNvPr id="11" name="Table 11">
            <a:extLst>
              <a:ext uri="{FF2B5EF4-FFF2-40B4-BE49-F238E27FC236}">
                <a16:creationId xmlns:a16="http://schemas.microsoft.com/office/drawing/2014/main" id="{DB47F1F0-B3F7-4756-9DBB-F77B7508F505}"/>
              </a:ext>
            </a:extLst>
          </p:cNvPr>
          <p:cNvGraphicFramePr>
            <a:graphicFrameLocks noGrp="1"/>
          </p:cNvGraphicFramePr>
          <p:nvPr>
            <p:extLst>
              <p:ext uri="{D42A27DB-BD31-4B8C-83A1-F6EECF244321}">
                <p14:modId xmlns:p14="http://schemas.microsoft.com/office/powerpoint/2010/main" val="2029616377"/>
              </p:ext>
            </p:extLst>
          </p:nvPr>
        </p:nvGraphicFramePr>
        <p:xfrm>
          <a:off x="630704" y="1277261"/>
          <a:ext cx="2083921" cy="4450080"/>
        </p:xfrm>
        <a:graphic>
          <a:graphicData uri="http://schemas.openxmlformats.org/drawingml/2006/table">
            <a:tbl>
              <a:tblPr firstRow="1" bandRow="1">
                <a:tableStyleId>{5940675A-B579-460E-94D1-54222C63F5DA}</a:tableStyleId>
              </a:tblPr>
              <a:tblGrid>
                <a:gridCol w="1577930">
                  <a:extLst>
                    <a:ext uri="{9D8B030D-6E8A-4147-A177-3AD203B41FA5}">
                      <a16:colId xmlns:a16="http://schemas.microsoft.com/office/drawing/2014/main" val="4264818851"/>
                    </a:ext>
                  </a:extLst>
                </a:gridCol>
                <a:gridCol w="505991">
                  <a:extLst>
                    <a:ext uri="{9D8B030D-6E8A-4147-A177-3AD203B41FA5}">
                      <a16:colId xmlns:a16="http://schemas.microsoft.com/office/drawing/2014/main" val="2863279629"/>
                    </a:ext>
                  </a:extLst>
                </a:gridCol>
              </a:tblGrid>
              <a:tr h="370840">
                <a:tc>
                  <a:txBody>
                    <a:bodyPr/>
                    <a:lstStyle/>
                    <a:p>
                      <a:r>
                        <a:rPr lang="en-US" dirty="0">
                          <a:solidFill>
                            <a:schemeClr val="bg1"/>
                          </a:solidFill>
                        </a:rPr>
                        <a:t>Tigger</a:t>
                      </a:r>
                    </a:p>
                  </a:txBody>
                  <a:tcPr>
                    <a:solidFill>
                      <a:srgbClr val="80A716"/>
                    </a:solidFill>
                  </a:tcPr>
                </a:tc>
                <a:tc>
                  <a:txBody>
                    <a:bodyPr/>
                    <a:lstStyle/>
                    <a:p>
                      <a:endParaRPr lang="en-US" dirty="0"/>
                    </a:p>
                  </a:txBody>
                  <a:tcPr/>
                </a:tc>
                <a:extLst>
                  <a:ext uri="{0D108BD9-81ED-4DB2-BD59-A6C34878D82A}">
                    <a16:rowId xmlns:a16="http://schemas.microsoft.com/office/drawing/2014/main" val="2462671507"/>
                  </a:ext>
                </a:extLst>
              </a:tr>
              <a:tr h="370840">
                <a:tc>
                  <a:txBody>
                    <a:bodyPr/>
                    <a:lstStyle/>
                    <a:p>
                      <a:r>
                        <a:rPr lang="en-US" dirty="0">
                          <a:solidFill>
                            <a:schemeClr val="bg1"/>
                          </a:solidFill>
                        </a:rPr>
                        <a:t>Input</a:t>
                      </a:r>
                    </a:p>
                  </a:txBody>
                  <a:tcPr>
                    <a:solidFill>
                      <a:srgbClr val="80A716"/>
                    </a:solidFill>
                  </a:tcPr>
                </a:tc>
                <a:tc>
                  <a:txBody>
                    <a:bodyPr/>
                    <a:lstStyle/>
                    <a:p>
                      <a:endParaRPr lang="en-US" dirty="0"/>
                    </a:p>
                  </a:txBody>
                  <a:tcPr/>
                </a:tc>
                <a:extLst>
                  <a:ext uri="{0D108BD9-81ED-4DB2-BD59-A6C34878D82A}">
                    <a16:rowId xmlns:a16="http://schemas.microsoft.com/office/drawing/2014/main" val="3034954953"/>
                  </a:ext>
                </a:extLst>
              </a:tr>
              <a:tr h="370840">
                <a:tc>
                  <a:txBody>
                    <a:bodyPr/>
                    <a:lstStyle/>
                    <a:p>
                      <a:r>
                        <a:rPr lang="en-US" dirty="0">
                          <a:solidFill>
                            <a:schemeClr val="bg1"/>
                          </a:solidFill>
                        </a:rPr>
                        <a:t>Output</a:t>
                      </a:r>
                    </a:p>
                  </a:txBody>
                  <a:tcPr>
                    <a:solidFill>
                      <a:srgbClr val="80A716"/>
                    </a:solidFill>
                  </a:tcPr>
                </a:tc>
                <a:tc>
                  <a:txBody>
                    <a:bodyPr/>
                    <a:lstStyle/>
                    <a:p>
                      <a:endParaRPr lang="en-US" dirty="0"/>
                    </a:p>
                  </a:txBody>
                  <a:tcPr/>
                </a:tc>
                <a:extLst>
                  <a:ext uri="{0D108BD9-81ED-4DB2-BD59-A6C34878D82A}">
                    <a16:rowId xmlns:a16="http://schemas.microsoft.com/office/drawing/2014/main" val="1924879616"/>
                  </a:ext>
                </a:extLst>
              </a:tr>
              <a:tr h="370840">
                <a:tc>
                  <a:txBody>
                    <a:bodyPr/>
                    <a:lstStyle/>
                    <a:p>
                      <a:r>
                        <a:rPr lang="en-US" dirty="0">
                          <a:solidFill>
                            <a:schemeClr val="bg1"/>
                          </a:solidFill>
                        </a:rPr>
                        <a:t>Consumption</a:t>
                      </a:r>
                    </a:p>
                  </a:txBody>
                  <a:tcPr>
                    <a:solidFill>
                      <a:srgbClr val="80A716"/>
                    </a:solidFill>
                  </a:tcPr>
                </a:tc>
                <a:tc>
                  <a:txBody>
                    <a:bodyPr/>
                    <a:lstStyle/>
                    <a:p>
                      <a:endParaRPr lang="en-US" dirty="0"/>
                    </a:p>
                  </a:txBody>
                  <a:tcPr/>
                </a:tc>
                <a:extLst>
                  <a:ext uri="{0D108BD9-81ED-4DB2-BD59-A6C34878D82A}">
                    <a16:rowId xmlns:a16="http://schemas.microsoft.com/office/drawing/2014/main" val="2452107428"/>
                  </a:ext>
                </a:extLst>
              </a:tr>
              <a:tr h="370840">
                <a:tc>
                  <a:txBody>
                    <a:bodyPr/>
                    <a:lstStyle/>
                    <a:p>
                      <a:r>
                        <a:rPr lang="en-US" dirty="0">
                          <a:solidFill>
                            <a:schemeClr val="bg1"/>
                          </a:solidFill>
                        </a:rPr>
                        <a:t>Premium</a:t>
                      </a:r>
                    </a:p>
                  </a:txBody>
                  <a:tcPr>
                    <a:solidFill>
                      <a:srgbClr val="80A716"/>
                    </a:solidFill>
                  </a:tcPr>
                </a:tc>
                <a:tc>
                  <a:txBody>
                    <a:bodyPr/>
                    <a:lstStyle/>
                    <a:p>
                      <a:endParaRPr lang="en-US" dirty="0"/>
                    </a:p>
                  </a:txBody>
                  <a:tcPr/>
                </a:tc>
                <a:extLst>
                  <a:ext uri="{0D108BD9-81ED-4DB2-BD59-A6C34878D82A}">
                    <a16:rowId xmlns:a16="http://schemas.microsoft.com/office/drawing/2014/main" val="3044938028"/>
                  </a:ext>
                </a:extLst>
              </a:tr>
              <a:tr h="370840">
                <a:tc>
                  <a:txBody>
                    <a:bodyPr/>
                    <a:lstStyle/>
                    <a:p>
                      <a:r>
                        <a:rPr lang="en-US" dirty="0">
                          <a:solidFill>
                            <a:schemeClr val="bg1"/>
                          </a:solidFill>
                        </a:rPr>
                        <a:t>Dedicated</a:t>
                      </a:r>
                    </a:p>
                  </a:txBody>
                  <a:tcPr>
                    <a:solidFill>
                      <a:srgbClr val="80A716"/>
                    </a:solidFill>
                  </a:tcPr>
                </a:tc>
                <a:tc>
                  <a:txBody>
                    <a:bodyPr/>
                    <a:lstStyle/>
                    <a:p>
                      <a:endParaRPr lang="en-US" dirty="0"/>
                    </a:p>
                  </a:txBody>
                  <a:tcPr/>
                </a:tc>
                <a:extLst>
                  <a:ext uri="{0D108BD9-81ED-4DB2-BD59-A6C34878D82A}">
                    <a16:rowId xmlns:a16="http://schemas.microsoft.com/office/drawing/2014/main" val="1215363356"/>
                  </a:ext>
                </a:extLst>
              </a:tr>
              <a:tr h="370840">
                <a:tc>
                  <a:txBody>
                    <a:bodyPr/>
                    <a:lstStyle/>
                    <a:p>
                      <a:r>
                        <a:rPr lang="en-US" dirty="0">
                          <a:solidFill>
                            <a:schemeClr val="bg1"/>
                          </a:solidFill>
                        </a:rPr>
                        <a:t>C# In-Process</a:t>
                      </a:r>
                    </a:p>
                  </a:txBody>
                  <a:tcPr>
                    <a:solidFill>
                      <a:srgbClr val="80A716"/>
                    </a:solidFill>
                  </a:tcPr>
                </a:tc>
                <a:tc>
                  <a:txBody>
                    <a:bodyPr/>
                    <a:lstStyle/>
                    <a:p>
                      <a:endParaRPr lang="en-US" dirty="0"/>
                    </a:p>
                  </a:txBody>
                  <a:tcPr/>
                </a:tc>
                <a:extLst>
                  <a:ext uri="{0D108BD9-81ED-4DB2-BD59-A6C34878D82A}">
                    <a16:rowId xmlns:a16="http://schemas.microsoft.com/office/drawing/2014/main" val="3329572258"/>
                  </a:ext>
                </a:extLst>
              </a:tr>
              <a:tr h="370840">
                <a:tc>
                  <a:txBody>
                    <a:bodyPr/>
                    <a:lstStyle/>
                    <a:p>
                      <a:r>
                        <a:rPr lang="en-US" dirty="0">
                          <a:solidFill>
                            <a:schemeClr val="bg1"/>
                          </a:solidFill>
                        </a:rPr>
                        <a:t>C# Isolated</a:t>
                      </a:r>
                    </a:p>
                  </a:txBody>
                  <a:tcPr>
                    <a:solidFill>
                      <a:srgbClr val="80A716"/>
                    </a:solidFill>
                  </a:tcPr>
                </a:tc>
                <a:tc>
                  <a:txBody>
                    <a:bodyPr/>
                    <a:lstStyle/>
                    <a:p>
                      <a:endParaRPr lang="en-US" dirty="0"/>
                    </a:p>
                  </a:txBody>
                  <a:tcPr/>
                </a:tc>
                <a:extLst>
                  <a:ext uri="{0D108BD9-81ED-4DB2-BD59-A6C34878D82A}">
                    <a16:rowId xmlns:a16="http://schemas.microsoft.com/office/drawing/2014/main" val="4276700655"/>
                  </a:ext>
                </a:extLst>
              </a:tr>
              <a:tr h="370840">
                <a:tc>
                  <a:txBody>
                    <a:bodyPr/>
                    <a:lstStyle/>
                    <a:p>
                      <a:r>
                        <a:rPr lang="en-US" dirty="0">
                          <a:solidFill>
                            <a:schemeClr val="bg1"/>
                          </a:solidFill>
                        </a:rPr>
                        <a:t>Java</a:t>
                      </a:r>
                    </a:p>
                  </a:txBody>
                  <a:tcPr>
                    <a:solidFill>
                      <a:srgbClr val="80A716"/>
                    </a:solidFill>
                  </a:tcPr>
                </a:tc>
                <a:tc>
                  <a:txBody>
                    <a:bodyPr/>
                    <a:lstStyle/>
                    <a:p>
                      <a:endParaRPr lang="en-US" dirty="0"/>
                    </a:p>
                  </a:txBody>
                  <a:tcPr/>
                </a:tc>
                <a:extLst>
                  <a:ext uri="{0D108BD9-81ED-4DB2-BD59-A6C34878D82A}">
                    <a16:rowId xmlns:a16="http://schemas.microsoft.com/office/drawing/2014/main" val="3872971215"/>
                  </a:ext>
                </a:extLst>
              </a:tr>
              <a:tr h="370840">
                <a:tc>
                  <a:txBody>
                    <a:bodyPr/>
                    <a:lstStyle/>
                    <a:p>
                      <a:r>
                        <a:rPr lang="en-US" dirty="0">
                          <a:solidFill>
                            <a:schemeClr val="bg1"/>
                          </a:solidFill>
                        </a:rPr>
                        <a:t>JavaScript</a:t>
                      </a:r>
                    </a:p>
                  </a:txBody>
                  <a:tcPr>
                    <a:solidFill>
                      <a:srgbClr val="80A716"/>
                    </a:solidFill>
                  </a:tcPr>
                </a:tc>
                <a:tc>
                  <a:txBody>
                    <a:bodyPr/>
                    <a:lstStyle/>
                    <a:p>
                      <a:endParaRPr lang="en-US" dirty="0"/>
                    </a:p>
                  </a:txBody>
                  <a:tcPr/>
                </a:tc>
                <a:extLst>
                  <a:ext uri="{0D108BD9-81ED-4DB2-BD59-A6C34878D82A}">
                    <a16:rowId xmlns:a16="http://schemas.microsoft.com/office/drawing/2014/main" val="409350121"/>
                  </a:ext>
                </a:extLst>
              </a:tr>
              <a:tr h="370840">
                <a:tc>
                  <a:txBody>
                    <a:bodyPr/>
                    <a:lstStyle/>
                    <a:p>
                      <a:r>
                        <a:rPr lang="en-US" dirty="0">
                          <a:solidFill>
                            <a:schemeClr val="bg1"/>
                          </a:solidFill>
                        </a:rPr>
                        <a:t>PowerShell</a:t>
                      </a:r>
                    </a:p>
                  </a:txBody>
                  <a:tcPr>
                    <a:solidFill>
                      <a:srgbClr val="80A716"/>
                    </a:solidFill>
                  </a:tcPr>
                </a:tc>
                <a:tc>
                  <a:txBody>
                    <a:bodyPr/>
                    <a:lstStyle/>
                    <a:p>
                      <a:endParaRPr lang="en-US" dirty="0"/>
                    </a:p>
                  </a:txBody>
                  <a:tcPr/>
                </a:tc>
                <a:extLst>
                  <a:ext uri="{0D108BD9-81ED-4DB2-BD59-A6C34878D82A}">
                    <a16:rowId xmlns:a16="http://schemas.microsoft.com/office/drawing/2014/main" val="2469254327"/>
                  </a:ext>
                </a:extLst>
              </a:tr>
              <a:tr h="370840">
                <a:tc>
                  <a:txBody>
                    <a:bodyPr/>
                    <a:lstStyle/>
                    <a:p>
                      <a:r>
                        <a:rPr lang="en-US" dirty="0">
                          <a:solidFill>
                            <a:schemeClr val="bg1"/>
                          </a:solidFill>
                        </a:rPr>
                        <a:t>Python</a:t>
                      </a:r>
                    </a:p>
                  </a:txBody>
                  <a:tcPr>
                    <a:solidFill>
                      <a:srgbClr val="80A716"/>
                    </a:solidFill>
                  </a:tcPr>
                </a:tc>
                <a:tc>
                  <a:txBody>
                    <a:bodyPr/>
                    <a:lstStyle/>
                    <a:p>
                      <a:endParaRPr lang="en-US" dirty="0"/>
                    </a:p>
                  </a:txBody>
                  <a:tcPr/>
                </a:tc>
                <a:extLst>
                  <a:ext uri="{0D108BD9-81ED-4DB2-BD59-A6C34878D82A}">
                    <a16:rowId xmlns:a16="http://schemas.microsoft.com/office/drawing/2014/main" val="667219710"/>
                  </a:ext>
                </a:extLst>
              </a:tr>
            </a:tbl>
          </a:graphicData>
        </a:graphic>
      </p:graphicFrame>
      <p:pic>
        <p:nvPicPr>
          <p:cNvPr id="12" name="Picture 11">
            <a:extLst>
              <a:ext uri="{FF2B5EF4-FFF2-40B4-BE49-F238E27FC236}">
                <a16:creationId xmlns:a16="http://schemas.microsoft.com/office/drawing/2014/main" id="{93E819DD-B797-4172-B84C-7DF9FBE90F8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7298" y="1302662"/>
            <a:ext cx="316588" cy="316588"/>
          </a:xfrm>
          <a:prstGeom prst="rect">
            <a:avLst/>
          </a:prstGeom>
        </p:spPr>
      </p:pic>
      <p:pic>
        <p:nvPicPr>
          <p:cNvPr id="13" name="Picture 12">
            <a:extLst>
              <a:ext uri="{FF2B5EF4-FFF2-40B4-BE49-F238E27FC236}">
                <a16:creationId xmlns:a16="http://schemas.microsoft.com/office/drawing/2014/main" id="{E899BDE2-6D93-484E-94A4-E1628E826BCA}"/>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2277298" y="1676952"/>
            <a:ext cx="316588" cy="316588"/>
          </a:xfrm>
          <a:prstGeom prst="rect">
            <a:avLst/>
          </a:prstGeom>
        </p:spPr>
      </p:pic>
      <p:pic>
        <p:nvPicPr>
          <p:cNvPr id="14" name="Picture 13">
            <a:extLst>
              <a:ext uri="{FF2B5EF4-FFF2-40B4-BE49-F238E27FC236}">
                <a16:creationId xmlns:a16="http://schemas.microsoft.com/office/drawing/2014/main" id="{1F0D3D95-49D6-4B64-B671-EA6BB8849AB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7298" y="2051242"/>
            <a:ext cx="316588" cy="316588"/>
          </a:xfrm>
          <a:prstGeom prst="rect">
            <a:avLst/>
          </a:prstGeom>
        </p:spPr>
      </p:pic>
      <p:pic>
        <p:nvPicPr>
          <p:cNvPr id="15" name="Picture 14">
            <a:extLst>
              <a:ext uri="{FF2B5EF4-FFF2-40B4-BE49-F238E27FC236}">
                <a16:creationId xmlns:a16="http://schemas.microsoft.com/office/drawing/2014/main" id="{8F188EEA-8EA6-4AF5-A0F2-66444ECEFF7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7298" y="2416007"/>
            <a:ext cx="316588" cy="316588"/>
          </a:xfrm>
          <a:prstGeom prst="rect">
            <a:avLst/>
          </a:prstGeom>
        </p:spPr>
      </p:pic>
      <p:pic>
        <p:nvPicPr>
          <p:cNvPr id="16" name="Picture 15">
            <a:extLst>
              <a:ext uri="{FF2B5EF4-FFF2-40B4-BE49-F238E27FC236}">
                <a16:creationId xmlns:a16="http://schemas.microsoft.com/office/drawing/2014/main" id="{D975CFED-E5A5-4162-A355-635783572C3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7298" y="2787122"/>
            <a:ext cx="316588" cy="316588"/>
          </a:xfrm>
          <a:prstGeom prst="rect">
            <a:avLst/>
          </a:prstGeom>
        </p:spPr>
      </p:pic>
      <p:pic>
        <p:nvPicPr>
          <p:cNvPr id="17" name="Picture 16">
            <a:extLst>
              <a:ext uri="{FF2B5EF4-FFF2-40B4-BE49-F238E27FC236}">
                <a16:creationId xmlns:a16="http://schemas.microsoft.com/office/drawing/2014/main" id="{C3577C0E-2DB3-4AB9-9BC9-C2504B47C66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7298" y="3161412"/>
            <a:ext cx="316588" cy="316588"/>
          </a:xfrm>
          <a:prstGeom prst="rect">
            <a:avLst/>
          </a:prstGeom>
        </p:spPr>
      </p:pic>
      <p:pic>
        <p:nvPicPr>
          <p:cNvPr id="18" name="Picture 17">
            <a:extLst>
              <a:ext uri="{FF2B5EF4-FFF2-40B4-BE49-F238E27FC236}">
                <a16:creationId xmlns:a16="http://schemas.microsoft.com/office/drawing/2014/main" id="{83665D84-DC4A-418A-AD95-3A67EB03CE9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7298" y="3532527"/>
            <a:ext cx="316588" cy="316588"/>
          </a:xfrm>
          <a:prstGeom prst="rect">
            <a:avLst/>
          </a:prstGeom>
        </p:spPr>
      </p:pic>
      <p:pic>
        <p:nvPicPr>
          <p:cNvPr id="19" name="Picture 18">
            <a:extLst>
              <a:ext uri="{FF2B5EF4-FFF2-40B4-BE49-F238E27FC236}">
                <a16:creationId xmlns:a16="http://schemas.microsoft.com/office/drawing/2014/main" id="{6BBF3C7A-4A53-497E-8CEB-3F01809BA5B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7298" y="3903642"/>
            <a:ext cx="316588" cy="316588"/>
          </a:xfrm>
          <a:prstGeom prst="rect">
            <a:avLst/>
          </a:prstGeom>
        </p:spPr>
      </p:pic>
      <p:pic>
        <p:nvPicPr>
          <p:cNvPr id="20" name="Picture 19">
            <a:extLst>
              <a:ext uri="{FF2B5EF4-FFF2-40B4-BE49-F238E27FC236}">
                <a16:creationId xmlns:a16="http://schemas.microsoft.com/office/drawing/2014/main" id="{61ADCC66-73B2-4E9C-B2E8-026CAEB667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7298" y="4274757"/>
            <a:ext cx="316588" cy="316588"/>
          </a:xfrm>
          <a:prstGeom prst="rect">
            <a:avLst/>
          </a:prstGeom>
        </p:spPr>
      </p:pic>
      <p:pic>
        <p:nvPicPr>
          <p:cNvPr id="21" name="Picture 20">
            <a:extLst>
              <a:ext uri="{FF2B5EF4-FFF2-40B4-BE49-F238E27FC236}">
                <a16:creationId xmlns:a16="http://schemas.microsoft.com/office/drawing/2014/main" id="{40CA1420-DB65-4466-84DC-D5DA596DB53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7298" y="4645872"/>
            <a:ext cx="316588" cy="316588"/>
          </a:xfrm>
          <a:prstGeom prst="rect">
            <a:avLst/>
          </a:prstGeom>
        </p:spPr>
      </p:pic>
      <p:pic>
        <p:nvPicPr>
          <p:cNvPr id="22" name="Picture 21">
            <a:extLst>
              <a:ext uri="{FF2B5EF4-FFF2-40B4-BE49-F238E27FC236}">
                <a16:creationId xmlns:a16="http://schemas.microsoft.com/office/drawing/2014/main" id="{4EFD74F6-CA15-4CA0-B8E6-2E023A29BB1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7298" y="5016987"/>
            <a:ext cx="316588" cy="316588"/>
          </a:xfrm>
          <a:prstGeom prst="rect">
            <a:avLst/>
          </a:prstGeom>
        </p:spPr>
      </p:pic>
      <p:pic>
        <p:nvPicPr>
          <p:cNvPr id="23" name="Picture 22">
            <a:extLst>
              <a:ext uri="{FF2B5EF4-FFF2-40B4-BE49-F238E27FC236}">
                <a16:creationId xmlns:a16="http://schemas.microsoft.com/office/drawing/2014/main" id="{79479D27-26A4-4576-A386-C9DBC75C113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7298" y="5388102"/>
            <a:ext cx="316588" cy="316588"/>
          </a:xfrm>
          <a:prstGeom prst="rect">
            <a:avLst/>
          </a:prstGeom>
        </p:spPr>
      </p:pic>
    </p:spTree>
    <p:extLst>
      <p:ext uri="{BB962C8B-B14F-4D97-AF65-F5344CB8AC3E}">
        <p14:creationId xmlns:p14="http://schemas.microsoft.com/office/powerpoint/2010/main" val="3510895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up)">
                                      <p:cBhvr>
                                        <p:cTn id="11" dur="500"/>
                                        <p:tgtEl>
                                          <p:spTgt spid="3"/>
                                        </p:tgtEl>
                                      </p:cBhvr>
                                    </p:animEffect>
                                  </p:childTnLst>
                                </p:cTn>
                              </p:par>
                            </p:childTnLst>
                          </p:cTn>
                        </p:par>
                        <p:par>
                          <p:cTn id="12" fill="hold">
                            <p:stCondLst>
                              <p:cond delay="1000"/>
                            </p:stCondLst>
                            <p:childTnLst>
                              <p:par>
                                <p:cTn id="13" presetID="1" presetClass="entr" presetSubtype="0"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par>
                          <p:cTn id="19" fill="hold">
                            <p:stCondLst>
                              <p:cond delay="1500"/>
                            </p:stCondLst>
                            <p:childTnLst>
                              <p:par>
                                <p:cTn id="20" presetID="22" presetClass="entr" presetSubtype="8" fill="hold" nodeType="after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left)">
                                      <p:cBhvr>
                                        <p:cTn id="22" dur="500"/>
                                        <p:tgtEl>
                                          <p:spTgt spid="8"/>
                                        </p:tgtEl>
                                      </p:cBhvr>
                                    </p:animEffect>
                                  </p:childTnLst>
                                </p:cTn>
                              </p:par>
                            </p:childTnLst>
                          </p:cTn>
                        </p:par>
                        <p:par>
                          <p:cTn id="23" fill="hold">
                            <p:stCondLst>
                              <p:cond delay="2000"/>
                            </p:stCondLst>
                            <p:childTnLst>
                              <p:par>
                                <p:cTn id="24" presetID="1" presetClass="entr" presetSubtype="0" fill="hold" grpId="0" nodeType="afterEffect">
                                  <p:stCondLst>
                                    <p:cond delay="0"/>
                                  </p:stCondLst>
                                  <p:childTnLst>
                                    <p:set>
                                      <p:cBhvr>
                                        <p:cTn id="25"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DA45DE4A-D1C7-69DC-CC51-3158241FEC20}"/>
              </a:ext>
            </a:extLst>
          </p:cNvPr>
          <p:cNvSpPr/>
          <p:nvPr/>
        </p:nvSpPr>
        <p:spPr>
          <a:xfrm>
            <a:off x="4662616" y="1021492"/>
            <a:ext cx="6112476" cy="4312083"/>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A5C25489-8248-47D6-8C20-C66794F06D45}"/>
              </a:ext>
            </a:extLst>
          </p:cNvPr>
          <p:cNvSpPr>
            <a:spLocks noGrp="1"/>
          </p:cNvSpPr>
          <p:nvPr>
            <p:ph type="title"/>
          </p:nvPr>
        </p:nvSpPr>
        <p:spPr/>
        <p:txBody>
          <a:bodyPr/>
          <a:lstStyle/>
          <a:p>
            <a:r>
              <a:rPr lang="en-US" dirty="0"/>
              <a:t>Blob</a:t>
            </a:r>
          </a:p>
        </p:txBody>
      </p:sp>
      <p:grpSp>
        <p:nvGrpSpPr>
          <p:cNvPr id="3" name="Group 2">
            <a:extLst>
              <a:ext uri="{FF2B5EF4-FFF2-40B4-BE49-F238E27FC236}">
                <a16:creationId xmlns:a16="http://schemas.microsoft.com/office/drawing/2014/main" id="{D932E0E5-1502-4B1E-BB5A-C9B27465F53E}"/>
              </a:ext>
            </a:extLst>
          </p:cNvPr>
          <p:cNvGrpSpPr/>
          <p:nvPr/>
        </p:nvGrpSpPr>
        <p:grpSpPr>
          <a:xfrm>
            <a:off x="5348889" y="2770371"/>
            <a:ext cx="1494222" cy="2236963"/>
            <a:chOff x="5348889" y="2770371"/>
            <a:chExt cx="1494222" cy="2236963"/>
          </a:xfrm>
        </p:grpSpPr>
        <p:pic>
          <p:nvPicPr>
            <p:cNvPr id="4" name="Graphic 3">
              <a:extLst>
                <a:ext uri="{FF2B5EF4-FFF2-40B4-BE49-F238E27FC236}">
                  <a16:creationId xmlns:a16="http://schemas.microsoft.com/office/drawing/2014/main" id="{596D1A60-906B-4049-B02E-D32E23AD3B0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48889" y="3513112"/>
              <a:ext cx="1494222" cy="1494222"/>
            </a:xfrm>
            <a:prstGeom prst="rect">
              <a:avLst/>
            </a:prstGeom>
          </p:spPr>
        </p:pic>
        <p:cxnSp>
          <p:nvCxnSpPr>
            <p:cNvPr id="5" name="Straight Arrow Connector 4">
              <a:extLst>
                <a:ext uri="{FF2B5EF4-FFF2-40B4-BE49-F238E27FC236}">
                  <a16:creationId xmlns:a16="http://schemas.microsoft.com/office/drawing/2014/main" id="{C2A34CAC-2596-4166-B663-94492000F7A2}"/>
                </a:ext>
              </a:extLst>
            </p:cNvPr>
            <p:cNvCxnSpPr>
              <a:cxnSpLocks/>
            </p:cNvCxnSpPr>
            <p:nvPr/>
          </p:nvCxnSpPr>
          <p:spPr>
            <a:xfrm>
              <a:off x="6096000" y="2770371"/>
              <a:ext cx="0" cy="665739"/>
            </a:xfrm>
            <a:prstGeom prst="straightConnector1">
              <a:avLst/>
            </a:prstGeom>
            <a:ln w="57150">
              <a:solidFill>
                <a:srgbClr val="80A716"/>
              </a:solidFill>
              <a:tailEnd type="triangle"/>
            </a:ln>
          </p:spPr>
          <p:style>
            <a:lnRef idx="1">
              <a:schemeClr val="accent1"/>
            </a:lnRef>
            <a:fillRef idx="0">
              <a:schemeClr val="accent1"/>
            </a:fillRef>
            <a:effectRef idx="0">
              <a:schemeClr val="accent1"/>
            </a:effectRef>
            <a:fontRef idx="minor">
              <a:schemeClr val="tx1"/>
            </a:fontRef>
          </p:style>
        </p:cxnSp>
      </p:grpSp>
      <p:pic>
        <p:nvPicPr>
          <p:cNvPr id="6" name="Graphic 5">
            <a:extLst>
              <a:ext uri="{FF2B5EF4-FFF2-40B4-BE49-F238E27FC236}">
                <a16:creationId xmlns:a16="http://schemas.microsoft.com/office/drawing/2014/main" id="{CD95AB22-704D-4C17-BFAE-C9D30076D14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5348889" y="1199147"/>
            <a:ext cx="1494222" cy="1494222"/>
          </a:xfrm>
          <a:prstGeom prst="rect">
            <a:avLst/>
          </a:prstGeom>
        </p:spPr>
      </p:pic>
      <p:pic>
        <p:nvPicPr>
          <p:cNvPr id="7" name="Graphic 6">
            <a:extLst>
              <a:ext uri="{FF2B5EF4-FFF2-40B4-BE49-F238E27FC236}">
                <a16:creationId xmlns:a16="http://schemas.microsoft.com/office/drawing/2014/main" id="{810579B7-A738-4344-B997-8D2CAFC245C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8552497" y="3513112"/>
            <a:ext cx="1494222" cy="1494222"/>
          </a:xfrm>
          <a:prstGeom prst="rect">
            <a:avLst/>
          </a:prstGeom>
        </p:spPr>
      </p:pic>
      <p:cxnSp>
        <p:nvCxnSpPr>
          <p:cNvPr id="8" name="Straight Arrow Connector 7">
            <a:extLst>
              <a:ext uri="{FF2B5EF4-FFF2-40B4-BE49-F238E27FC236}">
                <a16:creationId xmlns:a16="http://schemas.microsoft.com/office/drawing/2014/main" id="{3BA42FC5-3B2D-44F5-BF70-C9C210A843E3}"/>
              </a:ext>
            </a:extLst>
          </p:cNvPr>
          <p:cNvCxnSpPr>
            <a:cxnSpLocks/>
          </p:cNvCxnSpPr>
          <p:nvPr/>
        </p:nvCxnSpPr>
        <p:spPr>
          <a:xfrm>
            <a:off x="7014410" y="4121229"/>
            <a:ext cx="1366787" cy="0"/>
          </a:xfrm>
          <a:prstGeom prst="straightConnector1">
            <a:avLst/>
          </a:prstGeom>
          <a:ln w="57150">
            <a:solidFill>
              <a:srgbClr val="80A716"/>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783EDAF3-964F-40F2-AAE4-ADEDA25564A1}"/>
              </a:ext>
            </a:extLst>
          </p:cNvPr>
          <p:cNvCxnSpPr>
            <a:cxnSpLocks/>
          </p:cNvCxnSpPr>
          <p:nvPr/>
        </p:nvCxnSpPr>
        <p:spPr>
          <a:xfrm flipH="1">
            <a:off x="7014410" y="4399216"/>
            <a:ext cx="1366787" cy="0"/>
          </a:xfrm>
          <a:prstGeom prst="straightConnector1">
            <a:avLst/>
          </a:prstGeom>
          <a:ln w="57150">
            <a:solidFill>
              <a:srgbClr val="80A716"/>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6018417B-D8CA-4D20-A8F6-8669CB76B900}"/>
              </a:ext>
            </a:extLst>
          </p:cNvPr>
          <p:cNvSpPr txBox="1"/>
          <p:nvPr/>
        </p:nvSpPr>
        <p:spPr>
          <a:xfrm>
            <a:off x="5139892" y="2904245"/>
            <a:ext cx="829394" cy="369332"/>
          </a:xfrm>
          <a:prstGeom prst="rect">
            <a:avLst/>
          </a:prstGeom>
          <a:noFill/>
        </p:spPr>
        <p:txBody>
          <a:bodyPr wrap="none" rtlCol="0">
            <a:spAutoFit/>
          </a:bodyPr>
          <a:lstStyle/>
          <a:p>
            <a:r>
              <a:rPr lang="en-US" dirty="0">
                <a:solidFill>
                  <a:srgbClr val="2A355F"/>
                </a:solidFill>
              </a:rPr>
              <a:t>Trigger</a:t>
            </a:r>
          </a:p>
        </p:txBody>
      </p:sp>
      <p:sp>
        <p:nvSpPr>
          <p:cNvPr id="11" name="TextBox 10">
            <a:extLst>
              <a:ext uri="{FF2B5EF4-FFF2-40B4-BE49-F238E27FC236}">
                <a16:creationId xmlns:a16="http://schemas.microsoft.com/office/drawing/2014/main" id="{EB87000B-E525-4288-978E-43593322037C}"/>
              </a:ext>
            </a:extLst>
          </p:cNvPr>
          <p:cNvSpPr txBox="1"/>
          <p:nvPr/>
        </p:nvSpPr>
        <p:spPr>
          <a:xfrm>
            <a:off x="7207926" y="3612904"/>
            <a:ext cx="979755" cy="369332"/>
          </a:xfrm>
          <a:prstGeom prst="rect">
            <a:avLst/>
          </a:prstGeom>
          <a:noFill/>
        </p:spPr>
        <p:txBody>
          <a:bodyPr wrap="none" rtlCol="0">
            <a:spAutoFit/>
          </a:bodyPr>
          <a:lstStyle/>
          <a:p>
            <a:r>
              <a:rPr lang="en-US" dirty="0">
                <a:solidFill>
                  <a:srgbClr val="2A355F"/>
                </a:solidFill>
              </a:rPr>
              <a:t>Bindings</a:t>
            </a:r>
          </a:p>
        </p:txBody>
      </p:sp>
      <p:graphicFrame>
        <p:nvGraphicFramePr>
          <p:cNvPr id="12" name="Table 11">
            <a:extLst>
              <a:ext uri="{FF2B5EF4-FFF2-40B4-BE49-F238E27FC236}">
                <a16:creationId xmlns:a16="http://schemas.microsoft.com/office/drawing/2014/main" id="{8E182628-5D60-4B78-995C-A68A7368619E}"/>
              </a:ext>
            </a:extLst>
          </p:cNvPr>
          <p:cNvGraphicFramePr>
            <a:graphicFrameLocks noGrp="1"/>
          </p:cNvGraphicFramePr>
          <p:nvPr>
            <p:extLst>
              <p:ext uri="{D42A27DB-BD31-4B8C-83A1-F6EECF244321}">
                <p14:modId xmlns:p14="http://schemas.microsoft.com/office/powerpoint/2010/main" val="3809222182"/>
              </p:ext>
            </p:extLst>
          </p:nvPr>
        </p:nvGraphicFramePr>
        <p:xfrm>
          <a:off x="630704" y="1277261"/>
          <a:ext cx="2083921" cy="4450080"/>
        </p:xfrm>
        <a:graphic>
          <a:graphicData uri="http://schemas.openxmlformats.org/drawingml/2006/table">
            <a:tbl>
              <a:tblPr firstRow="1" bandRow="1">
                <a:tableStyleId>{5940675A-B579-460E-94D1-54222C63F5DA}</a:tableStyleId>
              </a:tblPr>
              <a:tblGrid>
                <a:gridCol w="1577930">
                  <a:extLst>
                    <a:ext uri="{9D8B030D-6E8A-4147-A177-3AD203B41FA5}">
                      <a16:colId xmlns:a16="http://schemas.microsoft.com/office/drawing/2014/main" val="4264818851"/>
                    </a:ext>
                  </a:extLst>
                </a:gridCol>
                <a:gridCol w="505991">
                  <a:extLst>
                    <a:ext uri="{9D8B030D-6E8A-4147-A177-3AD203B41FA5}">
                      <a16:colId xmlns:a16="http://schemas.microsoft.com/office/drawing/2014/main" val="2863279629"/>
                    </a:ext>
                  </a:extLst>
                </a:gridCol>
              </a:tblGrid>
              <a:tr h="370840">
                <a:tc>
                  <a:txBody>
                    <a:bodyPr/>
                    <a:lstStyle/>
                    <a:p>
                      <a:r>
                        <a:rPr lang="en-US" dirty="0">
                          <a:solidFill>
                            <a:schemeClr val="bg1"/>
                          </a:solidFill>
                        </a:rPr>
                        <a:t>Tigger</a:t>
                      </a:r>
                    </a:p>
                  </a:txBody>
                  <a:tcPr>
                    <a:solidFill>
                      <a:srgbClr val="80A716"/>
                    </a:solidFill>
                  </a:tcPr>
                </a:tc>
                <a:tc>
                  <a:txBody>
                    <a:bodyPr/>
                    <a:lstStyle/>
                    <a:p>
                      <a:endParaRPr lang="en-US" dirty="0"/>
                    </a:p>
                  </a:txBody>
                  <a:tcPr/>
                </a:tc>
                <a:extLst>
                  <a:ext uri="{0D108BD9-81ED-4DB2-BD59-A6C34878D82A}">
                    <a16:rowId xmlns:a16="http://schemas.microsoft.com/office/drawing/2014/main" val="2462671507"/>
                  </a:ext>
                </a:extLst>
              </a:tr>
              <a:tr h="370840">
                <a:tc>
                  <a:txBody>
                    <a:bodyPr/>
                    <a:lstStyle/>
                    <a:p>
                      <a:r>
                        <a:rPr lang="en-US" dirty="0">
                          <a:solidFill>
                            <a:schemeClr val="bg1"/>
                          </a:solidFill>
                        </a:rPr>
                        <a:t>Input</a:t>
                      </a:r>
                    </a:p>
                  </a:txBody>
                  <a:tcPr>
                    <a:solidFill>
                      <a:srgbClr val="80A716"/>
                    </a:solidFill>
                  </a:tcPr>
                </a:tc>
                <a:tc>
                  <a:txBody>
                    <a:bodyPr/>
                    <a:lstStyle/>
                    <a:p>
                      <a:endParaRPr lang="en-US" dirty="0"/>
                    </a:p>
                  </a:txBody>
                  <a:tcPr/>
                </a:tc>
                <a:extLst>
                  <a:ext uri="{0D108BD9-81ED-4DB2-BD59-A6C34878D82A}">
                    <a16:rowId xmlns:a16="http://schemas.microsoft.com/office/drawing/2014/main" val="3034954953"/>
                  </a:ext>
                </a:extLst>
              </a:tr>
              <a:tr h="370840">
                <a:tc>
                  <a:txBody>
                    <a:bodyPr/>
                    <a:lstStyle/>
                    <a:p>
                      <a:r>
                        <a:rPr lang="en-US" dirty="0">
                          <a:solidFill>
                            <a:schemeClr val="bg1"/>
                          </a:solidFill>
                        </a:rPr>
                        <a:t>Output</a:t>
                      </a:r>
                    </a:p>
                  </a:txBody>
                  <a:tcPr>
                    <a:solidFill>
                      <a:srgbClr val="80A716"/>
                    </a:solidFill>
                  </a:tcPr>
                </a:tc>
                <a:tc>
                  <a:txBody>
                    <a:bodyPr/>
                    <a:lstStyle/>
                    <a:p>
                      <a:endParaRPr lang="en-US" dirty="0"/>
                    </a:p>
                  </a:txBody>
                  <a:tcPr/>
                </a:tc>
                <a:extLst>
                  <a:ext uri="{0D108BD9-81ED-4DB2-BD59-A6C34878D82A}">
                    <a16:rowId xmlns:a16="http://schemas.microsoft.com/office/drawing/2014/main" val="1924879616"/>
                  </a:ext>
                </a:extLst>
              </a:tr>
              <a:tr h="370840">
                <a:tc>
                  <a:txBody>
                    <a:bodyPr/>
                    <a:lstStyle/>
                    <a:p>
                      <a:r>
                        <a:rPr lang="en-US" dirty="0">
                          <a:solidFill>
                            <a:schemeClr val="bg1"/>
                          </a:solidFill>
                        </a:rPr>
                        <a:t>Consumption</a:t>
                      </a:r>
                    </a:p>
                  </a:txBody>
                  <a:tcPr>
                    <a:solidFill>
                      <a:srgbClr val="80A716"/>
                    </a:solidFill>
                  </a:tcPr>
                </a:tc>
                <a:tc>
                  <a:txBody>
                    <a:bodyPr/>
                    <a:lstStyle/>
                    <a:p>
                      <a:endParaRPr lang="en-US" dirty="0"/>
                    </a:p>
                  </a:txBody>
                  <a:tcPr/>
                </a:tc>
                <a:extLst>
                  <a:ext uri="{0D108BD9-81ED-4DB2-BD59-A6C34878D82A}">
                    <a16:rowId xmlns:a16="http://schemas.microsoft.com/office/drawing/2014/main" val="2452107428"/>
                  </a:ext>
                </a:extLst>
              </a:tr>
              <a:tr h="370840">
                <a:tc>
                  <a:txBody>
                    <a:bodyPr/>
                    <a:lstStyle/>
                    <a:p>
                      <a:r>
                        <a:rPr lang="en-US" dirty="0">
                          <a:solidFill>
                            <a:schemeClr val="bg1"/>
                          </a:solidFill>
                        </a:rPr>
                        <a:t>Premium</a:t>
                      </a:r>
                    </a:p>
                  </a:txBody>
                  <a:tcPr>
                    <a:solidFill>
                      <a:srgbClr val="80A716"/>
                    </a:solidFill>
                  </a:tcPr>
                </a:tc>
                <a:tc>
                  <a:txBody>
                    <a:bodyPr/>
                    <a:lstStyle/>
                    <a:p>
                      <a:endParaRPr lang="en-US" dirty="0"/>
                    </a:p>
                  </a:txBody>
                  <a:tcPr/>
                </a:tc>
                <a:extLst>
                  <a:ext uri="{0D108BD9-81ED-4DB2-BD59-A6C34878D82A}">
                    <a16:rowId xmlns:a16="http://schemas.microsoft.com/office/drawing/2014/main" val="3044938028"/>
                  </a:ext>
                </a:extLst>
              </a:tr>
              <a:tr h="370840">
                <a:tc>
                  <a:txBody>
                    <a:bodyPr/>
                    <a:lstStyle/>
                    <a:p>
                      <a:r>
                        <a:rPr lang="en-US" dirty="0">
                          <a:solidFill>
                            <a:schemeClr val="bg1"/>
                          </a:solidFill>
                        </a:rPr>
                        <a:t>Dedicated</a:t>
                      </a:r>
                    </a:p>
                  </a:txBody>
                  <a:tcPr>
                    <a:solidFill>
                      <a:srgbClr val="80A716"/>
                    </a:solidFill>
                  </a:tcPr>
                </a:tc>
                <a:tc>
                  <a:txBody>
                    <a:bodyPr/>
                    <a:lstStyle/>
                    <a:p>
                      <a:endParaRPr lang="en-US" dirty="0"/>
                    </a:p>
                  </a:txBody>
                  <a:tcPr/>
                </a:tc>
                <a:extLst>
                  <a:ext uri="{0D108BD9-81ED-4DB2-BD59-A6C34878D82A}">
                    <a16:rowId xmlns:a16="http://schemas.microsoft.com/office/drawing/2014/main" val="1215363356"/>
                  </a:ext>
                </a:extLst>
              </a:tr>
              <a:tr h="370840">
                <a:tc>
                  <a:txBody>
                    <a:bodyPr/>
                    <a:lstStyle/>
                    <a:p>
                      <a:r>
                        <a:rPr lang="en-US" dirty="0">
                          <a:solidFill>
                            <a:schemeClr val="bg1"/>
                          </a:solidFill>
                        </a:rPr>
                        <a:t>C# In-Process</a:t>
                      </a:r>
                    </a:p>
                  </a:txBody>
                  <a:tcPr>
                    <a:solidFill>
                      <a:srgbClr val="80A716"/>
                    </a:solidFill>
                  </a:tcPr>
                </a:tc>
                <a:tc>
                  <a:txBody>
                    <a:bodyPr/>
                    <a:lstStyle/>
                    <a:p>
                      <a:endParaRPr lang="en-US" dirty="0"/>
                    </a:p>
                  </a:txBody>
                  <a:tcPr/>
                </a:tc>
                <a:extLst>
                  <a:ext uri="{0D108BD9-81ED-4DB2-BD59-A6C34878D82A}">
                    <a16:rowId xmlns:a16="http://schemas.microsoft.com/office/drawing/2014/main" val="3329572258"/>
                  </a:ext>
                </a:extLst>
              </a:tr>
              <a:tr h="370840">
                <a:tc>
                  <a:txBody>
                    <a:bodyPr/>
                    <a:lstStyle/>
                    <a:p>
                      <a:r>
                        <a:rPr lang="en-US" dirty="0">
                          <a:solidFill>
                            <a:schemeClr val="bg1"/>
                          </a:solidFill>
                        </a:rPr>
                        <a:t>C# Isolated</a:t>
                      </a:r>
                    </a:p>
                  </a:txBody>
                  <a:tcPr>
                    <a:solidFill>
                      <a:srgbClr val="80A716"/>
                    </a:solidFill>
                  </a:tcPr>
                </a:tc>
                <a:tc>
                  <a:txBody>
                    <a:bodyPr/>
                    <a:lstStyle/>
                    <a:p>
                      <a:endParaRPr lang="en-US" dirty="0"/>
                    </a:p>
                  </a:txBody>
                  <a:tcPr/>
                </a:tc>
                <a:extLst>
                  <a:ext uri="{0D108BD9-81ED-4DB2-BD59-A6C34878D82A}">
                    <a16:rowId xmlns:a16="http://schemas.microsoft.com/office/drawing/2014/main" val="4276700655"/>
                  </a:ext>
                </a:extLst>
              </a:tr>
              <a:tr h="370840">
                <a:tc>
                  <a:txBody>
                    <a:bodyPr/>
                    <a:lstStyle/>
                    <a:p>
                      <a:r>
                        <a:rPr lang="en-US" dirty="0">
                          <a:solidFill>
                            <a:schemeClr val="bg1"/>
                          </a:solidFill>
                        </a:rPr>
                        <a:t>Java</a:t>
                      </a:r>
                    </a:p>
                  </a:txBody>
                  <a:tcPr>
                    <a:solidFill>
                      <a:srgbClr val="80A716"/>
                    </a:solidFill>
                  </a:tcPr>
                </a:tc>
                <a:tc>
                  <a:txBody>
                    <a:bodyPr/>
                    <a:lstStyle/>
                    <a:p>
                      <a:endParaRPr lang="en-US" dirty="0"/>
                    </a:p>
                  </a:txBody>
                  <a:tcPr/>
                </a:tc>
                <a:extLst>
                  <a:ext uri="{0D108BD9-81ED-4DB2-BD59-A6C34878D82A}">
                    <a16:rowId xmlns:a16="http://schemas.microsoft.com/office/drawing/2014/main" val="3872971215"/>
                  </a:ext>
                </a:extLst>
              </a:tr>
              <a:tr h="370840">
                <a:tc>
                  <a:txBody>
                    <a:bodyPr/>
                    <a:lstStyle/>
                    <a:p>
                      <a:r>
                        <a:rPr lang="en-US" dirty="0">
                          <a:solidFill>
                            <a:schemeClr val="bg1"/>
                          </a:solidFill>
                        </a:rPr>
                        <a:t>JavaScript</a:t>
                      </a:r>
                    </a:p>
                  </a:txBody>
                  <a:tcPr>
                    <a:solidFill>
                      <a:srgbClr val="80A716"/>
                    </a:solidFill>
                  </a:tcPr>
                </a:tc>
                <a:tc>
                  <a:txBody>
                    <a:bodyPr/>
                    <a:lstStyle/>
                    <a:p>
                      <a:endParaRPr lang="en-US" dirty="0"/>
                    </a:p>
                  </a:txBody>
                  <a:tcPr/>
                </a:tc>
                <a:extLst>
                  <a:ext uri="{0D108BD9-81ED-4DB2-BD59-A6C34878D82A}">
                    <a16:rowId xmlns:a16="http://schemas.microsoft.com/office/drawing/2014/main" val="409350121"/>
                  </a:ext>
                </a:extLst>
              </a:tr>
              <a:tr h="370840">
                <a:tc>
                  <a:txBody>
                    <a:bodyPr/>
                    <a:lstStyle/>
                    <a:p>
                      <a:r>
                        <a:rPr lang="en-US" dirty="0">
                          <a:solidFill>
                            <a:schemeClr val="bg1"/>
                          </a:solidFill>
                        </a:rPr>
                        <a:t>PowerShell</a:t>
                      </a:r>
                    </a:p>
                  </a:txBody>
                  <a:tcPr>
                    <a:solidFill>
                      <a:srgbClr val="80A716"/>
                    </a:solidFill>
                  </a:tcPr>
                </a:tc>
                <a:tc>
                  <a:txBody>
                    <a:bodyPr/>
                    <a:lstStyle/>
                    <a:p>
                      <a:endParaRPr lang="en-US" dirty="0"/>
                    </a:p>
                  </a:txBody>
                  <a:tcPr/>
                </a:tc>
                <a:extLst>
                  <a:ext uri="{0D108BD9-81ED-4DB2-BD59-A6C34878D82A}">
                    <a16:rowId xmlns:a16="http://schemas.microsoft.com/office/drawing/2014/main" val="2469254327"/>
                  </a:ext>
                </a:extLst>
              </a:tr>
              <a:tr h="370840">
                <a:tc>
                  <a:txBody>
                    <a:bodyPr/>
                    <a:lstStyle/>
                    <a:p>
                      <a:r>
                        <a:rPr lang="en-US" dirty="0">
                          <a:solidFill>
                            <a:schemeClr val="bg1"/>
                          </a:solidFill>
                        </a:rPr>
                        <a:t>Python</a:t>
                      </a:r>
                    </a:p>
                  </a:txBody>
                  <a:tcPr>
                    <a:solidFill>
                      <a:srgbClr val="80A716"/>
                    </a:solidFill>
                  </a:tcPr>
                </a:tc>
                <a:tc>
                  <a:txBody>
                    <a:bodyPr/>
                    <a:lstStyle/>
                    <a:p>
                      <a:endParaRPr lang="en-US" dirty="0"/>
                    </a:p>
                  </a:txBody>
                  <a:tcPr/>
                </a:tc>
                <a:extLst>
                  <a:ext uri="{0D108BD9-81ED-4DB2-BD59-A6C34878D82A}">
                    <a16:rowId xmlns:a16="http://schemas.microsoft.com/office/drawing/2014/main" val="667219710"/>
                  </a:ext>
                </a:extLst>
              </a:tr>
            </a:tbl>
          </a:graphicData>
        </a:graphic>
      </p:graphicFrame>
      <p:pic>
        <p:nvPicPr>
          <p:cNvPr id="13" name="Picture 12">
            <a:extLst>
              <a:ext uri="{FF2B5EF4-FFF2-40B4-BE49-F238E27FC236}">
                <a16:creationId xmlns:a16="http://schemas.microsoft.com/office/drawing/2014/main" id="{534FD20C-6D27-4CB7-BC51-BBEE170EEE3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1302662"/>
            <a:ext cx="316588" cy="316588"/>
          </a:xfrm>
          <a:prstGeom prst="rect">
            <a:avLst/>
          </a:prstGeom>
        </p:spPr>
      </p:pic>
      <p:pic>
        <p:nvPicPr>
          <p:cNvPr id="14" name="Picture 13">
            <a:extLst>
              <a:ext uri="{FF2B5EF4-FFF2-40B4-BE49-F238E27FC236}">
                <a16:creationId xmlns:a16="http://schemas.microsoft.com/office/drawing/2014/main" id="{4157AFFB-A46E-43F6-B868-35F36A8B30BF}"/>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2277298" y="1676952"/>
            <a:ext cx="316588" cy="316588"/>
          </a:xfrm>
          <a:prstGeom prst="rect">
            <a:avLst/>
          </a:prstGeom>
        </p:spPr>
      </p:pic>
      <p:pic>
        <p:nvPicPr>
          <p:cNvPr id="15" name="Picture 14">
            <a:extLst>
              <a:ext uri="{FF2B5EF4-FFF2-40B4-BE49-F238E27FC236}">
                <a16:creationId xmlns:a16="http://schemas.microsoft.com/office/drawing/2014/main" id="{9E3F036B-2A35-43CA-9AB4-6A80725BF89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2051242"/>
            <a:ext cx="316588" cy="316588"/>
          </a:xfrm>
          <a:prstGeom prst="rect">
            <a:avLst/>
          </a:prstGeom>
        </p:spPr>
      </p:pic>
      <p:pic>
        <p:nvPicPr>
          <p:cNvPr id="16" name="Picture 15">
            <a:extLst>
              <a:ext uri="{FF2B5EF4-FFF2-40B4-BE49-F238E27FC236}">
                <a16:creationId xmlns:a16="http://schemas.microsoft.com/office/drawing/2014/main" id="{F41BF10D-9923-40BD-A6F4-7F26C426F22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2416007"/>
            <a:ext cx="316588" cy="316588"/>
          </a:xfrm>
          <a:prstGeom prst="rect">
            <a:avLst/>
          </a:prstGeom>
        </p:spPr>
      </p:pic>
      <p:pic>
        <p:nvPicPr>
          <p:cNvPr id="17" name="Picture 16">
            <a:extLst>
              <a:ext uri="{FF2B5EF4-FFF2-40B4-BE49-F238E27FC236}">
                <a16:creationId xmlns:a16="http://schemas.microsoft.com/office/drawing/2014/main" id="{334C0B6A-8CD8-4826-B129-DF951001897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2787122"/>
            <a:ext cx="316588" cy="316588"/>
          </a:xfrm>
          <a:prstGeom prst="rect">
            <a:avLst/>
          </a:prstGeom>
        </p:spPr>
      </p:pic>
      <p:pic>
        <p:nvPicPr>
          <p:cNvPr id="18" name="Picture 17">
            <a:extLst>
              <a:ext uri="{FF2B5EF4-FFF2-40B4-BE49-F238E27FC236}">
                <a16:creationId xmlns:a16="http://schemas.microsoft.com/office/drawing/2014/main" id="{DA36E584-76F2-472B-B70B-876113BB91A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3161412"/>
            <a:ext cx="316588" cy="316588"/>
          </a:xfrm>
          <a:prstGeom prst="rect">
            <a:avLst/>
          </a:prstGeom>
        </p:spPr>
      </p:pic>
      <p:pic>
        <p:nvPicPr>
          <p:cNvPr id="19" name="Picture 18">
            <a:extLst>
              <a:ext uri="{FF2B5EF4-FFF2-40B4-BE49-F238E27FC236}">
                <a16:creationId xmlns:a16="http://schemas.microsoft.com/office/drawing/2014/main" id="{DFED087E-8E01-4C47-BCBE-0CA7C6A6D1E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3532527"/>
            <a:ext cx="316588" cy="316588"/>
          </a:xfrm>
          <a:prstGeom prst="rect">
            <a:avLst/>
          </a:prstGeom>
        </p:spPr>
      </p:pic>
      <p:pic>
        <p:nvPicPr>
          <p:cNvPr id="20" name="Picture 19">
            <a:extLst>
              <a:ext uri="{FF2B5EF4-FFF2-40B4-BE49-F238E27FC236}">
                <a16:creationId xmlns:a16="http://schemas.microsoft.com/office/drawing/2014/main" id="{EAFD5AB3-6D05-4900-AD9F-B326EF64FAC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3903642"/>
            <a:ext cx="316588" cy="316588"/>
          </a:xfrm>
          <a:prstGeom prst="rect">
            <a:avLst/>
          </a:prstGeom>
        </p:spPr>
      </p:pic>
      <p:pic>
        <p:nvPicPr>
          <p:cNvPr id="21" name="Picture 20">
            <a:extLst>
              <a:ext uri="{FF2B5EF4-FFF2-40B4-BE49-F238E27FC236}">
                <a16:creationId xmlns:a16="http://schemas.microsoft.com/office/drawing/2014/main" id="{B51D4EDB-D460-476C-A415-D2527A9CD8E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4274757"/>
            <a:ext cx="316588" cy="316588"/>
          </a:xfrm>
          <a:prstGeom prst="rect">
            <a:avLst/>
          </a:prstGeom>
        </p:spPr>
      </p:pic>
      <p:pic>
        <p:nvPicPr>
          <p:cNvPr id="22" name="Picture 21">
            <a:extLst>
              <a:ext uri="{FF2B5EF4-FFF2-40B4-BE49-F238E27FC236}">
                <a16:creationId xmlns:a16="http://schemas.microsoft.com/office/drawing/2014/main" id="{3B7515CF-B5C0-4114-8FC0-BB2640E91BA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4645872"/>
            <a:ext cx="316588" cy="316588"/>
          </a:xfrm>
          <a:prstGeom prst="rect">
            <a:avLst/>
          </a:prstGeom>
        </p:spPr>
      </p:pic>
      <p:pic>
        <p:nvPicPr>
          <p:cNvPr id="23" name="Picture 22">
            <a:extLst>
              <a:ext uri="{FF2B5EF4-FFF2-40B4-BE49-F238E27FC236}">
                <a16:creationId xmlns:a16="http://schemas.microsoft.com/office/drawing/2014/main" id="{7E6DADD4-EB15-4B3B-96B2-A1E006BA5F3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5016987"/>
            <a:ext cx="316588" cy="316588"/>
          </a:xfrm>
          <a:prstGeom prst="rect">
            <a:avLst/>
          </a:prstGeom>
        </p:spPr>
      </p:pic>
      <p:pic>
        <p:nvPicPr>
          <p:cNvPr id="24" name="Picture 23">
            <a:extLst>
              <a:ext uri="{FF2B5EF4-FFF2-40B4-BE49-F238E27FC236}">
                <a16:creationId xmlns:a16="http://schemas.microsoft.com/office/drawing/2014/main" id="{84375FEB-D284-4D2B-A604-3144ACB3B60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5388102"/>
            <a:ext cx="316588" cy="316588"/>
          </a:xfrm>
          <a:prstGeom prst="rect">
            <a:avLst/>
          </a:prstGeom>
        </p:spPr>
      </p:pic>
    </p:spTree>
    <p:extLst>
      <p:ext uri="{BB962C8B-B14F-4D97-AF65-F5344CB8AC3E}">
        <p14:creationId xmlns:p14="http://schemas.microsoft.com/office/powerpoint/2010/main" val="853537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up)">
                                      <p:cBhvr>
                                        <p:cTn id="11" dur="500"/>
                                        <p:tgtEl>
                                          <p:spTgt spid="3"/>
                                        </p:tgtEl>
                                      </p:cBhvr>
                                    </p:animEffect>
                                  </p:childTnLst>
                                </p:cTn>
                              </p:par>
                            </p:childTnLst>
                          </p:cTn>
                        </p:par>
                        <p:par>
                          <p:cTn id="12" fill="hold">
                            <p:stCondLst>
                              <p:cond delay="1000"/>
                            </p:stCondLst>
                            <p:childTnLst>
                              <p:par>
                                <p:cTn id="13" presetID="1" presetClass="entr" presetSubtype="0" fill="hold" grpId="0" nodeType="after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par>
                          <p:cTn id="19" fill="hold">
                            <p:stCondLst>
                              <p:cond delay="1500"/>
                            </p:stCondLst>
                            <p:childTnLst>
                              <p:par>
                                <p:cTn id="20" presetID="22" presetClass="entr" presetSubtype="8" fill="hold" nodeType="after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left)">
                                      <p:cBhvr>
                                        <p:cTn id="22" dur="500"/>
                                        <p:tgtEl>
                                          <p:spTgt spid="8"/>
                                        </p:tgtEl>
                                      </p:cBhvr>
                                    </p:animEffect>
                                  </p:childTnLst>
                                </p:cTn>
                              </p:par>
                              <p:par>
                                <p:cTn id="23" presetID="22" presetClass="entr" presetSubtype="2" fill="hold" nodeType="with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wipe(right)">
                                      <p:cBhvr>
                                        <p:cTn id="25" dur="500"/>
                                        <p:tgtEl>
                                          <p:spTgt spid="9"/>
                                        </p:tgtEl>
                                      </p:cBhvr>
                                    </p:animEffect>
                                  </p:childTnLst>
                                </p:cTn>
                              </p:par>
                            </p:childTnLst>
                          </p:cTn>
                        </p:par>
                        <p:par>
                          <p:cTn id="26" fill="hold">
                            <p:stCondLst>
                              <p:cond delay="2000"/>
                            </p:stCondLst>
                            <p:childTnLst>
                              <p:par>
                                <p:cTn id="27" presetID="1" presetClass="entr" presetSubtype="0" fill="hold" grpId="0" nodeType="after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045B01D4-F3B5-8C22-E278-F9181E18D844}"/>
              </a:ext>
            </a:extLst>
          </p:cNvPr>
          <p:cNvSpPr/>
          <p:nvPr/>
        </p:nvSpPr>
        <p:spPr>
          <a:xfrm>
            <a:off x="3945925" y="1330411"/>
            <a:ext cx="6903308" cy="4250328"/>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559D90BD-8F2F-4CD5-BE7F-9EE0073FB639}"/>
              </a:ext>
            </a:extLst>
          </p:cNvPr>
          <p:cNvSpPr>
            <a:spLocks noGrp="1"/>
          </p:cNvSpPr>
          <p:nvPr>
            <p:ph type="title"/>
          </p:nvPr>
        </p:nvSpPr>
        <p:spPr/>
        <p:txBody>
          <a:bodyPr/>
          <a:lstStyle/>
          <a:p>
            <a:r>
              <a:rPr lang="en-US" dirty="0"/>
              <a:t>Table Storage</a:t>
            </a:r>
          </a:p>
        </p:txBody>
      </p:sp>
      <p:grpSp>
        <p:nvGrpSpPr>
          <p:cNvPr id="3" name="Group 2">
            <a:extLst>
              <a:ext uri="{FF2B5EF4-FFF2-40B4-BE49-F238E27FC236}">
                <a16:creationId xmlns:a16="http://schemas.microsoft.com/office/drawing/2014/main" id="{7CA5ECAC-7743-4B43-920C-1297BBF962B7}"/>
              </a:ext>
            </a:extLst>
          </p:cNvPr>
          <p:cNvGrpSpPr/>
          <p:nvPr/>
        </p:nvGrpSpPr>
        <p:grpSpPr>
          <a:xfrm>
            <a:off x="4558057" y="2823521"/>
            <a:ext cx="1494222" cy="2236963"/>
            <a:chOff x="5348889" y="2770371"/>
            <a:chExt cx="1494222" cy="2236963"/>
          </a:xfrm>
        </p:grpSpPr>
        <p:pic>
          <p:nvPicPr>
            <p:cNvPr id="4" name="Graphic 3">
              <a:extLst>
                <a:ext uri="{FF2B5EF4-FFF2-40B4-BE49-F238E27FC236}">
                  <a16:creationId xmlns:a16="http://schemas.microsoft.com/office/drawing/2014/main" id="{BE2AF34A-71B2-4AF5-9265-C5F6A08BCD9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348889" y="3513112"/>
              <a:ext cx="1494222" cy="1494222"/>
            </a:xfrm>
            <a:prstGeom prst="rect">
              <a:avLst/>
            </a:prstGeom>
          </p:spPr>
        </p:pic>
        <p:cxnSp>
          <p:nvCxnSpPr>
            <p:cNvPr id="5" name="Straight Arrow Connector 4">
              <a:extLst>
                <a:ext uri="{FF2B5EF4-FFF2-40B4-BE49-F238E27FC236}">
                  <a16:creationId xmlns:a16="http://schemas.microsoft.com/office/drawing/2014/main" id="{47DE162B-60EB-4B33-BD7F-2007148C671D}"/>
                </a:ext>
              </a:extLst>
            </p:cNvPr>
            <p:cNvCxnSpPr>
              <a:cxnSpLocks/>
            </p:cNvCxnSpPr>
            <p:nvPr/>
          </p:nvCxnSpPr>
          <p:spPr>
            <a:xfrm>
              <a:off x="6096000" y="2770371"/>
              <a:ext cx="0" cy="665739"/>
            </a:xfrm>
            <a:prstGeom prst="straightConnector1">
              <a:avLst/>
            </a:prstGeom>
            <a:ln w="57150">
              <a:solidFill>
                <a:srgbClr val="80A716"/>
              </a:solidFill>
              <a:tailEnd type="triangle"/>
            </a:ln>
          </p:spPr>
          <p:style>
            <a:lnRef idx="1">
              <a:schemeClr val="accent1"/>
            </a:lnRef>
            <a:fillRef idx="0">
              <a:schemeClr val="accent1"/>
            </a:fillRef>
            <a:effectRef idx="0">
              <a:schemeClr val="accent1"/>
            </a:effectRef>
            <a:fontRef idx="minor">
              <a:schemeClr val="tx1"/>
            </a:fontRef>
          </p:style>
        </p:cxnSp>
      </p:grpSp>
      <p:pic>
        <p:nvPicPr>
          <p:cNvPr id="6" name="Graphic 5">
            <a:extLst>
              <a:ext uri="{FF2B5EF4-FFF2-40B4-BE49-F238E27FC236}">
                <a16:creationId xmlns:a16="http://schemas.microsoft.com/office/drawing/2014/main" id="{C793423C-87D0-485F-8275-FA67B0D8F30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7807209" y="3611806"/>
            <a:ext cx="1403134" cy="1403134"/>
          </a:xfrm>
          <a:prstGeom prst="rect">
            <a:avLst/>
          </a:prstGeom>
        </p:spPr>
      </p:pic>
      <p:cxnSp>
        <p:nvCxnSpPr>
          <p:cNvPr id="7" name="Straight Arrow Connector 6">
            <a:extLst>
              <a:ext uri="{FF2B5EF4-FFF2-40B4-BE49-F238E27FC236}">
                <a16:creationId xmlns:a16="http://schemas.microsoft.com/office/drawing/2014/main" id="{2DE09BD2-3854-4716-9FD7-F899035AE8AF}"/>
              </a:ext>
            </a:extLst>
          </p:cNvPr>
          <p:cNvCxnSpPr>
            <a:cxnSpLocks/>
          </p:cNvCxnSpPr>
          <p:nvPr/>
        </p:nvCxnSpPr>
        <p:spPr>
          <a:xfrm>
            <a:off x="6223578" y="4174379"/>
            <a:ext cx="1366787" cy="0"/>
          </a:xfrm>
          <a:prstGeom prst="straightConnector1">
            <a:avLst/>
          </a:prstGeom>
          <a:ln w="57150">
            <a:solidFill>
              <a:srgbClr val="80A716"/>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D9DEB965-0169-453E-B2EA-605763CAB24D}"/>
              </a:ext>
            </a:extLst>
          </p:cNvPr>
          <p:cNvSpPr txBox="1"/>
          <p:nvPr/>
        </p:nvSpPr>
        <p:spPr>
          <a:xfrm>
            <a:off x="4349060" y="2957395"/>
            <a:ext cx="829394" cy="369332"/>
          </a:xfrm>
          <a:prstGeom prst="rect">
            <a:avLst/>
          </a:prstGeom>
          <a:noFill/>
        </p:spPr>
        <p:txBody>
          <a:bodyPr wrap="none" rtlCol="0">
            <a:spAutoFit/>
          </a:bodyPr>
          <a:lstStyle/>
          <a:p>
            <a:r>
              <a:rPr lang="en-US" dirty="0">
                <a:solidFill>
                  <a:srgbClr val="2A355F"/>
                </a:solidFill>
              </a:rPr>
              <a:t>Trigger</a:t>
            </a:r>
          </a:p>
        </p:txBody>
      </p:sp>
      <p:sp>
        <p:nvSpPr>
          <p:cNvPr id="9" name="TextBox 8">
            <a:extLst>
              <a:ext uri="{FF2B5EF4-FFF2-40B4-BE49-F238E27FC236}">
                <a16:creationId xmlns:a16="http://schemas.microsoft.com/office/drawing/2014/main" id="{1F5AF8C2-96A0-40E1-863E-16AE5CFC2C74}"/>
              </a:ext>
            </a:extLst>
          </p:cNvPr>
          <p:cNvSpPr txBox="1"/>
          <p:nvPr/>
        </p:nvSpPr>
        <p:spPr>
          <a:xfrm>
            <a:off x="6417094" y="3666054"/>
            <a:ext cx="979755" cy="369332"/>
          </a:xfrm>
          <a:prstGeom prst="rect">
            <a:avLst/>
          </a:prstGeom>
          <a:noFill/>
        </p:spPr>
        <p:txBody>
          <a:bodyPr wrap="none" rtlCol="0">
            <a:spAutoFit/>
          </a:bodyPr>
          <a:lstStyle/>
          <a:p>
            <a:r>
              <a:rPr lang="en-US" dirty="0">
                <a:solidFill>
                  <a:srgbClr val="2A355F"/>
                </a:solidFill>
              </a:rPr>
              <a:t>Bindings</a:t>
            </a:r>
          </a:p>
        </p:txBody>
      </p:sp>
      <p:sp>
        <p:nvSpPr>
          <p:cNvPr id="10" name="Rectangle: Rounded Corners 9">
            <a:extLst>
              <a:ext uri="{FF2B5EF4-FFF2-40B4-BE49-F238E27FC236}">
                <a16:creationId xmlns:a16="http://schemas.microsoft.com/office/drawing/2014/main" id="{9F895B68-FC0B-4D29-AFDA-9FD6C42B61CD}"/>
              </a:ext>
            </a:extLst>
          </p:cNvPr>
          <p:cNvSpPr/>
          <p:nvPr/>
        </p:nvSpPr>
        <p:spPr>
          <a:xfrm>
            <a:off x="4361895" y="1871742"/>
            <a:ext cx="1886545" cy="563569"/>
          </a:xfrm>
          <a:prstGeom prst="roundRect">
            <a:avLst/>
          </a:prstGeom>
          <a:solidFill>
            <a:srgbClr val="706F6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Action Trigger</a:t>
            </a:r>
          </a:p>
        </p:txBody>
      </p:sp>
      <p:graphicFrame>
        <p:nvGraphicFramePr>
          <p:cNvPr id="11" name="Table 11">
            <a:extLst>
              <a:ext uri="{FF2B5EF4-FFF2-40B4-BE49-F238E27FC236}">
                <a16:creationId xmlns:a16="http://schemas.microsoft.com/office/drawing/2014/main" id="{BC8B08BB-BB7F-4888-85DE-3AFC247451B4}"/>
              </a:ext>
            </a:extLst>
          </p:cNvPr>
          <p:cNvGraphicFramePr>
            <a:graphicFrameLocks noGrp="1"/>
          </p:cNvGraphicFramePr>
          <p:nvPr/>
        </p:nvGraphicFramePr>
        <p:xfrm>
          <a:off x="630704" y="1277261"/>
          <a:ext cx="2083921" cy="4450080"/>
        </p:xfrm>
        <a:graphic>
          <a:graphicData uri="http://schemas.openxmlformats.org/drawingml/2006/table">
            <a:tbl>
              <a:tblPr firstRow="1" bandRow="1">
                <a:tableStyleId>{5940675A-B579-460E-94D1-54222C63F5DA}</a:tableStyleId>
              </a:tblPr>
              <a:tblGrid>
                <a:gridCol w="1577930">
                  <a:extLst>
                    <a:ext uri="{9D8B030D-6E8A-4147-A177-3AD203B41FA5}">
                      <a16:colId xmlns:a16="http://schemas.microsoft.com/office/drawing/2014/main" val="4264818851"/>
                    </a:ext>
                  </a:extLst>
                </a:gridCol>
                <a:gridCol w="505991">
                  <a:extLst>
                    <a:ext uri="{9D8B030D-6E8A-4147-A177-3AD203B41FA5}">
                      <a16:colId xmlns:a16="http://schemas.microsoft.com/office/drawing/2014/main" val="2863279629"/>
                    </a:ext>
                  </a:extLst>
                </a:gridCol>
              </a:tblGrid>
              <a:tr h="370840">
                <a:tc>
                  <a:txBody>
                    <a:bodyPr/>
                    <a:lstStyle/>
                    <a:p>
                      <a:r>
                        <a:rPr lang="en-US" dirty="0">
                          <a:solidFill>
                            <a:schemeClr val="bg1"/>
                          </a:solidFill>
                        </a:rPr>
                        <a:t>Tigger</a:t>
                      </a:r>
                    </a:p>
                  </a:txBody>
                  <a:tcPr>
                    <a:solidFill>
                      <a:srgbClr val="80A716"/>
                    </a:solidFill>
                  </a:tcPr>
                </a:tc>
                <a:tc>
                  <a:txBody>
                    <a:bodyPr/>
                    <a:lstStyle/>
                    <a:p>
                      <a:endParaRPr lang="en-US" dirty="0"/>
                    </a:p>
                  </a:txBody>
                  <a:tcPr/>
                </a:tc>
                <a:extLst>
                  <a:ext uri="{0D108BD9-81ED-4DB2-BD59-A6C34878D82A}">
                    <a16:rowId xmlns:a16="http://schemas.microsoft.com/office/drawing/2014/main" val="2462671507"/>
                  </a:ext>
                </a:extLst>
              </a:tr>
              <a:tr h="370840">
                <a:tc>
                  <a:txBody>
                    <a:bodyPr/>
                    <a:lstStyle/>
                    <a:p>
                      <a:r>
                        <a:rPr lang="en-US" dirty="0">
                          <a:solidFill>
                            <a:schemeClr val="bg1"/>
                          </a:solidFill>
                        </a:rPr>
                        <a:t>Input</a:t>
                      </a:r>
                    </a:p>
                  </a:txBody>
                  <a:tcPr>
                    <a:solidFill>
                      <a:srgbClr val="80A716"/>
                    </a:solidFill>
                  </a:tcPr>
                </a:tc>
                <a:tc>
                  <a:txBody>
                    <a:bodyPr/>
                    <a:lstStyle/>
                    <a:p>
                      <a:endParaRPr lang="en-US" dirty="0"/>
                    </a:p>
                  </a:txBody>
                  <a:tcPr/>
                </a:tc>
                <a:extLst>
                  <a:ext uri="{0D108BD9-81ED-4DB2-BD59-A6C34878D82A}">
                    <a16:rowId xmlns:a16="http://schemas.microsoft.com/office/drawing/2014/main" val="3034954953"/>
                  </a:ext>
                </a:extLst>
              </a:tr>
              <a:tr h="370840">
                <a:tc>
                  <a:txBody>
                    <a:bodyPr/>
                    <a:lstStyle/>
                    <a:p>
                      <a:r>
                        <a:rPr lang="en-US" dirty="0">
                          <a:solidFill>
                            <a:schemeClr val="bg1"/>
                          </a:solidFill>
                        </a:rPr>
                        <a:t>Output</a:t>
                      </a:r>
                    </a:p>
                  </a:txBody>
                  <a:tcPr>
                    <a:solidFill>
                      <a:srgbClr val="80A716"/>
                    </a:solidFill>
                  </a:tcPr>
                </a:tc>
                <a:tc>
                  <a:txBody>
                    <a:bodyPr/>
                    <a:lstStyle/>
                    <a:p>
                      <a:endParaRPr lang="en-US" dirty="0"/>
                    </a:p>
                  </a:txBody>
                  <a:tcPr/>
                </a:tc>
                <a:extLst>
                  <a:ext uri="{0D108BD9-81ED-4DB2-BD59-A6C34878D82A}">
                    <a16:rowId xmlns:a16="http://schemas.microsoft.com/office/drawing/2014/main" val="1924879616"/>
                  </a:ext>
                </a:extLst>
              </a:tr>
              <a:tr h="370840">
                <a:tc>
                  <a:txBody>
                    <a:bodyPr/>
                    <a:lstStyle/>
                    <a:p>
                      <a:r>
                        <a:rPr lang="en-US" dirty="0">
                          <a:solidFill>
                            <a:schemeClr val="bg1"/>
                          </a:solidFill>
                        </a:rPr>
                        <a:t>Consumption</a:t>
                      </a:r>
                    </a:p>
                  </a:txBody>
                  <a:tcPr>
                    <a:solidFill>
                      <a:srgbClr val="80A716"/>
                    </a:solidFill>
                  </a:tcPr>
                </a:tc>
                <a:tc>
                  <a:txBody>
                    <a:bodyPr/>
                    <a:lstStyle/>
                    <a:p>
                      <a:endParaRPr lang="en-US" dirty="0"/>
                    </a:p>
                  </a:txBody>
                  <a:tcPr/>
                </a:tc>
                <a:extLst>
                  <a:ext uri="{0D108BD9-81ED-4DB2-BD59-A6C34878D82A}">
                    <a16:rowId xmlns:a16="http://schemas.microsoft.com/office/drawing/2014/main" val="2452107428"/>
                  </a:ext>
                </a:extLst>
              </a:tr>
              <a:tr h="370840">
                <a:tc>
                  <a:txBody>
                    <a:bodyPr/>
                    <a:lstStyle/>
                    <a:p>
                      <a:r>
                        <a:rPr lang="en-US" dirty="0">
                          <a:solidFill>
                            <a:schemeClr val="bg1"/>
                          </a:solidFill>
                        </a:rPr>
                        <a:t>Premium</a:t>
                      </a:r>
                    </a:p>
                  </a:txBody>
                  <a:tcPr>
                    <a:solidFill>
                      <a:srgbClr val="80A716"/>
                    </a:solidFill>
                  </a:tcPr>
                </a:tc>
                <a:tc>
                  <a:txBody>
                    <a:bodyPr/>
                    <a:lstStyle/>
                    <a:p>
                      <a:endParaRPr lang="en-US" dirty="0"/>
                    </a:p>
                  </a:txBody>
                  <a:tcPr/>
                </a:tc>
                <a:extLst>
                  <a:ext uri="{0D108BD9-81ED-4DB2-BD59-A6C34878D82A}">
                    <a16:rowId xmlns:a16="http://schemas.microsoft.com/office/drawing/2014/main" val="3044938028"/>
                  </a:ext>
                </a:extLst>
              </a:tr>
              <a:tr h="370840">
                <a:tc>
                  <a:txBody>
                    <a:bodyPr/>
                    <a:lstStyle/>
                    <a:p>
                      <a:r>
                        <a:rPr lang="en-US" dirty="0">
                          <a:solidFill>
                            <a:schemeClr val="bg1"/>
                          </a:solidFill>
                        </a:rPr>
                        <a:t>Dedicated</a:t>
                      </a:r>
                    </a:p>
                  </a:txBody>
                  <a:tcPr>
                    <a:solidFill>
                      <a:srgbClr val="80A716"/>
                    </a:solidFill>
                  </a:tcPr>
                </a:tc>
                <a:tc>
                  <a:txBody>
                    <a:bodyPr/>
                    <a:lstStyle/>
                    <a:p>
                      <a:endParaRPr lang="en-US" dirty="0"/>
                    </a:p>
                  </a:txBody>
                  <a:tcPr/>
                </a:tc>
                <a:extLst>
                  <a:ext uri="{0D108BD9-81ED-4DB2-BD59-A6C34878D82A}">
                    <a16:rowId xmlns:a16="http://schemas.microsoft.com/office/drawing/2014/main" val="1215363356"/>
                  </a:ext>
                </a:extLst>
              </a:tr>
              <a:tr h="370840">
                <a:tc>
                  <a:txBody>
                    <a:bodyPr/>
                    <a:lstStyle/>
                    <a:p>
                      <a:r>
                        <a:rPr lang="en-US" dirty="0">
                          <a:solidFill>
                            <a:schemeClr val="bg1"/>
                          </a:solidFill>
                        </a:rPr>
                        <a:t>C# In-Process</a:t>
                      </a:r>
                    </a:p>
                  </a:txBody>
                  <a:tcPr>
                    <a:solidFill>
                      <a:srgbClr val="80A716"/>
                    </a:solidFill>
                  </a:tcPr>
                </a:tc>
                <a:tc>
                  <a:txBody>
                    <a:bodyPr/>
                    <a:lstStyle/>
                    <a:p>
                      <a:endParaRPr lang="en-US" dirty="0"/>
                    </a:p>
                  </a:txBody>
                  <a:tcPr/>
                </a:tc>
                <a:extLst>
                  <a:ext uri="{0D108BD9-81ED-4DB2-BD59-A6C34878D82A}">
                    <a16:rowId xmlns:a16="http://schemas.microsoft.com/office/drawing/2014/main" val="3329572258"/>
                  </a:ext>
                </a:extLst>
              </a:tr>
              <a:tr h="370840">
                <a:tc>
                  <a:txBody>
                    <a:bodyPr/>
                    <a:lstStyle/>
                    <a:p>
                      <a:r>
                        <a:rPr lang="en-US" dirty="0">
                          <a:solidFill>
                            <a:schemeClr val="bg1"/>
                          </a:solidFill>
                        </a:rPr>
                        <a:t>C# Isolated</a:t>
                      </a:r>
                    </a:p>
                  </a:txBody>
                  <a:tcPr>
                    <a:solidFill>
                      <a:srgbClr val="80A716"/>
                    </a:solidFill>
                  </a:tcPr>
                </a:tc>
                <a:tc>
                  <a:txBody>
                    <a:bodyPr/>
                    <a:lstStyle/>
                    <a:p>
                      <a:endParaRPr lang="en-US" dirty="0"/>
                    </a:p>
                  </a:txBody>
                  <a:tcPr/>
                </a:tc>
                <a:extLst>
                  <a:ext uri="{0D108BD9-81ED-4DB2-BD59-A6C34878D82A}">
                    <a16:rowId xmlns:a16="http://schemas.microsoft.com/office/drawing/2014/main" val="4276700655"/>
                  </a:ext>
                </a:extLst>
              </a:tr>
              <a:tr h="370840">
                <a:tc>
                  <a:txBody>
                    <a:bodyPr/>
                    <a:lstStyle/>
                    <a:p>
                      <a:r>
                        <a:rPr lang="en-US" dirty="0">
                          <a:solidFill>
                            <a:schemeClr val="bg1"/>
                          </a:solidFill>
                        </a:rPr>
                        <a:t>Java</a:t>
                      </a:r>
                    </a:p>
                  </a:txBody>
                  <a:tcPr>
                    <a:solidFill>
                      <a:srgbClr val="80A716"/>
                    </a:solidFill>
                  </a:tcPr>
                </a:tc>
                <a:tc>
                  <a:txBody>
                    <a:bodyPr/>
                    <a:lstStyle/>
                    <a:p>
                      <a:endParaRPr lang="en-US" dirty="0"/>
                    </a:p>
                  </a:txBody>
                  <a:tcPr/>
                </a:tc>
                <a:extLst>
                  <a:ext uri="{0D108BD9-81ED-4DB2-BD59-A6C34878D82A}">
                    <a16:rowId xmlns:a16="http://schemas.microsoft.com/office/drawing/2014/main" val="3872971215"/>
                  </a:ext>
                </a:extLst>
              </a:tr>
              <a:tr h="370840">
                <a:tc>
                  <a:txBody>
                    <a:bodyPr/>
                    <a:lstStyle/>
                    <a:p>
                      <a:r>
                        <a:rPr lang="en-US" dirty="0">
                          <a:solidFill>
                            <a:schemeClr val="bg1"/>
                          </a:solidFill>
                        </a:rPr>
                        <a:t>JavaScript</a:t>
                      </a:r>
                    </a:p>
                  </a:txBody>
                  <a:tcPr>
                    <a:solidFill>
                      <a:srgbClr val="80A716"/>
                    </a:solidFill>
                  </a:tcPr>
                </a:tc>
                <a:tc>
                  <a:txBody>
                    <a:bodyPr/>
                    <a:lstStyle/>
                    <a:p>
                      <a:endParaRPr lang="en-US" dirty="0"/>
                    </a:p>
                  </a:txBody>
                  <a:tcPr/>
                </a:tc>
                <a:extLst>
                  <a:ext uri="{0D108BD9-81ED-4DB2-BD59-A6C34878D82A}">
                    <a16:rowId xmlns:a16="http://schemas.microsoft.com/office/drawing/2014/main" val="409350121"/>
                  </a:ext>
                </a:extLst>
              </a:tr>
              <a:tr h="370840">
                <a:tc>
                  <a:txBody>
                    <a:bodyPr/>
                    <a:lstStyle/>
                    <a:p>
                      <a:r>
                        <a:rPr lang="en-US" dirty="0">
                          <a:solidFill>
                            <a:schemeClr val="bg1"/>
                          </a:solidFill>
                        </a:rPr>
                        <a:t>PowerShell</a:t>
                      </a:r>
                    </a:p>
                  </a:txBody>
                  <a:tcPr>
                    <a:solidFill>
                      <a:srgbClr val="80A716"/>
                    </a:solidFill>
                  </a:tcPr>
                </a:tc>
                <a:tc>
                  <a:txBody>
                    <a:bodyPr/>
                    <a:lstStyle/>
                    <a:p>
                      <a:endParaRPr lang="en-US" dirty="0"/>
                    </a:p>
                  </a:txBody>
                  <a:tcPr/>
                </a:tc>
                <a:extLst>
                  <a:ext uri="{0D108BD9-81ED-4DB2-BD59-A6C34878D82A}">
                    <a16:rowId xmlns:a16="http://schemas.microsoft.com/office/drawing/2014/main" val="2469254327"/>
                  </a:ext>
                </a:extLst>
              </a:tr>
              <a:tr h="370840">
                <a:tc>
                  <a:txBody>
                    <a:bodyPr/>
                    <a:lstStyle/>
                    <a:p>
                      <a:r>
                        <a:rPr lang="en-US" dirty="0">
                          <a:solidFill>
                            <a:schemeClr val="bg1"/>
                          </a:solidFill>
                        </a:rPr>
                        <a:t>Python</a:t>
                      </a:r>
                    </a:p>
                  </a:txBody>
                  <a:tcPr>
                    <a:solidFill>
                      <a:srgbClr val="80A716"/>
                    </a:solidFill>
                  </a:tcPr>
                </a:tc>
                <a:tc>
                  <a:txBody>
                    <a:bodyPr/>
                    <a:lstStyle/>
                    <a:p>
                      <a:endParaRPr lang="en-US" dirty="0"/>
                    </a:p>
                  </a:txBody>
                  <a:tcPr/>
                </a:tc>
                <a:extLst>
                  <a:ext uri="{0D108BD9-81ED-4DB2-BD59-A6C34878D82A}">
                    <a16:rowId xmlns:a16="http://schemas.microsoft.com/office/drawing/2014/main" val="667219710"/>
                  </a:ext>
                </a:extLst>
              </a:tr>
            </a:tbl>
          </a:graphicData>
        </a:graphic>
      </p:graphicFrame>
      <p:pic>
        <p:nvPicPr>
          <p:cNvPr id="12" name="Picture 11">
            <a:extLst>
              <a:ext uri="{FF2B5EF4-FFF2-40B4-BE49-F238E27FC236}">
                <a16:creationId xmlns:a16="http://schemas.microsoft.com/office/drawing/2014/main" id="{2C1B9B3F-8601-4A2F-857C-E81B8AEAEFC5}"/>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2277298" y="1302662"/>
            <a:ext cx="316588" cy="316588"/>
          </a:xfrm>
          <a:prstGeom prst="rect">
            <a:avLst/>
          </a:prstGeom>
        </p:spPr>
      </p:pic>
      <p:pic>
        <p:nvPicPr>
          <p:cNvPr id="13" name="Picture 12">
            <a:extLst>
              <a:ext uri="{FF2B5EF4-FFF2-40B4-BE49-F238E27FC236}">
                <a16:creationId xmlns:a16="http://schemas.microsoft.com/office/drawing/2014/main" id="{297FA73A-01A7-4F61-91F6-848AC28B3C4D}"/>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2277298" y="1676952"/>
            <a:ext cx="316588" cy="316588"/>
          </a:xfrm>
          <a:prstGeom prst="rect">
            <a:avLst/>
          </a:prstGeom>
        </p:spPr>
      </p:pic>
      <p:pic>
        <p:nvPicPr>
          <p:cNvPr id="14" name="Picture 13">
            <a:extLst>
              <a:ext uri="{FF2B5EF4-FFF2-40B4-BE49-F238E27FC236}">
                <a16:creationId xmlns:a16="http://schemas.microsoft.com/office/drawing/2014/main" id="{1BE29BE3-80C9-454F-8BEC-12AA58CD94B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277298" y="2051242"/>
            <a:ext cx="316588" cy="316588"/>
          </a:xfrm>
          <a:prstGeom prst="rect">
            <a:avLst/>
          </a:prstGeom>
        </p:spPr>
      </p:pic>
      <p:pic>
        <p:nvPicPr>
          <p:cNvPr id="15" name="Picture 14">
            <a:extLst>
              <a:ext uri="{FF2B5EF4-FFF2-40B4-BE49-F238E27FC236}">
                <a16:creationId xmlns:a16="http://schemas.microsoft.com/office/drawing/2014/main" id="{3D3A6A49-36BE-4F46-9A55-0F6B64E5566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277298" y="2416007"/>
            <a:ext cx="316588" cy="316588"/>
          </a:xfrm>
          <a:prstGeom prst="rect">
            <a:avLst/>
          </a:prstGeom>
        </p:spPr>
      </p:pic>
      <p:pic>
        <p:nvPicPr>
          <p:cNvPr id="16" name="Picture 15">
            <a:extLst>
              <a:ext uri="{FF2B5EF4-FFF2-40B4-BE49-F238E27FC236}">
                <a16:creationId xmlns:a16="http://schemas.microsoft.com/office/drawing/2014/main" id="{2DEA0FAD-34EE-4008-AED3-70A944AA043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277298" y="2787122"/>
            <a:ext cx="316588" cy="316588"/>
          </a:xfrm>
          <a:prstGeom prst="rect">
            <a:avLst/>
          </a:prstGeom>
        </p:spPr>
      </p:pic>
      <p:pic>
        <p:nvPicPr>
          <p:cNvPr id="17" name="Picture 16">
            <a:extLst>
              <a:ext uri="{FF2B5EF4-FFF2-40B4-BE49-F238E27FC236}">
                <a16:creationId xmlns:a16="http://schemas.microsoft.com/office/drawing/2014/main" id="{29E051EB-538F-4D07-82CC-13FF2126BE4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277298" y="3161412"/>
            <a:ext cx="316588" cy="316588"/>
          </a:xfrm>
          <a:prstGeom prst="rect">
            <a:avLst/>
          </a:prstGeom>
        </p:spPr>
      </p:pic>
      <p:pic>
        <p:nvPicPr>
          <p:cNvPr id="18" name="Picture 17">
            <a:extLst>
              <a:ext uri="{FF2B5EF4-FFF2-40B4-BE49-F238E27FC236}">
                <a16:creationId xmlns:a16="http://schemas.microsoft.com/office/drawing/2014/main" id="{67FF5F3C-6FE7-42F8-A82F-F001345CC79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277298" y="3532527"/>
            <a:ext cx="316588" cy="316588"/>
          </a:xfrm>
          <a:prstGeom prst="rect">
            <a:avLst/>
          </a:prstGeom>
        </p:spPr>
      </p:pic>
      <p:pic>
        <p:nvPicPr>
          <p:cNvPr id="19" name="Picture 18">
            <a:extLst>
              <a:ext uri="{FF2B5EF4-FFF2-40B4-BE49-F238E27FC236}">
                <a16:creationId xmlns:a16="http://schemas.microsoft.com/office/drawing/2014/main" id="{F8D6EE97-1B79-41C2-BD49-D80CA1A0C0D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277298" y="3903642"/>
            <a:ext cx="316588" cy="316588"/>
          </a:xfrm>
          <a:prstGeom prst="rect">
            <a:avLst/>
          </a:prstGeom>
        </p:spPr>
      </p:pic>
      <p:pic>
        <p:nvPicPr>
          <p:cNvPr id="20" name="Picture 19">
            <a:extLst>
              <a:ext uri="{FF2B5EF4-FFF2-40B4-BE49-F238E27FC236}">
                <a16:creationId xmlns:a16="http://schemas.microsoft.com/office/drawing/2014/main" id="{D535CB65-4B08-4245-B311-C953D36153D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277298" y="4274757"/>
            <a:ext cx="316588" cy="316588"/>
          </a:xfrm>
          <a:prstGeom prst="rect">
            <a:avLst/>
          </a:prstGeom>
        </p:spPr>
      </p:pic>
      <p:pic>
        <p:nvPicPr>
          <p:cNvPr id="21" name="Picture 20">
            <a:extLst>
              <a:ext uri="{FF2B5EF4-FFF2-40B4-BE49-F238E27FC236}">
                <a16:creationId xmlns:a16="http://schemas.microsoft.com/office/drawing/2014/main" id="{ADE0EF62-3002-4CA7-A781-98E2620F3E1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277298" y="4645872"/>
            <a:ext cx="316588" cy="316588"/>
          </a:xfrm>
          <a:prstGeom prst="rect">
            <a:avLst/>
          </a:prstGeom>
        </p:spPr>
      </p:pic>
      <p:pic>
        <p:nvPicPr>
          <p:cNvPr id="22" name="Picture 21">
            <a:extLst>
              <a:ext uri="{FF2B5EF4-FFF2-40B4-BE49-F238E27FC236}">
                <a16:creationId xmlns:a16="http://schemas.microsoft.com/office/drawing/2014/main" id="{0E8FEC33-4759-447B-BBB9-86A991349FF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277298" y="5016987"/>
            <a:ext cx="316588" cy="316588"/>
          </a:xfrm>
          <a:prstGeom prst="rect">
            <a:avLst/>
          </a:prstGeom>
        </p:spPr>
      </p:pic>
      <p:pic>
        <p:nvPicPr>
          <p:cNvPr id="23" name="Picture 22">
            <a:extLst>
              <a:ext uri="{FF2B5EF4-FFF2-40B4-BE49-F238E27FC236}">
                <a16:creationId xmlns:a16="http://schemas.microsoft.com/office/drawing/2014/main" id="{A19D732D-0FCB-44A4-AF95-1A804B6CE82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277298" y="5388102"/>
            <a:ext cx="316588" cy="316588"/>
          </a:xfrm>
          <a:prstGeom prst="rect">
            <a:avLst/>
          </a:prstGeom>
        </p:spPr>
      </p:pic>
      <p:cxnSp>
        <p:nvCxnSpPr>
          <p:cNvPr id="24" name="Straight Arrow Connector 23">
            <a:extLst>
              <a:ext uri="{FF2B5EF4-FFF2-40B4-BE49-F238E27FC236}">
                <a16:creationId xmlns:a16="http://schemas.microsoft.com/office/drawing/2014/main" id="{AE63298D-1043-41CD-8C4A-7EFE6656CBBB}"/>
              </a:ext>
            </a:extLst>
          </p:cNvPr>
          <p:cNvCxnSpPr>
            <a:cxnSpLocks/>
          </p:cNvCxnSpPr>
          <p:nvPr/>
        </p:nvCxnSpPr>
        <p:spPr>
          <a:xfrm flipH="1">
            <a:off x="6223578" y="4452366"/>
            <a:ext cx="1366787" cy="0"/>
          </a:xfrm>
          <a:prstGeom prst="straightConnector1">
            <a:avLst/>
          </a:prstGeom>
          <a:ln w="57150">
            <a:solidFill>
              <a:srgbClr val="80A716"/>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43EABB03-DE61-42C8-9E63-E9023EE5BFF6}"/>
              </a:ext>
            </a:extLst>
          </p:cNvPr>
          <p:cNvSpPr txBox="1"/>
          <p:nvPr/>
        </p:nvSpPr>
        <p:spPr>
          <a:xfrm>
            <a:off x="6752526" y="1614917"/>
            <a:ext cx="3512500" cy="1077218"/>
          </a:xfrm>
          <a:prstGeom prst="rect">
            <a:avLst/>
          </a:prstGeom>
          <a:noFill/>
        </p:spPr>
        <p:txBody>
          <a:bodyPr wrap="none" rtlCol="0">
            <a:spAutoFit/>
          </a:bodyPr>
          <a:lstStyle/>
          <a:p>
            <a:r>
              <a:rPr lang="en-US" sz="3200" b="1" dirty="0">
                <a:solidFill>
                  <a:srgbClr val="FF0000"/>
                </a:solidFill>
              </a:rPr>
              <a:t>Cosmos DB support</a:t>
            </a:r>
          </a:p>
          <a:p>
            <a:r>
              <a:rPr lang="en-US" sz="3200" b="1" dirty="0">
                <a:solidFill>
                  <a:srgbClr val="FF0000"/>
                </a:solidFill>
              </a:rPr>
              <a:t>in preview</a:t>
            </a:r>
          </a:p>
        </p:txBody>
      </p:sp>
    </p:spTree>
    <p:extLst>
      <p:ext uri="{BB962C8B-B14F-4D97-AF65-F5344CB8AC3E}">
        <p14:creationId xmlns:p14="http://schemas.microsoft.com/office/powerpoint/2010/main" val="1977804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up)">
                                      <p:cBhvr>
                                        <p:cTn id="11" dur="500"/>
                                        <p:tgtEl>
                                          <p:spTgt spid="3"/>
                                        </p:tgtEl>
                                      </p:cBhvr>
                                    </p:animEffect>
                                  </p:childTnLst>
                                </p:cTn>
                              </p:par>
                            </p:childTnLst>
                          </p:cTn>
                        </p:par>
                        <p:par>
                          <p:cTn id="12" fill="hold">
                            <p:stCondLst>
                              <p:cond delay="1000"/>
                            </p:stCondLst>
                            <p:childTnLst>
                              <p:par>
                                <p:cTn id="13" presetID="1" presetClass="entr" presetSubtype="0"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par>
                          <p:cTn id="19" fill="hold">
                            <p:stCondLst>
                              <p:cond delay="1500"/>
                            </p:stCondLst>
                            <p:childTnLst>
                              <p:par>
                                <p:cTn id="20" presetID="22" presetClass="entr" presetSubtype="8" fill="hold" nodeType="after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left)">
                                      <p:cBhvr>
                                        <p:cTn id="22" dur="500"/>
                                        <p:tgtEl>
                                          <p:spTgt spid="7"/>
                                        </p:tgtEl>
                                      </p:cBhvr>
                                    </p:animEffect>
                                  </p:childTnLst>
                                </p:cTn>
                              </p:par>
                            </p:childTnLst>
                          </p:cTn>
                        </p:par>
                        <p:par>
                          <p:cTn id="23" fill="hold">
                            <p:stCondLst>
                              <p:cond delay="2000"/>
                            </p:stCondLst>
                            <p:childTnLst>
                              <p:par>
                                <p:cTn id="24" presetID="1" presetClass="entr" presetSubtype="0" fill="hold" grpId="0" nodeType="afterEffect">
                                  <p:stCondLst>
                                    <p:cond delay="0"/>
                                  </p:stCondLst>
                                  <p:childTnLst>
                                    <p:set>
                                      <p:cBhvr>
                                        <p:cTn id="25" dur="1" fill="hold">
                                          <p:stCondLst>
                                            <p:cond delay="0"/>
                                          </p:stCondLst>
                                        </p:cTn>
                                        <p:tgtEl>
                                          <p:spTgt spid="9"/>
                                        </p:tgtEl>
                                        <p:attrNameLst>
                                          <p:attrName>style.visibility</p:attrName>
                                        </p:attrNameLst>
                                      </p:cBhvr>
                                      <p:to>
                                        <p:strVal val="visible"/>
                                      </p:to>
                                    </p:set>
                                  </p:childTnLst>
                                </p:cTn>
                              </p:par>
                              <p:par>
                                <p:cTn id="26" presetID="22" presetClass="entr" presetSubtype="2" fill="hold" nodeType="withEffect">
                                  <p:stCondLst>
                                    <p:cond delay="0"/>
                                  </p:stCondLst>
                                  <p:childTnLst>
                                    <p:set>
                                      <p:cBhvr>
                                        <p:cTn id="27" dur="1" fill="hold">
                                          <p:stCondLst>
                                            <p:cond delay="0"/>
                                          </p:stCondLst>
                                        </p:cTn>
                                        <p:tgtEl>
                                          <p:spTgt spid="24"/>
                                        </p:tgtEl>
                                        <p:attrNameLst>
                                          <p:attrName>style.visibility</p:attrName>
                                        </p:attrNameLst>
                                      </p:cBhvr>
                                      <p:to>
                                        <p:strVal val="visible"/>
                                      </p:to>
                                    </p:set>
                                    <p:animEffect transition="in" filter="wipe(right)">
                                      <p:cBhvr>
                                        <p:cTn id="28" dur="500"/>
                                        <p:tgtEl>
                                          <p:spTgt spid="24"/>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25"/>
                                        </p:tgtEl>
                                        <p:attrNameLst>
                                          <p:attrName>style.visibility</p:attrName>
                                        </p:attrNameLst>
                                      </p:cBhvr>
                                      <p:to>
                                        <p:strVal val="visible"/>
                                      </p:to>
                                    </p:set>
                                    <p:animEffect transition="in" filter="fade">
                                      <p:cBhvr>
                                        <p:cTn id="33"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animBg="1"/>
      <p:bldP spid="25"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CC4ECC97-D22D-BCC0-75A8-4C41067ACC44}"/>
              </a:ext>
            </a:extLst>
          </p:cNvPr>
          <p:cNvSpPr/>
          <p:nvPr/>
        </p:nvSpPr>
        <p:spPr>
          <a:xfrm>
            <a:off x="3989942" y="1328204"/>
            <a:ext cx="6441989" cy="429959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BDAD2B0F-3F75-4A8B-A275-86F11DAE561C}"/>
              </a:ext>
            </a:extLst>
          </p:cNvPr>
          <p:cNvSpPr>
            <a:spLocks noGrp="1"/>
          </p:cNvSpPr>
          <p:nvPr>
            <p:ph type="title"/>
          </p:nvPr>
        </p:nvSpPr>
        <p:spPr/>
        <p:txBody>
          <a:bodyPr/>
          <a:lstStyle/>
          <a:p>
            <a:r>
              <a:rPr lang="en-US" dirty="0"/>
              <a:t>Cosmos DB</a:t>
            </a:r>
          </a:p>
        </p:txBody>
      </p:sp>
      <p:grpSp>
        <p:nvGrpSpPr>
          <p:cNvPr id="3" name="Group 2">
            <a:extLst>
              <a:ext uri="{FF2B5EF4-FFF2-40B4-BE49-F238E27FC236}">
                <a16:creationId xmlns:a16="http://schemas.microsoft.com/office/drawing/2014/main" id="{99C59B96-AA99-4B4C-8275-24C8C33196C2}"/>
              </a:ext>
            </a:extLst>
          </p:cNvPr>
          <p:cNvGrpSpPr/>
          <p:nvPr/>
        </p:nvGrpSpPr>
        <p:grpSpPr>
          <a:xfrm>
            <a:off x="4796954" y="3064591"/>
            <a:ext cx="1494222" cy="2236963"/>
            <a:chOff x="5348889" y="2770371"/>
            <a:chExt cx="1494222" cy="2236963"/>
          </a:xfrm>
        </p:grpSpPr>
        <p:pic>
          <p:nvPicPr>
            <p:cNvPr id="4" name="Graphic 3">
              <a:extLst>
                <a:ext uri="{FF2B5EF4-FFF2-40B4-BE49-F238E27FC236}">
                  <a16:creationId xmlns:a16="http://schemas.microsoft.com/office/drawing/2014/main" id="{29CB253B-E069-4D67-A886-12EC36D8BA7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48889" y="3513112"/>
              <a:ext cx="1494222" cy="1494222"/>
            </a:xfrm>
            <a:prstGeom prst="rect">
              <a:avLst/>
            </a:prstGeom>
          </p:spPr>
        </p:pic>
        <p:cxnSp>
          <p:nvCxnSpPr>
            <p:cNvPr id="5" name="Straight Arrow Connector 4">
              <a:extLst>
                <a:ext uri="{FF2B5EF4-FFF2-40B4-BE49-F238E27FC236}">
                  <a16:creationId xmlns:a16="http://schemas.microsoft.com/office/drawing/2014/main" id="{698F884A-D444-463E-939A-EB856ABA64A6}"/>
                </a:ext>
              </a:extLst>
            </p:cNvPr>
            <p:cNvCxnSpPr>
              <a:cxnSpLocks/>
            </p:cNvCxnSpPr>
            <p:nvPr/>
          </p:nvCxnSpPr>
          <p:spPr>
            <a:xfrm>
              <a:off x="6096000" y="2770371"/>
              <a:ext cx="0" cy="665739"/>
            </a:xfrm>
            <a:prstGeom prst="straightConnector1">
              <a:avLst/>
            </a:prstGeom>
            <a:ln w="57150">
              <a:solidFill>
                <a:srgbClr val="80A716"/>
              </a:solidFill>
              <a:tailEnd type="triangle"/>
            </a:ln>
          </p:spPr>
          <p:style>
            <a:lnRef idx="1">
              <a:schemeClr val="accent1"/>
            </a:lnRef>
            <a:fillRef idx="0">
              <a:schemeClr val="accent1"/>
            </a:fillRef>
            <a:effectRef idx="0">
              <a:schemeClr val="accent1"/>
            </a:effectRef>
            <a:fontRef idx="minor">
              <a:schemeClr val="tx1"/>
            </a:fontRef>
          </p:style>
        </p:cxnSp>
      </p:grpSp>
      <p:pic>
        <p:nvPicPr>
          <p:cNvPr id="6" name="Graphic 5">
            <a:extLst>
              <a:ext uri="{FF2B5EF4-FFF2-40B4-BE49-F238E27FC236}">
                <a16:creationId xmlns:a16="http://schemas.microsoft.com/office/drawing/2014/main" id="{54B7BFD8-848B-4FBA-9811-0FBABA93E6B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8000562" y="3807332"/>
            <a:ext cx="1494222" cy="1494222"/>
          </a:xfrm>
          <a:prstGeom prst="rect">
            <a:avLst/>
          </a:prstGeom>
        </p:spPr>
      </p:pic>
      <p:cxnSp>
        <p:nvCxnSpPr>
          <p:cNvPr id="7" name="Straight Arrow Connector 6">
            <a:extLst>
              <a:ext uri="{FF2B5EF4-FFF2-40B4-BE49-F238E27FC236}">
                <a16:creationId xmlns:a16="http://schemas.microsoft.com/office/drawing/2014/main" id="{193F6A42-56E1-40CF-8457-8C6CB1462C95}"/>
              </a:ext>
            </a:extLst>
          </p:cNvPr>
          <p:cNvCxnSpPr>
            <a:cxnSpLocks/>
          </p:cNvCxnSpPr>
          <p:nvPr/>
        </p:nvCxnSpPr>
        <p:spPr>
          <a:xfrm>
            <a:off x="6462475" y="4415449"/>
            <a:ext cx="1366787" cy="0"/>
          </a:xfrm>
          <a:prstGeom prst="straightConnector1">
            <a:avLst/>
          </a:prstGeom>
          <a:ln w="57150">
            <a:solidFill>
              <a:srgbClr val="80A716"/>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7E0F7F39-CF75-4319-9AFA-C91AFA1FC586}"/>
              </a:ext>
            </a:extLst>
          </p:cNvPr>
          <p:cNvCxnSpPr>
            <a:cxnSpLocks/>
          </p:cNvCxnSpPr>
          <p:nvPr/>
        </p:nvCxnSpPr>
        <p:spPr>
          <a:xfrm flipH="1">
            <a:off x="6462475" y="4693436"/>
            <a:ext cx="1366787" cy="0"/>
          </a:xfrm>
          <a:prstGeom prst="straightConnector1">
            <a:avLst/>
          </a:prstGeom>
          <a:ln w="57150">
            <a:solidFill>
              <a:srgbClr val="80A716"/>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93FA51D8-0DC3-4935-B7BA-4D65278DFD67}"/>
              </a:ext>
            </a:extLst>
          </p:cNvPr>
          <p:cNvSpPr txBox="1"/>
          <p:nvPr/>
        </p:nvSpPr>
        <p:spPr>
          <a:xfrm>
            <a:off x="4587957" y="3198465"/>
            <a:ext cx="829394" cy="369332"/>
          </a:xfrm>
          <a:prstGeom prst="rect">
            <a:avLst/>
          </a:prstGeom>
          <a:noFill/>
        </p:spPr>
        <p:txBody>
          <a:bodyPr wrap="none" rtlCol="0">
            <a:spAutoFit/>
          </a:bodyPr>
          <a:lstStyle/>
          <a:p>
            <a:r>
              <a:rPr lang="en-US" dirty="0">
                <a:solidFill>
                  <a:srgbClr val="2A355F"/>
                </a:solidFill>
              </a:rPr>
              <a:t>Trigger</a:t>
            </a:r>
          </a:p>
        </p:txBody>
      </p:sp>
      <p:sp>
        <p:nvSpPr>
          <p:cNvPr id="10" name="TextBox 9">
            <a:extLst>
              <a:ext uri="{FF2B5EF4-FFF2-40B4-BE49-F238E27FC236}">
                <a16:creationId xmlns:a16="http://schemas.microsoft.com/office/drawing/2014/main" id="{E8CE103C-4912-4A12-BD58-23E602722931}"/>
              </a:ext>
            </a:extLst>
          </p:cNvPr>
          <p:cNvSpPr txBox="1"/>
          <p:nvPr/>
        </p:nvSpPr>
        <p:spPr>
          <a:xfrm>
            <a:off x="6655991" y="3907124"/>
            <a:ext cx="979755" cy="369332"/>
          </a:xfrm>
          <a:prstGeom prst="rect">
            <a:avLst/>
          </a:prstGeom>
          <a:noFill/>
        </p:spPr>
        <p:txBody>
          <a:bodyPr wrap="none" rtlCol="0">
            <a:spAutoFit/>
          </a:bodyPr>
          <a:lstStyle/>
          <a:p>
            <a:r>
              <a:rPr lang="en-US" dirty="0">
                <a:solidFill>
                  <a:srgbClr val="2A355F"/>
                </a:solidFill>
              </a:rPr>
              <a:t>Bindings</a:t>
            </a:r>
          </a:p>
        </p:txBody>
      </p:sp>
      <p:grpSp>
        <p:nvGrpSpPr>
          <p:cNvPr id="11" name="Group 10">
            <a:extLst>
              <a:ext uri="{FF2B5EF4-FFF2-40B4-BE49-F238E27FC236}">
                <a16:creationId xmlns:a16="http://schemas.microsoft.com/office/drawing/2014/main" id="{FFF3286A-0F22-4B09-A2B5-ED66F9F2336E}"/>
              </a:ext>
            </a:extLst>
          </p:cNvPr>
          <p:cNvGrpSpPr/>
          <p:nvPr/>
        </p:nvGrpSpPr>
        <p:grpSpPr>
          <a:xfrm>
            <a:off x="4796954" y="1493367"/>
            <a:ext cx="1949367" cy="1494222"/>
            <a:chOff x="5348889" y="1199147"/>
            <a:chExt cx="1949367" cy="1494222"/>
          </a:xfrm>
        </p:grpSpPr>
        <p:pic>
          <p:nvPicPr>
            <p:cNvPr id="12" name="Graphic 11">
              <a:extLst>
                <a:ext uri="{FF2B5EF4-FFF2-40B4-BE49-F238E27FC236}">
                  <a16:creationId xmlns:a16="http://schemas.microsoft.com/office/drawing/2014/main" id="{5E0A6459-9640-4184-98C7-AD5FAE88666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5348889" y="1199147"/>
              <a:ext cx="1494222" cy="1494222"/>
            </a:xfrm>
            <a:prstGeom prst="rect">
              <a:avLst/>
            </a:prstGeom>
          </p:spPr>
        </p:pic>
        <p:pic>
          <p:nvPicPr>
            <p:cNvPr id="13" name="Picture 12">
              <a:extLst>
                <a:ext uri="{FF2B5EF4-FFF2-40B4-BE49-F238E27FC236}">
                  <a16:creationId xmlns:a16="http://schemas.microsoft.com/office/drawing/2014/main" id="{736FB77D-9965-4ABE-B184-BDF774226AF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98206" y="1438063"/>
              <a:ext cx="400050" cy="1009650"/>
            </a:xfrm>
            <a:prstGeom prst="rect">
              <a:avLst/>
            </a:prstGeom>
          </p:spPr>
        </p:pic>
      </p:grpSp>
      <p:graphicFrame>
        <p:nvGraphicFramePr>
          <p:cNvPr id="14" name="Table 11">
            <a:extLst>
              <a:ext uri="{FF2B5EF4-FFF2-40B4-BE49-F238E27FC236}">
                <a16:creationId xmlns:a16="http://schemas.microsoft.com/office/drawing/2014/main" id="{5C3FFD7D-3564-4AE2-A7EB-5209CB69CD0D}"/>
              </a:ext>
            </a:extLst>
          </p:cNvPr>
          <p:cNvGraphicFramePr>
            <a:graphicFrameLocks noGrp="1"/>
          </p:cNvGraphicFramePr>
          <p:nvPr>
            <p:extLst>
              <p:ext uri="{D42A27DB-BD31-4B8C-83A1-F6EECF244321}">
                <p14:modId xmlns:p14="http://schemas.microsoft.com/office/powerpoint/2010/main" val="1673394054"/>
              </p:ext>
            </p:extLst>
          </p:nvPr>
        </p:nvGraphicFramePr>
        <p:xfrm>
          <a:off x="630704" y="1277261"/>
          <a:ext cx="2083921" cy="4450080"/>
        </p:xfrm>
        <a:graphic>
          <a:graphicData uri="http://schemas.openxmlformats.org/drawingml/2006/table">
            <a:tbl>
              <a:tblPr firstRow="1" bandRow="1">
                <a:tableStyleId>{5940675A-B579-460E-94D1-54222C63F5DA}</a:tableStyleId>
              </a:tblPr>
              <a:tblGrid>
                <a:gridCol w="1577930">
                  <a:extLst>
                    <a:ext uri="{9D8B030D-6E8A-4147-A177-3AD203B41FA5}">
                      <a16:colId xmlns:a16="http://schemas.microsoft.com/office/drawing/2014/main" val="4264818851"/>
                    </a:ext>
                  </a:extLst>
                </a:gridCol>
                <a:gridCol w="505991">
                  <a:extLst>
                    <a:ext uri="{9D8B030D-6E8A-4147-A177-3AD203B41FA5}">
                      <a16:colId xmlns:a16="http://schemas.microsoft.com/office/drawing/2014/main" val="2863279629"/>
                    </a:ext>
                  </a:extLst>
                </a:gridCol>
              </a:tblGrid>
              <a:tr h="370840">
                <a:tc>
                  <a:txBody>
                    <a:bodyPr/>
                    <a:lstStyle/>
                    <a:p>
                      <a:r>
                        <a:rPr lang="en-US" dirty="0">
                          <a:solidFill>
                            <a:schemeClr val="bg1"/>
                          </a:solidFill>
                        </a:rPr>
                        <a:t>Tigger</a:t>
                      </a:r>
                    </a:p>
                  </a:txBody>
                  <a:tcPr>
                    <a:solidFill>
                      <a:srgbClr val="80A716"/>
                    </a:solidFill>
                  </a:tcPr>
                </a:tc>
                <a:tc>
                  <a:txBody>
                    <a:bodyPr/>
                    <a:lstStyle/>
                    <a:p>
                      <a:endParaRPr lang="en-US" dirty="0"/>
                    </a:p>
                  </a:txBody>
                  <a:tcPr/>
                </a:tc>
                <a:extLst>
                  <a:ext uri="{0D108BD9-81ED-4DB2-BD59-A6C34878D82A}">
                    <a16:rowId xmlns:a16="http://schemas.microsoft.com/office/drawing/2014/main" val="2462671507"/>
                  </a:ext>
                </a:extLst>
              </a:tr>
              <a:tr h="370840">
                <a:tc>
                  <a:txBody>
                    <a:bodyPr/>
                    <a:lstStyle/>
                    <a:p>
                      <a:r>
                        <a:rPr lang="en-US" dirty="0">
                          <a:solidFill>
                            <a:schemeClr val="bg1"/>
                          </a:solidFill>
                        </a:rPr>
                        <a:t>Input</a:t>
                      </a:r>
                    </a:p>
                  </a:txBody>
                  <a:tcPr>
                    <a:solidFill>
                      <a:srgbClr val="80A716"/>
                    </a:solidFill>
                  </a:tcPr>
                </a:tc>
                <a:tc>
                  <a:txBody>
                    <a:bodyPr/>
                    <a:lstStyle/>
                    <a:p>
                      <a:endParaRPr lang="en-US" dirty="0"/>
                    </a:p>
                  </a:txBody>
                  <a:tcPr/>
                </a:tc>
                <a:extLst>
                  <a:ext uri="{0D108BD9-81ED-4DB2-BD59-A6C34878D82A}">
                    <a16:rowId xmlns:a16="http://schemas.microsoft.com/office/drawing/2014/main" val="3034954953"/>
                  </a:ext>
                </a:extLst>
              </a:tr>
              <a:tr h="370840">
                <a:tc>
                  <a:txBody>
                    <a:bodyPr/>
                    <a:lstStyle/>
                    <a:p>
                      <a:r>
                        <a:rPr lang="en-US" dirty="0">
                          <a:solidFill>
                            <a:schemeClr val="bg1"/>
                          </a:solidFill>
                        </a:rPr>
                        <a:t>Output</a:t>
                      </a:r>
                    </a:p>
                  </a:txBody>
                  <a:tcPr>
                    <a:solidFill>
                      <a:srgbClr val="80A716"/>
                    </a:solidFill>
                  </a:tcPr>
                </a:tc>
                <a:tc>
                  <a:txBody>
                    <a:bodyPr/>
                    <a:lstStyle/>
                    <a:p>
                      <a:endParaRPr lang="en-US" dirty="0"/>
                    </a:p>
                  </a:txBody>
                  <a:tcPr/>
                </a:tc>
                <a:extLst>
                  <a:ext uri="{0D108BD9-81ED-4DB2-BD59-A6C34878D82A}">
                    <a16:rowId xmlns:a16="http://schemas.microsoft.com/office/drawing/2014/main" val="1924879616"/>
                  </a:ext>
                </a:extLst>
              </a:tr>
              <a:tr h="370840">
                <a:tc>
                  <a:txBody>
                    <a:bodyPr/>
                    <a:lstStyle/>
                    <a:p>
                      <a:r>
                        <a:rPr lang="en-US" dirty="0">
                          <a:solidFill>
                            <a:schemeClr val="bg1"/>
                          </a:solidFill>
                        </a:rPr>
                        <a:t>Consumption</a:t>
                      </a:r>
                    </a:p>
                  </a:txBody>
                  <a:tcPr>
                    <a:solidFill>
                      <a:srgbClr val="80A716"/>
                    </a:solidFill>
                  </a:tcPr>
                </a:tc>
                <a:tc>
                  <a:txBody>
                    <a:bodyPr/>
                    <a:lstStyle/>
                    <a:p>
                      <a:endParaRPr lang="en-US" dirty="0"/>
                    </a:p>
                  </a:txBody>
                  <a:tcPr/>
                </a:tc>
                <a:extLst>
                  <a:ext uri="{0D108BD9-81ED-4DB2-BD59-A6C34878D82A}">
                    <a16:rowId xmlns:a16="http://schemas.microsoft.com/office/drawing/2014/main" val="2452107428"/>
                  </a:ext>
                </a:extLst>
              </a:tr>
              <a:tr h="370840">
                <a:tc>
                  <a:txBody>
                    <a:bodyPr/>
                    <a:lstStyle/>
                    <a:p>
                      <a:r>
                        <a:rPr lang="en-US" dirty="0">
                          <a:solidFill>
                            <a:schemeClr val="bg1"/>
                          </a:solidFill>
                        </a:rPr>
                        <a:t>Premium</a:t>
                      </a:r>
                    </a:p>
                  </a:txBody>
                  <a:tcPr>
                    <a:solidFill>
                      <a:srgbClr val="80A716"/>
                    </a:solidFill>
                  </a:tcPr>
                </a:tc>
                <a:tc>
                  <a:txBody>
                    <a:bodyPr/>
                    <a:lstStyle/>
                    <a:p>
                      <a:endParaRPr lang="en-US" dirty="0"/>
                    </a:p>
                  </a:txBody>
                  <a:tcPr/>
                </a:tc>
                <a:extLst>
                  <a:ext uri="{0D108BD9-81ED-4DB2-BD59-A6C34878D82A}">
                    <a16:rowId xmlns:a16="http://schemas.microsoft.com/office/drawing/2014/main" val="3044938028"/>
                  </a:ext>
                </a:extLst>
              </a:tr>
              <a:tr h="370840">
                <a:tc>
                  <a:txBody>
                    <a:bodyPr/>
                    <a:lstStyle/>
                    <a:p>
                      <a:r>
                        <a:rPr lang="en-US" dirty="0">
                          <a:solidFill>
                            <a:schemeClr val="bg1"/>
                          </a:solidFill>
                        </a:rPr>
                        <a:t>Dedicated</a:t>
                      </a:r>
                    </a:p>
                  </a:txBody>
                  <a:tcPr>
                    <a:solidFill>
                      <a:srgbClr val="80A716"/>
                    </a:solidFill>
                  </a:tcPr>
                </a:tc>
                <a:tc>
                  <a:txBody>
                    <a:bodyPr/>
                    <a:lstStyle/>
                    <a:p>
                      <a:endParaRPr lang="en-US" dirty="0"/>
                    </a:p>
                  </a:txBody>
                  <a:tcPr/>
                </a:tc>
                <a:extLst>
                  <a:ext uri="{0D108BD9-81ED-4DB2-BD59-A6C34878D82A}">
                    <a16:rowId xmlns:a16="http://schemas.microsoft.com/office/drawing/2014/main" val="1215363356"/>
                  </a:ext>
                </a:extLst>
              </a:tr>
              <a:tr h="370840">
                <a:tc>
                  <a:txBody>
                    <a:bodyPr/>
                    <a:lstStyle/>
                    <a:p>
                      <a:r>
                        <a:rPr lang="en-US" dirty="0">
                          <a:solidFill>
                            <a:schemeClr val="bg1"/>
                          </a:solidFill>
                        </a:rPr>
                        <a:t>C# In-Process</a:t>
                      </a:r>
                    </a:p>
                  </a:txBody>
                  <a:tcPr>
                    <a:solidFill>
                      <a:srgbClr val="80A716"/>
                    </a:solidFill>
                  </a:tcPr>
                </a:tc>
                <a:tc>
                  <a:txBody>
                    <a:bodyPr/>
                    <a:lstStyle/>
                    <a:p>
                      <a:endParaRPr lang="en-US" dirty="0"/>
                    </a:p>
                  </a:txBody>
                  <a:tcPr/>
                </a:tc>
                <a:extLst>
                  <a:ext uri="{0D108BD9-81ED-4DB2-BD59-A6C34878D82A}">
                    <a16:rowId xmlns:a16="http://schemas.microsoft.com/office/drawing/2014/main" val="3329572258"/>
                  </a:ext>
                </a:extLst>
              </a:tr>
              <a:tr h="370840">
                <a:tc>
                  <a:txBody>
                    <a:bodyPr/>
                    <a:lstStyle/>
                    <a:p>
                      <a:r>
                        <a:rPr lang="en-US" dirty="0">
                          <a:solidFill>
                            <a:schemeClr val="bg1"/>
                          </a:solidFill>
                        </a:rPr>
                        <a:t>C# Isolated</a:t>
                      </a:r>
                    </a:p>
                  </a:txBody>
                  <a:tcPr>
                    <a:solidFill>
                      <a:srgbClr val="80A716"/>
                    </a:solidFill>
                  </a:tcPr>
                </a:tc>
                <a:tc>
                  <a:txBody>
                    <a:bodyPr/>
                    <a:lstStyle/>
                    <a:p>
                      <a:endParaRPr lang="en-US" dirty="0"/>
                    </a:p>
                  </a:txBody>
                  <a:tcPr/>
                </a:tc>
                <a:extLst>
                  <a:ext uri="{0D108BD9-81ED-4DB2-BD59-A6C34878D82A}">
                    <a16:rowId xmlns:a16="http://schemas.microsoft.com/office/drawing/2014/main" val="4276700655"/>
                  </a:ext>
                </a:extLst>
              </a:tr>
              <a:tr h="370840">
                <a:tc>
                  <a:txBody>
                    <a:bodyPr/>
                    <a:lstStyle/>
                    <a:p>
                      <a:r>
                        <a:rPr lang="en-US" dirty="0">
                          <a:solidFill>
                            <a:schemeClr val="bg1"/>
                          </a:solidFill>
                        </a:rPr>
                        <a:t>Java</a:t>
                      </a:r>
                    </a:p>
                  </a:txBody>
                  <a:tcPr>
                    <a:solidFill>
                      <a:srgbClr val="80A716"/>
                    </a:solidFill>
                  </a:tcPr>
                </a:tc>
                <a:tc>
                  <a:txBody>
                    <a:bodyPr/>
                    <a:lstStyle/>
                    <a:p>
                      <a:endParaRPr lang="en-US" dirty="0"/>
                    </a:p>
                  </a:txBody>
                  <a:tcPr/>
                </a:tc>
                <a:extLst>
                  <a:ext uri="{0D108BD9-81ED-4DB2-BD59-A6C34878D82A}">
                    <a16:rowId xmlns:a16="http://schemas.microsoft.com/office/drawing/2014/main" val="3872971215"/>
                  </a:ext>
                </a:extLst>
              </a:tr>
              <a:tr h="370840">
                <a:tc>
                  <a:txBody>
                    <a:bodyPr/>
                    <a:lstStyle/>
                    <a:p>
                      <a:r>
                        <a:rPr lang="en-US" dirty="0">
                          <a:solidFill>
                            <a:schemeClr val="bg1"/>
                          </a:solidFill>
                        </a:rPr>
                        <a:t>JavaScript</a:t>
                      </a:r>
                    </a:p>
                  </a:txBody>
                  <a:tcPr>
                    <a:solidFill>
                      <a:srgbClr val="80A716"/>
                    </a:solidFill>
                  </a:tcPr>
                </a:tc>
                <a:tc>
                  <a:txBody>
                    <a:bodyPr/>
                    <a:lstStyle/>
                    <a:p>
                      <a:endParaRPr lang="en-US" dirty="0"/>
                    </a:p>
                  </a:txBody>
                  <a:tcPr/>
                </a:tc>
                <a:extLst>
                  <a:ext uri="{0D108BD9-81ED-4DB2-BD59-A6C34878D82A}">
                    <a16:rowId xmlns:a16="http://schemas.microsoft.com/office/drawing/2014/main" val="409350121"/>
                  </a:ext>
                </a:extLst>
              </a:tr>
              <a:tr h="370840">
                <a:tc>
                  <a:txBody>
                    <a:bodyPr/>
                    <a:lstStyle/>
                    <a:p>
                      <a:r>
                        <a:rPr lang="en-US" dirty="0">
                          <a:solidFill>
                            <a:schemeClr val="bg1"/>
                          </a:solidFill>
                        </a:rPr>
                        <a:t>PowerShell</a:t>
                      </a:r>
                    </a:p>
                  </a:txBody>
                  <a:tcPr>
                    <a:solidFill>
                      <a:srgbClr val="80A716"/>
                    </a:solidFill>
                  </a:tcPr>
                </a:tc>
                <a:tc>
                  <a:txBody>
                    <a:bodyPr/>
                    <a:lstStyle/>
                    <a:p>
                      <a:endParaRPr lang="en-US" dirty="0"/>
                    </a:p>
                  </a:txBody>
                  <a:tcPr/>
                </a:tc>
                <a:extLst>
                  <a:ext uri="{0D108BD9-81ED-4DB2-BD59-A6C34878D82A}">
                    <a16:rowId xmlns:a16="http://schemas.microsoft.com/office/drawing/2014/main" val="2469254327"/>
                  </a:ext>
                </a:extLst>
              </a:tr>
              <a:tr h="370840">
                <a:tc>
                  <a:txBody>
                    <a:bodyPr/>
                    <a:lstStyle/>
                    <a:p>
                      <a:r>
                        <a:rPr lang="en-US" dirty="0">
                          <a:solidFill>
                            <a:schemeClr val="bg1"/>
                          </a:solidFill>
                        </a:rPr>
                        <a:t>Python</a:t>
                      </a:r>
                    </a:p>
                  </a:txBody>
                  <a:tcPr>
                    <a:solidFill>
                      <a:srgbClr val="80A716"/>
                    </a:solidFill>
                  </a:tcPr>
                </a:tc>
                <a:tc>
                  <a:txBody>
                    <a:bodyPr/>
                    <a:lstStyle/>
                    <a:p>
                      <a:endParaRPr lang="en-US" dirty="0"/>
                    </a:p>
                  </a:txBody>
                  <a:tcPr/>
                </a:tc>
                <a:extLst>
                  <a:ext uri="{0D108BD9-81ED-4DB2-BD59-A6C34878D82A}">
                    <a16:rowId xmlns:a16="http://schemas.microsoft.com/office/drawing/2014/main" val="667219710"/>
                  </a:ext>
                </a:extLst>
              </a:tr>
            </a:tbl>
          </a:graphicData>
        </a:graphic>
      </p:graphicFrame>
      <p:pic>
        <p:nvPicPr>
          <p:cNvPr id="15" name="Picture 14">
            <a:extLst>
              <a:ext uri="{FF2B5EF4-FFF2-40B4-BE49-F238E27FC236}">
                <a16:creationId xmlns:a16="http://schemas.microsoft.com/office/drawing/2014/main" id="{E3731990-5D37-4CBE-99B9-907127C1C80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7298" y="1302662"/>
            <a:ext cx="316588" cy="316588"/>
          </a:xfrm>
          <a:prstGeom prst="rect">
            <a:avLst/>
          </a:prstGeom>
        </p:spPr>
      </p:pic>
      <p:pic>
        <p:nvPicPr>
          <p:cNvPr id="16" name="Picture 15">
            <a:extLst>
              <a:ext uri="{FF2B5EF4-FFF2-40B4-BE49-F238E27FC236}">
                <a16:creationId xmlns:a16="http://schemas.microsoft.com/office/drawing/2014/main" id="{D6AC152F-BE0A-4E09-BBE5-EB0A1F3F2432}"/>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2277298" y="1676952"/>
            <a:ext cx="316588" cy="316588"/>
          </a:xfrm>
          <a:prstGeom prst="rect">
            <a:avLst/>
          </a:prstGeom>
        </p:spPr>
      </p:pic>
      <p:pic>
        <p:nvPicPr>
          <p:cNvPr id="17" name="Picture 16">
            <a:extLst>
              <a:ext uri="{FF2B5EF4-FFF2-40B4-BE49-F238E27FC236}">
                <a16:creationId xmlns:a16="http://schemas.microsoft.com/office/drawing/2014/main" id="{3F320C32-A475-4C63-9224-CA7F08B947E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7298" y="2051242"/>
            <a:ext cx="316588" cy="316588"/>
          </a:xfrm>
          <a:prstGeom prst="rect">
            <a:avLst/>
          </a:prstGeom>
        </p:spPr>
      </p:pic>
      <p:pic>
        <p:nvPicPr>
          <p:cNvPr id="18" name="Picture 17">
            <a:extLst>
              <a:ext uri="{FF2B5EF4-FFF2-40B4-BE49-F238E27FC236}">
                <a16:creationId xmlns:a16="http://schemas.microsoft.com/office/drawing/2014/main" id="{F2B6F993-A6D0-4DAD-BFDB-7CE39FB87B8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7298" y="2416007"/>
            <a:ext cx="316588" cy="316588"/>
          </a:xfrm>
          <a:prstGeom prst="rect">
            <a:avLst/>
          </a:prstGeom>
        </p:spPr>
      </p:pic>
      <p:pic>
        <p:nvPicPr>
          <p:cNvPr id="19" name="Picture 18">
            <a:extLst>
              <a:ext uri="{FF2B5EF4-FFF2-40B4-BE49-F238E27FC236}">
                <a16:creationId xmlns:a16="http://schemas.microsoft.com/office/drawing/2014/main" id="{443B3172-2D1A-4217-BECF-BE1F79A3793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7298" y="2787122"/>
            <a:ext cx="316588" cy="316588"/>
          </a:xfrm>
          <a:prstGeom prst="rect">
            <a:avLst/>
          </a:prstGeom>
        </p:spPr>
      </p:pic>
      <p:pic>
        <p:nvPicPr>
          <p:cNvPr id="20" name="Picture 19">
            <a:extLst>
              <a:ext uri="{FF2B5EF4-FFF2-40B4-BE49-F238E27FC236}">
                <a16:creationId xmlns:a16="http://schemas.microsoft.com/office/drawing/2014/main" id="{3390F480-2044-4129-9158-C0EE445BF23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7298" y="3161412"/>
            <a:ext cx="316588" cy="316588"/>
          </a:xfrm>
          <a:prstGeom prst="rect">
            <a:avLst/>
          </a:prstGeom>
        </p:spPr>
      </p:pic>
      <p:pic>
        <p:nvPicPr>
          <p:cNvPr id="21" name="Picture 20">
            <a:extLst>
              <a:ext uri="{FF2B5EF4-FFF2-40B4-BE49-F238E27FC236}">
                <a16:creationId xmlns:a16="http://schemas.microsoft.com/office/drawing/2014/main" id="{793E28E7-3AA6-4CF1-9E59-84BCC484101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7298" y="3532527"/>
            <a:ext cx="316588" cy="316588"/>
          </a:xfrm>
          <a:prstGeom prst="rect">
            <a:avLst/>
          </a:prstGeom>
        </p:spPr>
      </p:pic>
      <p:pic>
        <p:nvPicPr>
          <p:cNvPr id="22" name="Picture 21">
            <a:extLst>
              <a:ext uri="{FF2B5EF4-FFF2-40B4-BE49-F238E27FC236}">
                <a16:creationId xmlns:a16="http://schemas.microsoft.com/office/drawing/2014/main" id="{CD9225AE-1C24-4016-9CC3-F4F121B08F9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7298" y="3903642"/>
            <a:ext cx="316588" cy="316588"/>
          </a:xfrm>
          <a:prstGeom prst="rect">
            <a:avLst/>
          </a:prstGeom>
        </p:spPr>
      </p:pic>
      <p:pic>
        <p:nvPicPr>
          <p:cNvPr id="23" name="Picture 22">
            <a:extLst>
              <a:ext uri="{FF2B5EF4-FFF2-40B4-BE49-F238E27FC236}">
                <a16:creationId xmlns:a16="http://schemas.microsoft.com/office/drawing/2014/main" id="{1B985DFB-2F79-471F-A683-A7090A1C81C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7298" y="4274757"/>
            <a:ext cx="316588" cy="316588"/>
          </a:xfrm>
          <a:prstGeom prst="rect">
            <a:avLst/>
          </a:prstGeom>
        </p:spPr>
      </p:pic>
      <p:pic>
        <p:nvPicPr>
          <p:cNvPr id="24" name="Picture 23">
            <a:extLst>
              <a:ext uri="{FF2B5EF4-FFF2-40B4-BE49-F238E27FC236}">
                <a16:creationId xmlns:a16="http://schemas.microsoft.com/office/drawing/2014/main" id="{497718E8-D153-443A-9D9D-83AAC22227D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7298" y="4645872"/>
            <a:ext cx="316588" cy="316588"/>
          </a:xfrm>
          <a:prstGeom prst="rect">
            <a:avLst/>
          </a:prstGeom>
        </p:spPr>
      </p:pic>
      <p:pic>
        <p:nvPicPr>
          <p:cNvPr id="25" name="Picture 24">
            <a:extLst>
              <a:ext uri="{FF2B5EF4-FFF2-40B4-BE49-F238E27FC236}">
                <a16:creationId xmlns:a16="http://schemas.microsoft.com/office/drawing/2014/main" id="{FD09041C-66D0-4FBC-8217-C67F4BE36DC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7298" y="5016987"/>
            <a:ext cx="316588" cy="316588"/>
          </a:xfrm>
          <a:prstGeom prst="rect">
            <a:avLst/>
          </a:prstGeom>
        </p:spPr>
      </p:pic>
      <p:pic>
        <p:nvPicPr>
          <p:cNvPr id="26" name="Picture 25">
            <a:extLst>
              <a:ext uri="{FF2B5EF4-FFF2-40B4-BE49-F238E27FC236}">
                <a16:creationId xmlns:a16="http://schemas.microsoft.com/office/drawing/2014/main" id="{0785DD9B-4C7B-44D7-BCF6-2ABE6AD111B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7298" y="5388102"/>
            <a:ext cx="316588" cy="316588"/>
          </a:xfrm>
          <a:prstGeom prst="rect">
            <a:avLst/>
          </a:prstGeom>
        </p:spPr>
      </p:pic>
      <p:sp>
        <p:nvSpPr>
          <p:cNvPr id="27" name="TextBox 26">
            <a:extLst>
              <a:ext uri="{FF2B5EF4-FFF2-40B4-BE49-F238E27FC236}">
                <a16:creationId xmlns:a16="http://schemas.microsoft.com/office/drawing/2014/main" id="{2DC10FD0-3684-4322-A9F4-ED4661F70059}"/>
              </a:ext>
            </a:extLst>
          </p:cNvPr>
          <p:cNvSpPr txBox="1"/>
          <p:nvPr/>
        </p:nvSpPr>
        <p:spPr>
          <a:xfrm>
            <a:off x="6982340" y="1913470"/>
            <a:ext cx="1502334" cy="584775"/>
          </a:xfrm>
          <a:prstGeom prst="rect">
            <a:avLst/>
          </a:prstGeom>
          <a:noFill/>
        </p:spPr>
        <p:txBody>
          <a:bodyPr wrap="none" rtlCol="0">
            <a:spAutoFit/>
          </a:bodyPr>
          <a:lstStyle/>
          <a:p>
            <a:r>
              <a:rPr lang="en-US" sz="3200" b="1" dirty="0">
                <a:solidFill>
                  <a:srgbClr val="FF0000"/>
                </a:solidFill>
              </a:rPr>
              <a:t>SQL API</a:t>
            </a:r>
          </a:p>
        </p:txBody>
      </p:sp>
    </p:spTree>
    <p:extLst>
      <p:ext uri="{BB962C8B-B14F-4D97-AF65-F5344CB8AC3E}">
        <p14:creationId xmlns:p14="http://schemas.microsoft.com/office/powerpoint/2010/main" val="605841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up)">
                                      <p:cBhvr>
                                        <p:cTn id="11" dur="500"/>
                                        <p:tgtEl>
                                          <p:spTgt spid="3"/>
                                        </p:tgtEl>
                                      </p:cBhvr>
                                    </p:animEffect>
                                  </p:childTnLst>
                                </p:cTn>
                              </p:par>
                            </p:childTnLst>
                          </p:cTn>
                        </p:par>
                        <p:par>
                          <p:cTn id="12" fill="hold">
                            <p:stCondLst>
                              <p:cond delay="1000"/>
                            </p:stCondLst>
                            <p:childTnLst>
                              <p:par>
                                <p:cTn id="13" presetID="1" presetClass="entr" presetSubtype="0"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par>
                          <p:cTn id="19" fill="hold">
                            <p:stCondLst>
                              <p:cond delay="1500"/>
                            </p:stCondLst>
                            <p:childTnLst>
                              <p:par>
                                <p:cTn id="20" presetID="22" presetClass="entr" presetSubtype="8" fill="hold" nodeType="after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left)">
                                      <p:cBhvr>
                                        <p:cTn id="22" dur="500"/>
                                        <p:tgtEl>
                                          <p:spTgt spid="7"/>
                                        </p:tgtEl>
                                      </p:cBhvr>
                                    </p:animEffect>
                                  </p:childTnLst>
                                </p:cTn>
                              </p:par>
                              <p:par>
                                <p:cTn id="23" presetID="22" presetClass="entr" presetSubtype="2" fill="hold" nodeType="with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wipe(right)">
                                      <p:cBhvr>
                                        <p:cTn id="25" dur="500"/>
                                        <p:tgtEl>
                                          <p:spTgt spid="8"/>
                                        </p:tgtEl>
                                      </p:cBhvr>
                                    </p:animEffect>
                                  </p:childTnLst>
                                </p:cTn>
                              </p:par>
                            </p:childTnLst>
                          </p:cTn>
                        </p:par>
                        <p:par>
                          <p:cTn id="26" fill="hold">
                            <p:stCondLst>
                              <p:cond delay="2000"/>
                            </p:stCondLst>
                            <p:childTnLst>
                              <p:par>
                                <p:cTn id="27" presetID="1" presetClass="entr" presetSubtype="0" fill="hold" grpId="0" nodeType="after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27"/>
                                        </p:tgtEl>
                                        <p:attrNameLst>
                                          <p:attrName>style.visibility</p:attrName>
                                        </p:attrNameLst>
                                      </p:cBhvr>
                                      <p:to>
                                        <p:strVal val="visible"/>
                                      </p:to>
                                    </p:set>
                                    <p:animEffect transition="in" filter="fade">
                                      <p:cBhvr>
                                        <p:cTn id="33"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27"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6F8DCD02-325A-8345-5E2F-49DDDE5A41CE}"/>
              </a:ext>
            </a:extLst>
          </p:cNvPr>
          <p:cNvSpPr/>
          <p:nvPr/>
        </p:nvSpPr>
        <p:spPr>
          <a:xfrm>
            <a:off x="4712043" y="1499286"/>
            <a:ext cx="5642919" cy="402006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8015F938-E22B-4B5E-B71D-1C9A73E3D998}"/>
              </a:ext>
            </a:extLst>
          </p:cNvPr>
          <p:cNvSpPr>
            <a:spLocks noGrp="1"/>
          </p:cNvSpPr>
          <p:nvPr>
            <p:ph type="title"/>
          </p:nvPr>
        </p:nvSpPr>
        <p:spPr/>
        <p:txBody>
          <a:bodyPr/>
          <a:lstStyle/>
          <a:p>
            <a:r>
              <a:rPr lang="en-US" dirty="0"/>
              <a:t>Azure SQL (Preview)</a:t>
            </a:r>
          </a:p>
        </p:txBody>
      </p:sp>
      <p:grpSp>
        <p:nvGrpSpPr>
          <p:cNvPr id="3" name="Group 2">
            <a:extLst>
              <a:ext uri="{FF2B5EF4-FFF2-40B4-BE49-F238E27FC236}">
                <a16:creationId xmlns:a16="http://schemas.microsoft.com/office/drawing/2014/main" id="{55E0CFD7-93B3-414E-BA07-453B271FE4C9}"/>
              </a:ext>
            </a:extLst>
          </p:cNvPr>
          <p:cNvGrpSpPr/>
          <p:nvPr/>
        </p:nvGrpSpPr>
        <p:grpSpPr>
          <a:xfrm>
            <a:off x="5348889" y="2770371"/>
            <a:ext cx="1494222" cy="2236963"/>
            <a:chOff x="5348889" y="2770371"/>
            <a:chExt cx="1494222" cy="2236963"/>
          </a:xfrm>
        </p:grpSpPr>
        <p:pic>
          <p:nvPicPr>
            <p:cNvPr id="4" name="Graphic 3">
              <a:extLst>
                <a:ext uri="{FF2B5EF4-FFF2-40B4-BE49-F238E27FC236}">
                  <a16:creationId xmlns:a16="http://schemas.microsoft.com/office/drawing/2014/main" id="{FC23318D-41AE-407C-B5FE-5745BDB4C7F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48889" y="3513112"/>
              <a:ext cx="1494222" cy="1494222"/>
            </a:xfrm>
            <a:prstGeom prst="rect">
              <a:avLst/>
            </a:prstGeom>
          </p:spPr>
        </p:pic>
        <p:cxnSp>
          <p:nvCxnSpPr>
            <p:cNvPr id="5" name="Straight Arrow Connector 4">
              <a:extLst>
                <a:ext uri="{FF2B5EF4-FFF2-40B4-BE49-F238E27FC236}">
                  <a16:creationId xmlns:a16="http://schemas.microsoft.com/office/drawing/2014/main" id="{F55D9399-37A1-4609-B89F-13DE4109671D}"/>
                </a:ext>
              </a:extLst>
            </p:cNvPr>
            <p:cNvCxnSpPr>
              <a:cxnSpLocks/>
            </p:cNvCxnSpPr>
            <p:nvPr/>
          </p:nvCxnSpPr>
          <p:spPr>
            <a:xfrm>
              <a:off x="6096000" y="2770371"/>
              <a:ext cx="0" cy="665739"/>
            </a:xfrm>
            <a:prstGeom prst="straightConnector1">
              <a:avLst/>
            </a:prstGeom>
            <a:ln w="57150">
              <a:solidFill>
                <a:srgbClr val="80A716"/>
              </a:solidFill>
              <a:tailEnd type="triangle"/>
            </a:ln>
          </p:spPr>
          <p:style>
            <a:lnRef idx="1">
              <a:schemeClr val="accent1"/>
            </a:lnRef>
            <a:fillRef idx="0">
              <a:schemeClr val="accent1"/>
            </a:fillRef>
            <a:effectRef idx="0">
              <a:schemeClr val="accent1"/>
            </a:effectRef>
            <a:fontRef idx="minor">
              <a:schemeClr val="tx1"/>
            </a:fontRef>
          </p:style>
        </p:cxnSp>
      </p:grpSp>
      <p:pic>
        <p:nvPicPr>
          <p:cNvPr id="6" name="Graphic 5">
            <a:extLst>
              <a:ext uri="{FF2B5EF4-FFF2-40B4-BE49-F238E27FC236}">
                <a16:creationId xmlns:a16="http://schemas.microsoft.com/office/drawing/2014/main" id="{4DAF147B-F5A6-4DB8-AD2D-EC393AFA629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8552497" y="3513112"/>
            <a:ext cx="1494222" cy="1494222"/>
          </a:xfrm>
          <a:prstGeom prst="rect">
            <a:avLst/>
          </a:prstGeom>
        </p:spPr>
      </p:pic>
      <p:cxnSp>
        <p:nvCxnSpPr>
          <p:cNvPr id="7" name="Straight Arrow Connector 6">
            <a:extLst>
              <a:ext uri="{FF2B5EF4-FFF2-40B4-BE49-F238E27FC236}">
                <a16:creationId xmlns:a16="http://schemas.microsoft.com/office/drawing/2014/main" id="{6029112C-405C-49E0-A53D-E95640D5CFEA}"/>
              </a:ext>
            </a:extLst>
          </p:cNvPr>
          <p:cNvCxnSpPr>
            <a:cxnSpLocks/>
          </p:cNvCxnSpPr>
          <p:nvPr/>
        </p:nvCxnSpPr>
        <p:spPr>
          <a:xfrm>
            <a:off x="7014410" y="4121229"/>
            <a:ext cx="1366787" cy="0"/>
          </a:xfrm>
          <a:prstGeom prst="straightConnector1">
            <a:avLst/>
          </a:prstGeom>
          <a:ln w="57150">
            <a:solidFill>
              <a:srgbClr val="80A716"/>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E0CF483D-E95F-4712-80E9-72491B59801B}"/>
              </a:ext>
            </a:extLst>
          </p:cNvPr>
          <p:cNvCxnSpPr>
            <a:cxnSpLocks/>
          </p:cNvCxnSpPr>
          <p:nvPr/>
        </p:nvCxnSpPr>
        <p:spPr>
          <a:xfrm flipH="1">
            <a:off x="7014410" y="4399216"/>
            <a:ext cx="1366787" cy="0"/>
          </a:xfrm>
          <a:prstGeom prst="straightConnector1">
            <a:avLst/>
          </a:prstGeom>
          <a:ln w="57150">
            <a:solidFill>
              <a:srgbClr val="80A716"/>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235B230A-AA46-4FEB-BA7D-87DE75FAEE25}"/>
              </a:ext>
            </a:extLst>
          </p:cNvPr>
          <p:cNvSpPr txBox="1"/>
          <p:nvPr/>
        </p:nvSpPr>
        <p:spPr>
          <a:xfrm>
            <a:off x="5139892" y="2904245"/>
            <a:ext cx="829394" cy="369332"/>
          </a:xfrm>
          <a:prstGeom prst="rect">
            <a:avLst/>
          </a:prstGeom>
          <a:noFill/>
        </p:spPr>
        <p:txBody>
          <a:bodyPr wrap="none" rtlCol="0">
            <a:spAutoFit/>
          </a:bodyPr>
          <a:lstStyle/>
          <a:p>
            <a:r>
              <a:rPr lang="en-US" dirty="0">
                <a:solidFill>
                  <a:srgbClr val="2A355F"/>
                </a:solidFill>
              </a:rPr>
              <a:t>Trigger</a:t>
            </a:r>
          </a:p>
        </p:txBody>
      </p:sp>
      <p:sp>
        <p:nvSpPr>
          <p:cNvPr id="10" name="TextBox 9">
            <a:extLst>
              <a:ext uri="{FF2B5EF4-FFF2-40B4-BE49-F238E27FC236}">
                <a16:creationId xmlns:a16="http://schemas.microsoft.com/office/drawing/2014/main" id="{7B611AE9-7BE4-40BF-A0E0-BB4FCDADA710}"/>
              </a:ext>
            </a:extLst>
          </p:cNvPr>
          <p:cNvSpPr txBox="1"/>
          <p:nvPr/>
        </p:nvSpPr>
        <p:spPr>
          <a:xfrm>
            <a:off x="7207926" y="3612904"/>
            <a:ext cx="979755" cy="369332"/>
          </a:xfrm>
          <a:prstGeom prst="rect">
            <a:avLst/>
          </a:prstGeom>
          <a:noFill/>
        </p:spPr>
        <p:txBody>
          <a:bodyPr wrap="none" rtlCol="0">
            <a:spAutoFit/>
          </a:bodyPr>
          <a:lstStyle/>
          <a:p>
            <a:r>
              <a:rPr lang="en-US" dirty="0">
                <a:solidFill>
                  <a:srgbClr val="2A355F"/>
                </a:solidFill>
              </a:rPr>
              <a:t>Bindings</a:t>
            </a:r>
          </a:p>
        </p:txBody>
      </p:sp>
      <p:sp>
        <p:nvSpPr>
          <p:cNvPr id="11" name="Rectangle: Rounded Corners 10">
            <a:extLst>
              <a:ext uri="{FF2B5EF4-FFF2-40B4-BE49-F238E27FC236}">
                <a16:creationId xmlns:a16="http://schemas.microsoft.com/office/drawing/2014/main" id="{285419AA-1AA4-4E3E-9A91-284F8F3FD45D}"/>
              </a:ext>
            </a:extLst>
          </p:cNvPr>
          <p:cNvSpPr/>
          <p:nvPr/>
        </p:nvSpPr>
        <p:spPr>
          <a:xfrm>
            <a:off x="5152727" y="1855521"/>
            <a:ext cx="1886545" cy="563569"/>
          </a:xfrm>
          <a:prstGeom prst="roundRect">
            <a:avLst/>
          </a:prstGeom>
          <a:solidFill>
            <a:srgbClr val="706F6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Action Trigger</a:t>
            </a:r>
          </a:p>
        </p:txBody>
      </p:sp>
      <p:graphicFrame>
        <p:nvGraphicFramePr>
          <p:cNvPr id="12" name="Table 11">
            <a:extLst>
              <a:ext uri="{FF2B5EF4-FFF2-40B4-BE49-F238E27FC236}">
                <a16:creationId xmlns:a16="http://schemas.microsoft.com/office/drawing/2014/main" id="{5586E4E1-3288-4E39-AF45-8B129EA6602B}"/>
              </a:ext>
            </a:extLst>
          </p:cNvPr>
          <p:cNvGraphicFramePr>
            <a:graphicFrameLocks noGrp="1"/>
          </p:cNvGraphicFramePr>
          <p:nvPr>
            <p:extLst>
              <p:ext uri="{D42A27DB-BD31-4B8C-83A1-F6EECF244321}">
                <p14:modId xmlns:p14="http://schemas.microsoft.com/office/powerpoint/2010/main" val="3013597744"/>
              </p:ext>
            </p:extLst>
          </p:nvPr>
        </p:nvGraphicFramePr>
        <p:xfrm>
          <a:off x="630704" y="1277261"/>
          <a:ext cx="2083921" cy="4450080"/>
        </p:xfrm>
        <a:graphic>
          <a:graphicData uri="http://schemas.openxmlformats.org/drawingml/2006/table">
            <a:tbl>
              <a:tblPr firstRow="1" bandRow="1">
                <a:tableStyleId>{5940675A-B579-460E-94D1-54222C63F5DA}</a:tableStyleId>
              </a:tblPr>
              <a:tblGrid>
                <a:gridCol w="1577930">
                  <a:extLst>
                    <a:ext uri="{9D8B030D-6E8A-4147-A177-3AD203B41FA5}">
                      <a16:colId xmlns:a16="http://schemas.microsoft.com/office/drawing/2014/main" val="4264818851"/>
                    </a:ext>
                  </a:extLst>
                </a:gridCol>
                <a:gridCol w="505991">
                  <a:extLst>
                    <a:ext uri="{9D8B030D-6E8A-4147-A177-3AD203B41FA5}">
                      <a16:colId xmlns:a16="http://schemas.microsoft.com/office/drawing/2014/main" val="2863279629"/>
                    </a:ext>
                  </a:extLst>
                </a:gridCol>
              </a:tblGrid>
              <a:tr h="370840">
                <a:tc>
                  <a:txBody>
                    <a:bodyPr/>
                    <a:lstStyle/>
                    <a:p>
                      <a:r>
                        <a:rPr lang="en-US" dirty="0">
                          <a:solidFill>
                            <a:schemeClr val="bg1"/>
                          </a:solidFill>
                        </a:rPr>
                        <a:t>Tigger</a:t>
                      </a:r>
                    </a:p>
                  </a:txBody>
                  <a:tcPr>
                    <a:solidFill>
                      <a:srgbClr val="80A716"/>
                    </a:solidFill>
                  </a:tcPr>
                </a:tc>
                <a:tc>
                  <a:txBody>
                    <a:bodyPr/>
                    <a:lstStyle/>
                    <a:p>
                      <a:endParaRPr lang="en-US" dirty="0"/>
                    </a:p>
                  </a:txBody>
                  <a:tcPr/>
                </a:tc>
                <a:extLst>
                  <a:ext uri="{0D108BD9-81ED-4DB2-BD59-A6C34878D82A}">
                    <a16:rowId xmlns:a16="http://schemas.microsoft.com/office/drawing/2014/main" val="2462671507"/>
                  </a:ext>
                </a:extLst>
              </a:tr>
              <a:tr h="370840">
                <a:tc>
                  <a:txBody>
                    <a:bodyPr/>
                    <a:lstStyle/>
                    <a:p>
                      <a:r>
                        <a:rPr lang="en-US" dirty="0">
                          <a:solidFill>
                            <a:schemeClr val="bg1"/>
                          </a:solidFill>
                        </a:rPr>
                        <a:t>Input</a:t>
                      </a:r>
                    </a:p>
                  </a:txBody>
                  <a:tcPr>
                    <a:solidFill>
                      <a:srgbClr val="80A716"/>
                    </a:solidFill>
                  </a:tcPr>
                </a:tc>
                <a:tc>
                  <a:txBody>
                    <a:bodyPr/>
                    <a:lstStyle/>
                    <a:p>
                      <a:endParaRPr lang="en-US" dirty="0"/>
                    </a:p>
                  </a:txBody>
                  <a:tcPr/>
                </a:tc>
                <a:extLst>
                  <a:ext uri="{0D108BD9-81ED-4DB2-BD59-A6C34878D82A}">
                    <a16:rowId xmlns:a16="http://schemas.microsoft.com/office/drawing/2014/main" val="3034954953"/>
                  </a:ext>
                </a:extLst>
              </a:tr>
              <a:tr h="370840">
                <a:tc>
                  <a:txBody>
                    <a:bodyPr/>
                    <a:lstStyle/>
                    <a:p>
                      <a:r>
                        <a:rPr lang="en-US" dirty="0">
                          <a:solidFill>
                            <a:schemeClr val="bg1"/>
                          </a:solidFill>
                        </a:rPr>
                        <a:t>Output</a:t>
                      </a:r>
                    </a:p>
                  </a:txBody>
                  <a:tcPr>
                    <a:solidFill>
                      <a:srgbClr val="80A716"/>
                    </a:solidFill>
                  </a:tcPr>
                </a:tc>
                <a:tc>
                  <a:txBody>
                    <a:bodyPr/>
                    <a:lstStyle/>
                    <a:p>
                      <a:endParaRPr lang="en-US" dirty="0"/>
                    </a:p>
                  </a:txBody>
                  <a:tcPr/>
                </a:tc>
                <a:extLst>
                  <a:ext uri="{0D108BD9-81ED-4DB2-BD59-A6C34878D82A}">
                    <a16:rowId xmlns:a16="http://schemas.microsoft.com/office/drawing/2014/main" val="1924879616"/>
                  </a:ext>
                </a:extLst>
              </a:tr>
              <a:tr h="370840">
                <a:tc>
                  <a:txBody>
                    <a:bodyPr/>
                    <a:lstStyle/>
                    <a:p>
                      <a:r>
                        <a:rPr lang="en-US" dirty="0">
                          <a:solidFill>
                            <a:schemeClr val="bg1"/>
                          </a:solidFill>
                        </a:rPr>
                        <a:t>Consumption</a:t>
                      </a:r>
                    </a:p>
                  </a:txBody>
                  <a:tcPr>
                    <a:solidFill>
                      <a:srgbClr val="80A716"/>
                    </a:solidFill>
                  </a:tcPr>
                </a:tc>
                <a:tc>
                  <a:txBody>
                    <a:bodyPr/>
                    <a:lstStyle/>
                    <a:p>
                      <a:endParaRPr lang="en-US" dirty="0"/>
                    </a:p>
                  </a:txBody>
                  <a:tcPr/>
                </a:tc>
                <a:extLst>
                  <a:ext uri="{0D108BD9-81ED-4DB2-BD59-A6C34878D82A}">
                    <a16:rowId xmlns:a16="http://schemas.microsoft.com/office/drawing/2014/main" val="2452107428"/>
                  </a:ext>
                </a:extLst>
              </a:tr>
              <a:tr h="370840">
                <a:tc>
                  <a:txBody>
                    <a:bodyPr/>
                    <a:lstStyle/>
                    <a:p>
                      <a:r>
                        <a:rPr lang="en-US" dirty="0">
                          <a:solidFill>
                            <a:schemeClr val="bg1"/>
                          </a:solidFill>
                        </a:rPr>
                        <a:t>Premium</a:t>
                      </a:r>
                    </a:p>
                  </a:txBody>
                  <a:tcPr>
                    <a:solidFill>
                      <a:srgbClr val="80A716"/>
                    </a:solidFill>
                  </a:tcPr>
                </a:tc>
                <a:tc>
                  <a:txBody>
                    <a:bodyPr/>
                    <a:lstStyle/>
                    <a:p>
                      <a:endParaRPr lang="en-US" dirty="0"/>
                    </a:p>
                  </a:txBody>
                  <a:tcPr/>
                </a:tc>
                <a:extLst>
                  <a:ext uri="{0D108BD9-81ED-4DB2-BD59-A6C34878D82A}">
                    <a16:rowId xmlns:a16="http://schemas.microsoft.com/office/drawing/2014/main" val="3044938028"/>
                  </a:ext>
                </a:extLst>
              </a:tr>
              <a:tr h="370840">
                <a:tc>
                  <a:txBody>
                    <a:bodyPr/>
                    <a:lstStyle/>
                    <a:p>
                      <a:r>
                        <a:rPr lang="en-US" dirty="0">
                          <a:solidFill>
                            <a:schemeClr val="bg1"/>
                          </a:solidFill>
                        </a:rPr>
                        <a:t>Dedicated</a:t>
                      </a:r>
                    </a:p>
                  </a:txBody>
                  <a:tcPr>
                    <a:solidFill>
                      <a:srgbClr val="80A716"/>
                    </a:solidFill>
                  </a:tcPr>
                </a:tc>
                <a:tc>
                  <a:txBody>
                    <a:bodyPr/>
                    <a:lstStyle/>
                    <a:p>
                      <a:endParaRPr lang="en-US" dirty="0"/>
                    </a:p>
                  </a:txBody>
                  <a:tcPr/>
                </a:tc>
                <a:extLst>
                  <a:ext uri="{0D108BD9-81ED-4DB2-BD59-A6C34878D82A}">
                    <a16:rowId xmlns:a16="http://schemas.microsoft.com/office/drawing/2014/main" val="1215363356"/>
                  </a:ext>
                </a:extLst>
              </a:tr>
              <a:tr h="370840">
                <a:tc>
                  <a:txBody>
                    <a:bodyPr/>
                    <a:lstStyle/>
                    <a:p>
                      <a:r>
                        <a:rPr lang="en-US" dirty="0">
                          <a:solidFill>
                            <a:schemeClr val="bg1"/>
                          </a:solidFill>
                        </a:rPr>
                        <a:t>C# In-Process</a:t>
                      </a:r>
                    </a:p>
                  </a:txBody>
                  <a:tcPr>
                    <a:solidFill>
                      <a:srgbClr val="80A716"/>
                    </a:solidFill>
                  </a:tcPr>
                </a:tc>
                <a:tc>
                  <a:txBody>
                    <a:bodyPr/>
                    <a:lstStyle/>
                    <a:p>
                      <a:endParaRPr lang="en-US" dirty="0"/>
                    </a:p>
                  </a:txBody>
                  <a:tcPr/>
                </a:tc>
                <a:extLst>
                  <a:ext uri="{0D108BD9-81ED-4DB2-BD59-A6C34878D82A}">
                    <a16:rowId xmlns:a16="http://schemas.microsoft.com/office/drawing/2014/main" val="3329572258"/>
                  </a:ext>
                </a:extLst>
              </a:tr>
              <a:tr h="370840">
                <a:tc>
                  <a:txBody>
                    <a:bodyPr/>
                    <a:lstStyle/>
                    <a:p>
                      <a:r>
                        <a:rPr lang="en-US" dirty="0">
                          <a:solidFill>
                            <a:schemeClr val="bg1"/>
                          </a:solidFill>
                        </a:rPr>
                        <a:t>C# Isolated</a:t>
                      </a:r>
                    </a:p>
                  </a:txBody>
                  <a:tcPr>
                    <a:solidFill>
                      <a:srgbClr val="80A716"/>
                    </a:solidFill>
                  </a:tcPr>
                </a:tc>
                <a:tc>
                  <a:txBody>
                    <a:bodyPr/>
                    <a:lstStyle/>
                    <a:p>
                      <a:endParaRPr lang="en-US" dirty="0"/>
                    </a:p>
                  </a:txBody>
                  <a:tcPr/>
                </a:tc>
                <a:extLst>
                  <a:ext uri="{0D108BD9-81ED-4DB2-BD59-A6C34878D82A}">
                    <a16:rowId xmlns:a16="http://schemas.microsoft.com/office/drawing/2014/main" val="4276700655"/>
                  </a:ext>
                </a:extLst>
              </a:tr>
              <a:tr h="370840">
                <a:tc>
                  <a:txBody>
                    <a:bodyPr/>
                    <a:lstStyle/>
                    <a:p>
                      <a:r>
                        <a:rPr lang="en-US" dirty="0">
                          <a:solidFill>
                            <a:schemeClr val="bg1"/>
                          </a:solidFill>
                        </a:rPr>
                        <a:t>Java</a:t>
                      </a:r>
                    </a:p>
                  </a:txBody>
                  <a:tcPr>
                    <a:solidFill>
                      <a:srgbClr val="80A716"/>
                    </a:solidFill>
                  </a:tcPr>
                </a:tc>
                <a:tc>
                  <a:txBody>
                    <a:bodyPr/>
                    <a:lstStyle/>
                    <a:p>
                      <a:endParaRPr lang="en-US" dirty="0"/>
                    </a:p>
                  </a:txBody>
                  <a:tcPr/>
                </a:tc>
                <a:extLst>
                  <a:ext uri="{0D108BD9-81ED-4DB2-BD59-A6C34878D82A}">
                    <a16:rowId xmlns:a16="http://schemas.microsoft.com/office/drawing/2014/main" val="3872971215"/>
                  </a:ext>
                </a:extLst>
              </a:tr>
              <a:tr h="370840">
                <a:tc>
                  <a:txBody>
                    <a:bodyPr/>
                    <a:lstStyle/>
                    <a:p>
                      <a:r>
                        <a:rPr lang="en-US" dirty="0">
                          <a:solidFill>
                            <a:schemeClr val="bg1"/>
                          </a:solidFill>
                        </a:rPr>
                        <a:t>JavaScript</a:t>
                      </a:r>
                    </a:p>
                  </a:txBody>
                  <a:tcPr>
                    <a:solidFill>
                      <a:srgbClr val="80A716"/>
                    </a:solidFill>
                  </a:tcPr>
                </a:tc>
                <a:tc>
                  <a:txBody>
                    <a:bodyPr/>
                    <a:lstStyle/>
                    <a:p>
                      <a:endParaRPr lang="en-US" dirty="0"/>
                    </a:p>
                  </a:txBody>
                  <a:tcPr/>
                </a:tc>
                <a:extLst>
                  <a:ext uri="{0D108BD9-81ED-4DB2-BD59-A6C34878D82A}">
                    <a16:rowId xmlns:a16="http://schemas.microsoft.com/office/drawing/2014/main" val="409350121"/>
                  </a:ext>
                </a:extLst>
              </a:tr>
              <a:tr h="370840">
                <a:tc>
                  <a:txBody>
                    <a:bodyPr/>
                    <a:lstStyle/>
                    <a:p>
                      <a:r>
                        <a:rPr lang="en-US" dirty="0">
                          <a:solidFill>
                            <a:schemeClr val="bg1"/>
                          </a:solidFill>
                        </a:rPr>
                        <a:t>PowerShell</a:t>
                      </a:r>
                    </a:p>
                  </a:txBody>
                  <a:tcPr>
                    <a:solidFill>
                      <a:srgbClr val="80A716"/>
                    </a:solidFill>
                  </a:tcPr>
                </a:tc>
                <a:tc>
                  <a:txBody>
                    <a:bodyPr/>
                    <a:lstStyle/>
                    <a:p>
                      <a:endParaRPr lang="en-US" dirty="0"/>
                    </a:p>
                  </a:txBody>
                  <a:tcPr/>
                </a:tc>
                <a:extLst>
                  <a:ext uri="{0D108BD9-81ED-4DB2-BD59-A6C34878D82A}">
                    <a16:rowId xmlns:a16="http://schemas.microsoft.com/office/drawing/2014/main" val="2469254327"/>
                  </a:ext>
                </a:extLst>
              </a:tr>
              <a:tr h="370840">
                <a:tc>
                  <a:txBody>
                    <a:bodyPr/>
                    <a:lstStyle/>
                    <a:p>
                      <a:r>
                        <a:rPr lang="en-US" dirty="0">
                          <a:solidFill>
                            <a:schemeClr val="bg1"/>
                          </a:solidFill>
                        </a:rPr>
                        <a:t>Python</a:t>
                      </a:r>
                    </a:p>
                  </a:txBody>
                  <a:tcPr>
                    <a:solidFill>
                      <a:srgbClr val="80A716"/>
                    </a:solidFill>
                  </a:tcPr>
                </a:tc>
                <a:tc>
                  <a:txBody>
                    <a:bodyPr/>
                    <a:lstStyle/>
                    <a:p>
                      <a:endParaRPr lang="en-US" dirty="0"/>
                    </a:p>
                  </a:txBody>
                  <a:tcPr/>
                </a:tc>
                <a:extLst>
                  <a:ext uri="{0D108BD9-81ED-4DB2-BD59-A6C34878D82A}">
                    <a16:rowId xmlns:a16="http://schemas.microsoft.com/office/drawing/2014/main" val="667219710"/>
                  </a:ext>
                </a:extLst>
              </a:tr>
            </a:tbl>
          </a:graphicData>
        </a:graphic>
      </p:graphicFrame>
      <p:pic>
        <p:nvPicPr>
          <p:cNvPr id="13" name="Picture 12">
            <a:extLst>
              <a:ext uri="{FF2B5EF4-FFF2-40B4-BE49-F238E27FC236}">
                <a16:creationId xmlns:a16="http://schemas.microsoft.com/office/drawing/2014/main" id="{E9FE1706-2543-44F2-9F02-189E89F4D29E}"/>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2277298" y="1302662"/>
            <a:ext cx="316588" cy="316588"/>
          </a:xfrm>
          <a:prstGeom prst="rect">
            <a:avLst/>
          </a:prstGeom>
        </p:spPr>
      </p:pic>
      <p:pic>
        <p:nvPicPr>
          <p:cNvPr id="14" name="Picture 13">
            <a:extLst>
              <a:ext uri="{FF2B5EF4-FFF2-40B4-BE49-F238E27FC236}">
                <a16:creationId xmlns:a16="http://schemas.microsoft.com/office/drawing/2014/main" id="{D99C5832-0165-4732-BFBE-2EBCF7EC0B79}"/>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2277298" y="1676952"/>
            <a:ext cx="316588" cy="316588"/>
          </a:xfrm>
          <a:prstGeom prst="rect">
            <a:avLst/>
          </a:prstGeom>
        </p:spPr>
      </p:pic>
      <p:pic>
        <p:nvPicPr>
          <p:cNvPr id="15" name="Picture 14">
            <a:extLst>
              <a:ext uri="{FF2B5EF4-FFF2-40B4-BE49-F238E27FC236}">
                <a16:creationId xmlns:a16="http://schemas.microsoft.com/office/drawing/2014/main" id="{6ACA6F3E-5C4C-4865-935D-7847AE733B3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7298" y="2051242"/>
            <a:ext cx="316588" cy="316588"/>
          </a:xfrm>
          <a:prstGeom prst="rect">
            <a:avLst/>
          </a:prstGeom>
        </p:spPr>
      </p:pic>
      <p:pic>
        <p:nvPicPr>
          <p:cNvPr id="16" name="Picture 15">
            <a:extLst>
              <a:ext uri="{FF2B5EF4-FFF2-40B4-BE49-F238E27FC236}">
                <a16:creationId xmlns:a16="http://schemas.microsoft.com/office/drawing/2014/main" id="{8F257DBD-2541-42A3-B3D6-0D803ACB55B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7298" y="2787122"/>
            <a:ext cx="316588" cy="316588"/>
          </a:xfrm>
          <a:prstGeom prst="rect">
            <a:avLst/>
          </a:prstGeom>
        </p:spPr>
      </p:pic>
      <p:pic>
        <p:nvPicPr>
          <p:cNvPr id="17" name="Picture 16">
            <a:extLst>
              <a:ext uri="{FF2B5EF4-FFF2-40B4-BE49-F238E27FC236}">
                <a16:creationId xmlns:a16="http://schemas.microsoft.com/office/drawing/2014/main" id="{5C637E77-7C4B-465E-B26D-A9834CB9679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7298" y="3161412"/>
            <a:ext cx="316588" cy="316588"/>
          </a:xfrm>
          <a:prstGeom prst="rect">
            <a:avLst/>
          </a:prstGeom>
        </p:spPr>
      </p:pic>
      <p:pic>
        <p:nvPicPr>
          <p:cNvPr id="18" name="Picture 17">
            <a:extLst>
              <a:ext uri="{FF2B5EF4-FFF2-40B4-BE49-F238E27FC236}">
                <a16:creationId xmlns:a16="http://schemas.microsoft.com/office/drawing/2014/main" id="{4E7FBF4B-4543-451B-A812-2C5BBA5E911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7298" y="3532527"/>
            <a:ext cx="316588" cy="316588"/>
          </a:xfrm>
          <a:prstGeom prst="rect">
            <a:avLst/>
          </a:prstGeom>
        </p:spPr>
      </p:pic>
      <p:pic>
        <p:nvPicPr>
          <p:cNvPr id="19" name="Picture 18">
            <a:extLst>
              <a:ext uri="{FF2B5EF4-FFF2-40B4-BE49-F238E27FC236}">
                <a16:creationId xmlns:a16="http://schemas.microsoft.com/office/drawing/2014/main" id="{85EB206C-BA47-40FF-AF3F-BD6B001AABEE}"/>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2277298" y="4274757"/>
            <a:ext cx="316588" cy="316588"/>
          </a:xfrm>
          <a:prstGeom prst="rect">
            <a:avLst/>
          </a:prstGeom>
        </p:spPr>
      </p:pic>
      <p:pic>
        <p:nvPicPr>
          <p:cNvPr id="20" name="Picture 19">
            <a:extLst>
              <a:ext uri="{FF2B5EF4-FFF2-40B4-BE49-F238E27FC236}">
                <a16:creationId xmlns:a16="http://schemas.microsoft.com/office/drawing/2014/main" id="{EDAE0DAE-4AD3-4C5E-A5CD-73CA9D1CDCE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7298" y="4645872"/>
            <a:ext cx="316588" cy="316588"/>
          </a:xfrm>
          <a:prstGeom prst="rect">
            <a:avLst/>
          </a:prstGeom>
        </p:spPr>
      </p:pic>
      <p:pic>
        <p:nvPicPr>
          <p:cNvPr id="21" name="Picture 20">
            <a:extLst>
              <a:ext uri="{FF2B5EF4-FFF2-40B4-BE49-F238E27FC236}">
                <a16:creationId xmlns:a16="http://schemas.microsoft.com/office/drawing/2014/main" id="{4C4EE50A-32C6-43F4-8C65-6CE87143C89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7298" y="5016987"/>
            <a:ext cx="316588" cy="316588"/>
          </a:xfrm>
          <a:prstGeom prst="rect">
            <a:avLst/>
          </a:prstGeom>
        </p:spPr>
      </p:pic>
      <p:pic>
        <p:nvPicPr>
          <p:cNvPr id="22" name="Picture 21">
            <a:extLst>
              <a:ext uri="{FF2B5EF4-FFF2-40B4-BE49-F238E27FC236}">
                <a16:creationId xmlns:a16="http://schemas.microsoft.com/office/drawing/2014/main" id="{1BCE7982-5660-4734-8933-49628A31DB5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7298" y="5388102"/>
            <a:ext cx="316588" cy="316588"/>
          </a:xfrm>
          <a:prstGeom prst="rect">
            <a:avLst/>
          </a:prstGeom>
        </p:spPr>
      </p:pic>
      <p:pic>
        <p:nvPicPr>
          <p:cNvPr id="23" name="Picture 22">
            <a:extLst>
              <a:ext uri="{FF2B5EF4-FFF2-40B4-BE49-F238E27FC236}">
                <a16:creationId xmlns:a16="http://schemas.microsoft.com/office/drawing/2014/main" id="{10D3DA21-7B75-4655-96BC-E39BA3B9F1DA}"/>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2277298" y="2419182"/>
            <a:ext cx="316588" cy="316588"/>
          </a:xfrm>
          <a:prstGeom prst="rect">
            <a:avLst/>
          </a:prstGeom>
        </p:spPr>
      </p:pic>
      <p:pic>
        <p:nvPicPr>
          <p:cNvPr id="24" name="Picture 23">
            <a:extLst>
              <a:ext uri="{FF2B5EF4-FFF2-40B4-BE49-F238E27FC236}">
                <a16:creationId xmlns:a16="http://schemas.microsoft.com/office/drawing/2014/main" id="{DC48F914-4ACD-41F7-A98B-ECA9A657D2B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7298" y="3903642"/>
            <a:ext cx="316588" cy="316588"/>
          </a:xfrm>
          <a:prstGeom prst="rect">
            <a:avLst/>
          </a:prstGeom>
        </p:spPr>
      </p:pic>
    </p:spTree>
    <p:extLst>
      <p:ext uri="{BB962C8B-B14F-4D97-AF65-F5344CB8AC3E}">
        <p14:creationId xmlns:p14="http://schemas.microsoft.com/office/powerpoint/2010/main" val="516778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up)">
                                      <p:cBhvr>
                                        <p:cTn id="11" dur="500"/>
                                        <p:tgtEl>
                                          <p:spTgt spid="3"/>
                                        </p:tgtEl>
                                      </p:cBhvr>
                                    </p:animEffect>
                                  </p:childTnLst>
                                </p:cTn>
                              </p:par>
                            </p:childTnLst>
                          </p:cTn>
                        </p:par>
                        <p:par>
                          <p:cTn id="12" fill="hold">
                            <p:stCondLst>
                              <p:cond delay="1000"/>
                            </p:stCondLst>
                            <p:childTnLst>
                              <p:par>
                                <p:cTn id="13" presetID="1" presetClass="entr" presetSubtype="0"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par>
                          <p:cTn id="19" fill="hold">
                            <p:stCondLst>
                              <p:cond delay="1500"/>
                            </p:stCondLst>
                            <p:childTnLst>
                              <p:par>
                                <p:cTn id="20" presetID="22" presetClass="entr" presetSubtype="8" fill="hold" nodeType="after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left)">
                                      <p:cBhvr>
                                        <p:cTn id="22" dur="500"/>
                                        <p:tgtEl>
                                          <p:spTgt spid="7"/>
                                        </p:tgtEl>
                                      </p:cBhvr>
                                    </p:animEffect>
                                  </p:childTnLst>
                                </p:cTn>
                              </p:par>
                              <p:par>
                                <p:cTn id="23" presetID="22" presetClass="entr" presetSubtype="2" fill="hold" nodeType="with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wipe(right)">
                                      <p:cBhvr>
                                        <p:cTn id="25" dur="500"/>
                                        <p:tgtEl>
                                          <p:spTgt spid="8"/>
                                        </p:tgtEl>
                                      </p:cBhvr>
                                    </p:animEffect>
                                  </p:childTnLst>
                                </p:cTn>
                              </p:par>
                            </p:childTnLst>
                          </p:cTn>
                        </p:par>
                        <p:par>
                          <p:cTn id="26" fill="hold">
                            <p:stCondLst>
                              <p:cond delay="2000"/>
                            </p:stCondLst>
                            <p:childTnLst>
                              <p:par>
                                <p:cTn id="27" presetID="1" presetClass="entr" presetSubtype="0" fill="hold" grpId="0" nodeType="after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B09A5A-B644-4012-871F-D84B93D58BC2}"/>
              </a:ext>
            </a:extLst>
          </p:cNvPr>
          <p:cNvSpPr>
            <a:spLocks noGrp="1"/>
          </p:cNvSpPr>
          <p:nvPr>
            <p:ph type="title"/>
          </p:nvPr>
        </p:nvSpPr>
        <p:spPr/>
        <p:txBody>
          <a:bodyPr/>
          <a:lstStyle/>
          <a:p>
            <a:r>
              <a:rPr lang="en-US" dirty="0"/>
              <a:t>Microsoft Azure Serverless Offerings &amp; Tools</a:t>
            </a:r>
          </a:p>
        </p:txBody>
      </p:sp>
      <p:sp>
        <p:nvSpPr>
          <p:cNvPr id="3" name="Text Placeholder 2">
            <a:extLst>
              <a:ext uri="{FF2B5EF4-FFF2-40B4-BE49-F238E27FC236}">
                <a16:creationId xmlns:a16="http://schemas.microsoft.com/office/drawing/2014/main" id="{3088B4A3-8C38-4B78-829E-28E091EEEF48}"/>
              </a:ext>
            </a:extLst>
          </p:cNvPr>
          <p:cNvSpPr>
            <a:spLocks noGrp="1"/>
          </p:cNvSpPr>
          <p:nvPr>
            <p:ph type="body" idx="1"/>
          </p:nvPr>
        </p:nvSpPr>
        <p:spPr/>
        <p:txBody>
          <a:bodyPr/>
          <a:lstStyle/>
          <a:p>
            <a:r>
              <a:rPr lang="en-US" dirty="0"/>
              <a:t>Beyond Hello World: Getting Deeper into Azure Functions</a:t>
            </a:r>
          </a:p>
        </p:txBody>
      </p:sp>
    </p:spTree>
    <p:extLst>
      <p:ext uri="{BB962C8B-B14F-4D97-AF65-F5344CB8AC3E}">
        <p14:creationId xmlns:p14="http://schemas.microsoft.com/office/powerpoint/2010/main" val="257490397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E8BEDA9E-C0B0-329B-346E-09D1A68C4265}"/>
              </a:ext>
            </a:extLst>
          </p:cNvPr>
          <p:cNvSpPr/>
          <p:nvPr/>
        </p:nvSpPr>
        <p:spPr>
          <a:xfrm>
            <a:off x="4489622" y="1210962"/>
            <a:ext cx="5980670" cy="405301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E7AC46F3-F455-471B-90B6-C1ED2CB255A2}"/>
              </a:ext>
            </a:extLst>
          </p:cNvPr>
          <p:cNvSpPr>
            <a:spLocks noGrp="1"/>
          </p:cNvSpPr>
          <p:nvPr>
            <p:ph type="title"/>
          </p:nvPr>
        </p:nvSpPr>
        <p:spPr/>
        <p:txBody>
          <a:bodyPr/>
          <a:lstStyle/>
          <a:p>
            <a:r>
              <a:rPr lang="en-US" dirty="0" err="1"/>
              <a:t>SignalR</a:t>
            </a:r>
            <a:endParaRPr lang="en-US" dirty="0"/>
          </a:p>
        </p:txBody>
      </p:sp>
      <p:grpSp>
        <p:nvGrpSpPr>
          <p:cNvPr id="3" name="Group 2">
            <a:extLst>
              <a:ext uri="{FF2B5EF4-FFF2-40B4-BE49-F238E27FC236}">
                <a16:creationId xmlns:a16="http://schemas.microsoft.com/office/drawing/2014/main" id="{7C7843D8-345C-4F45-8541-1DA374B95619}"/>
              </a:ext>
            </a:extLst>
          </p:cNvPr>
          <p:cNvGrpSpPr/>
          <p:nvPr/>
        </p:nvGrpSpPr>
        <p:grpSpPr>
          <a:xfrm>
            <a:off x="5348889" y="2770371"/>
            <a:ext cx="1494222" cy="2236963"/>
            <a:chOff x="5348889" y="2770371"/>
            <a:chExt cx="1494222" cy="2236963"/>
          </a:xfrm>
        </p:grpSpPr>
        <p:pic>
          <p:nvPicPr>
            <p:cNvPr id="4" name="Graphic 3">
              <a:extLst>
                <a:ext uri="{FF2B5EF4-FFF2-40B4-BE49-F238E27FC236}">
                  <a16:creationId xmlns:a16="http://schemas.microsoft.com/office/drawing/2014/main" id="{D814960B-4FFB-4CB9-9ABB-9CE328802EC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348889" y="3513112"/>
              <a:ext cx="1494222" cy="1494222"/>
            </a:xfrm>
            <a:prstGeom prst="rect">
              <a:avLst/>
            </a:prstGeom>
          </p:spPr>
        </p:pic>
        <p:cxnSp>
          <p:nvCxnSpPr>
            <p:cNvPr id="5" name="Straight Arrow Connector 4">
              <a:extLst>
                <a:ext uri="{FF2B5EF4-FFF2-40B4-BE49-F238E27FC236}">
                  <a16:creationId xmlns:a16="http://schemas.microsoft.com/office/drawing/2014/main" id="{D0D33AB8-0C53-4810-A7A6-28F9335D33EA}"/>
                </a:ext>
              </a:extLst>
            </p:cNvPr>
            <p:cNvCxnSpPr>
              <a:cxnSpLocks/>
            </p:cNvCxnSpPr>
            <p:nvPr/>
          </p:nvCxnSpPr>
          <p:spPr>
            <a:xfrm>
              <a:off x="6096000" y="2770371"/>
              <a:ext cx="0" cy="665739"/>
            </a:xfrm>
            <a:prstGeom prst="straightConnector1">
              <a:avLst/>
            </a:prstGeom>
            <a:ln w="57150">
              <a:solidFill>
                <a:srgbClr val="80A716"/>
              </a:solidFill>
              <a:tailEnd type="triangle"/>
            </a:ln>
          </p:spPr>
          <p:style>
            <a:lnRef idx="1">
              <a:schemeClr val="accent1"/>
            </a:lnRef>
            <a:fillRef idx="0">
              <a:schemeClr val="accent1"/>
            </a:fillRef>
            <a:effectRef idx="0">
              <a:schemeClr val="accent1"/>
            </a:effectRef>
            <a:fontRef idx="minor">
              <a:schemeClr val="tx1"/>
            </a:fontRef>
          </p:style>
        </p:cxnSp>
      </p:grpSp>
      <p:pic>
        <p:nvPicPr>
          <p:cNvPr id="6" name="Graphic 5">
            <a:extLst>
              <a:ext uri="{FF2B5EF4-FFF2-40B4-BE49-F238E27FC236}">
                <a16:creationId xmlns:a16="http://schemas.microsoft.com/office/drawing/2014/main" id="{D94DF144-31C6-4EF0-B2A8-2B0F2C3EDD1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5546354" y="1396612"/>
            <a:ext cx="1099291" cy="1099291"/>
          </a:xfrm>
          <a:prstGeom prst="rect">
            <a:avLst/>
          </a:prstGeom>
        </p:spPr>
      </p:pic>
      <p:pic>
        <p:nvPicPr>
          <p:cNvPr id="7" name="Graphic 6">
            <a:extLst>
              <a:ext uri="{FF2B5EF4-FFF2-40B4-BE49-F238E27FC236}">
                <a16:creationId xmlns:a16="http://schemas.microsoft.com/office/drawing/2014/main" id="{C834C553-2F1E-4180-86F3-6740904BF70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8749962" y="3710577"/>
            <a:ext cx="1099291" cy="1099291"/>
          </a:xfrm>
          <a:prstGeom prst="rect">
            <a:avLst/>
          </a:prstGeom>
        </p:spPr>
      </p:pic>
      <p:cxnSp>
        <p:nvCxnSpPr>
          <p:cNvPr id="8" name="Straight Arrow Connector 7">
            <a:extLst>
              <a:ext uri="{FF2B5EF4-FFF2-40B4-BE49-F238E27FC236}">
                <a16:creationId xmlns:a16="http://schemas.microsoft.com/office/drawing/2014/main" id="{74AFD5AA-AE1E-4069-9C35-6E5C8EC5D5B8}"/>
              </a:ext>
            </a:extLst>
          </p:cNvPr>
          <p:cNvCxnSpPr>
            <a:cxnSpLocks/>
          </p:cNvCxnSpPr>
          <p:nvPr/>
        </p:nvCxnSpPr>
        <p:spPr>
          <a:xfrm>
            <a:off x="7014410" y="4121229"/>
            <a:ext cx="1366787" cy="0"/>
          </a:xfrm>
          <a:prstGeom prst="straightConnector1">
            <a:avLst/>
          </a:prstGeom>
          <a:ln w="57150">
            <a:solidFill>
              <a:srgbClr val="80A716"/>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96DE6FBE-BFAC-4CF9-A4BC-6576318D85CE}"/>
              </a:ext>
            </a:extLst>
          </p:cNvPr>
          <p:cNvCxnSpPr>
            <a:cxnSpLocks/>
          </p:cNvCxnSpPr>
          <p:nvPr/>
        </p:nvCxnSpPr>
        <p:spPr>
          <a:xfrm flipH="1">
            <a:off x="7014410" y="4399216"/>
            <a:ext cx="1366787" cy="0"/>
          </a:xfrm>
          <a:prstGeom prst="straightConnector1">
            <a:avLst/>
          </a:prstGeom>
          <a:ln w="57150">
            <a:solidFill>
              <a:srgbClr val="80A716"/>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C1A721DD-965E-4EBA-937B-3E9CE503C2E8}"/>
              </a:ext>
            </a:extLst>
          </p:cNvPr>
          <p:cNvSpPr txBox="1"/>
          <p:nvPr/>
        </p:nvSpPr>
        <p:spPr>
          <a:xfrm>
            <a:off x="5139892" y="2904245"/>
            <a:ext cx="829394" cy="369332"/>
          </a:xfrm>
          <a:prstGeom prst="rect">
            <a:avLst/>
          </a:prstGeom>
          <a:noFill/>
        </p:spPr>
        <p:txBody>
          <a:bodyPr wrap="none" rtlCol="0">
            <a:spAutoFit/>
          </a:bodyPr>
          <a:lstStyle/>
          <a:p>
            <a:r>
              <a:rPr lang="en-US" dirty="0">
                <a:solidFill>
                  <a:srgbClr val="2A355F"/>
                </a:solidFill>
              </a:rPr>
              <a:t>Trigger</a:t>
            </a:r>
          </a:p>
        </p:txBody>
      </p:sp>
      <p:sp>
        <p:nvSpPr>
          <p:cNvPr id="11" name="TextBox 10">
            <a:extLst>
              <a:ext uri="{FF2B5EF4-FFF2-40B4-BE49-F238E27FC236}">
                <a16:creationId xmlns:a16="http://schemas.microsoft.com/office/drawing/2014/main" id="{5240EB46-1046-41B1-8EAF-5D82BE5D9443}"/>
              </a:ext>
            </a:extLst>
          </p:cNvPr>
          <p:cNvSpPr txBox="1"/>
          <p:nvPr/>
        </p:nvSpPr>
        <p:spPr>
          <a:xfrm>
            <a:off x="7207926" y="3612904"/>
            <a:ext cx="979755" cy="369332"/>
          </a:xfrm>
          <a:prstGeom prst="rect">
            <a:avLst/>
          </a:prstGeom>
          <a:noFill/>
        </p:spPr>
        <p:txBody>
          <a:bodyPr wrap="none" rtlCol="0">
            <a:spAutoFit/>
          </a:bodyPr>
          <a:lstStyle/>
          <a:p>
            <a:r>
              <a:rPr lang="en-US" dirty="0">
                <a:solidFill>
                  <a:srgbClr val="2A355F"/>
                </a:solidFill>
              </a:rPr>
              <a:t>Bindings</a:t>
            </a:r>
          </a:p>
        </p:txBody>
      </p:sp>
      <p:graphicFrame>
        <p:nvGraphicFramePr>
          <p:cNvPr id="12" name="Table 11">
            <a:extLst>
              <a:ext uri="{FF2B5EF4-FFF2-40B4-BE49-F238E27FC236}">
                <a16:creationId xmlns:a16="http://schemas.microsoft.com/office/drawing/2014/main" id="{7304BBD8-5A39-4117-930C-3557CC969E8E}"/>
              </a:ext>
            </a:extLst>
          </p:cNvPr>
          <p:cNvGraphicFramePr>
            <a:graphicFrameLocks noGrp="1"/>
          </p:cNvGraphicFramePr>
          <p:nvPr/>
        </p:nvGraphicFramePr>
        <p:xfrm>
          <a:off x="630704" y="1277261"/>
          <a:ext cx="2083921" cy="4450080"/>
        </p:xfrm>
        <a:graphic>
          <a:graphicData uri="http://schemas.openxmlformats.org/drawingml/2006/table">
            <a:tbl>
              <a:tblPr firstRow="1" bandRow="1">
                <a:tableStyleId>{5940675A-B579-460E-94D1-54222C63F5DA}</a:tableStyleId>
              </a:tblPr>
              <a:tblGrid>
                <a:gridCol w="1577930">
                  <a:extLst>
                    <a:ext uri="{9D8B030D-6E8A-4147-A177-3AD203B41FA5}">
                      <a16:colId xmlns:a16="http://schemas.microsoft.com/office/drawing/2014/main" val="4264818851"/>
                    </a:ext>
                  </a:extLst>
                </a:gridCol>
                <a:gridCol w="505991">
                  <a:extLst>
                    <a:ext uri="{9D8B030D-6E8A-4147-A177-3AD203B41FA5}">
                      <a16:colId xmlns:a16="http://schemas.microsoft.com/office/drawing/2014/main" val="2863279629"/>
                    </a:ext>
                  </a:extLst>
                </a:gridCol>
              </a:tblGrid>
              <a:tr h="370840">
                <a:tc>
                  <a:txBody>
                    <a:bodyPr/>
                    <a:lstStyle/>
                    <a:p>
                      <a:r>
                        <a:rPr lang="en-US" dirty="0">
                          <a:solidFill>
                            <a:schemeClr val="bg1"/>
                          </a:solidFill>
                        </a:rPr>
                        <a:t>Tigger</a:t>
                      </a:r>
                    </a:p>
                  </a:txBody>
                  <a:tcPr>
                    <a:solidFill>
                      <a:srgbClr val="80A716"/>
                    </a:solidFill>
                  </a:tcPr>
                </a:tc>
                <a:tc>
                  <a:txBody>
                    <a:bodyPr/>
                    <a:lstStyle/>
                    <a:p>
                      <a:endParaRPr lang="en-US" dirty="0"/>
                    </a:p>
                  </a:txBody>
                  <a:tcPr/>
                </a:tc>
                <a:extLst>
                  <a:ext uri="{0D108BD9-81ED-4DB2-BD59-A6C34878D82A}">
                    <a16:rowId xmlns:a16="http://schemas.microsoft.com/office/drawing/2014/main" val="2462671507"/>
                  </a:ext>
                </a:extLst>
              </a:tr>
              <a:tr h="370840">
                <a:tc>
                  <a:txBody>
                    <a:bodyPr/>
                    <a:lstStyle/>
                    <a:p>
                      <a:r>
                        <a:rPr lang="en-US" dirty="0">
                          <a:solidFill>
                            <a:schemeClr val="bg1"/>
                          </a:solidFill>
                        </a:rPr>
                        <a:t>Input</a:t>
                      </a:r>
                    </a:p>
                  </a:txBody>
                  <a:tcPr>
                    <a:solidFill>
                      <a:srgbClr val="80A716"/>
                    </a:solidFill>
                  </a:tcPr>
                </a:tc>
                <a:tc>
                  <a:txBody>
                    <a:bodyPr/>
                    <a:lstStyle/>
                    <a:p>
                      <a:endParaRPr lang="en-US" dirty="0"/>
                    </a:p>
                  </a:txBody>
                  <a:tcPr/>
                </a:tc>
                <a:extLst>
                  <a:ext uri="{0D108BD9-81ED-4DB2-BD59-A6C34878D82A}">
                    <a16:rowId xmlns:a16="http://schemas.microsoft.com/office/drawing/2014/main" val="3034954953"/>
                  </a:ext>
                </a:extLst>
              </a:tr>
              <a:tr h="370840">
                <a:tc>
                  <a:txBody>
                    <a:bodyPr/>
                    <a:lstStyle/>
                    <a:p>
                      <a:r>
                        <a:rPr lang="en-US" dirty="0">
                          <a:solidFill>
                            <a:schemeClr val="bg1"/>
                          </a:solidFill>
                        </a:rPr>
                        <a:t>Output</a:t>
                      </a:r>
                    </a:p>
                  </a:txBody>
                  <a:tcPr>
                    <a:solidFill>
                      <a:srgbClr val="80A716"/>
                    </a:solidFill>
                  </a:tcPr>
                </a:tc>
                <a:tc>
                  <a:txBody>
                    <a:bodyPr/>
                    <a:lstStyle/>
                    <a:p>
                      <a:endParaRPr lang="en-US" dirty="0"/>
                    </a:p>
                  </a:txBody>
                  <a:tcPr/>
                </a:tc>
                <a:extLst>
                  <a:ext uri="{0D108BD9-81ED-4DB2-BD59-A6C34878D82A}">
                    <a16:rowId xmlns:a16="http://schemas.microsoft.com/office/drawing/2014/main" val="1924879616"/>
                  </a:ext>
                </a:extLst>
              </a:tr>
              <a:tr h="370840">
                <a:tc>
                  <a:txBody>
                    <a:bodyPr/>
                    <a:lstStyle/>
                    <a:p>
                      <a:r>
                        <a:rPr lang="en-US" dirty="0">
                          <a:solidFill>
                            <a:schemeClr val="bg1"/>
                          </a:solidFill>
                        </a:rPr>
                        <a:t>Consumption</a:t>
                      </a:r>
                    </a:p>
                  </a:txBody>
                  <a:tcPr>
                    <a:solidFill>
                      <a:srgbClr val="80A716"/>
                    </a:solidFill>
                  </a:tcPr>
                </a:tc>
                <a:tc>
                  <a:txBody>
                    <a:bodyPr/>
                    <a:lstStyle/>
                    <a:p>
                      <a:endParaRPr lang="en-US" dirty="0"/>
                    </a:p>
                  </a:txBody>
                  <a:tcPr/>
                </a:tc>
                <a:extLst>
                  <a:ext uri="{0D108BD9-81ED-4DB2-BD59-A6C34878D82A}">
                    <a16:rowId xmlns:a16="http://schemas.microsoft.com/office/drawing/2014/main" val="2452107428"/>
                  </a:ext>
                </a:extLst>
              </a:tr>
              <a:tr h="370840">
                <a:tc>
                  <a:txBody>
                    <a:bodyPr/>
                    <a:lstStyle/>
                    <a:p>
                      <a:r>
                        <a:rPr lang="en-US" dirty="0">
                          <a:solidFill>
                            <a:schemeClr val="bg1"/>
                          </a:solidFill>
                        </a:rPr>
                        <a:t>Premium</a:t>
                      </a:r>
                    </a:p>
                  </a:txBody>
                  <a:tcPr>
                    <a:solidFill>
                      <a:srgbClr val="80A716"/>
                    </a:solidFill>
                  </a:tcPr>
                </a:tc>
                <a:tc>
                  <a:txBody>
                    <a:bodyPr/>
                    <a:lstStyle/>
                    <a:p>
                      <a:endParaRPr lang="en-US" dirty="0"/>
                    </a:p>
                  </a:txBody>
                  <a:tcPr/>
                </a:tc>
                <a:extLst>
                  <a:ext uri="{0D108BD9-81ED-4DB2-BD59-A6C34878D82A}">
                    <a16:rowId xmlns:a16="http://schemas.microsoft.com/office/drawing/2014/main" val="3044938028"/>
                  </a:ext>
                </a:extLst>
              </a:tr>
              <a:tr h="370840">
                <a:tc>
                  <a:txBody>
                    <a:bodyPr/>
                    <a:lstStyle/>
                    <a:p>
                      <a:r>
                        <a:rPr lang="en-US" dirty="0">
                          <a:solidFill>
                            <a:schemeClr val="bg1"/>
                          </a:solidFill>
                        </a:rPr>
                        <a:t>Dedicated</a:t>
                      </a:r>
                    </a:p>
                  </a:txBody>
                  <a:tcPr>
                    <a:solidFill>
                      <a:srgbClr val="80A716"/>
                    </a:solidFill>
                  </a:tcPr>
                </a:tc>
                <a:tc>
                  <a:txBody>
                    <a:bodyPr/>
                    <a:lstStyle/>
                    <a:p>
                      <a:endParaRPr lang="en-US" dirty="0"/>
                    </a:p>
                  </a:txBody>
                  <a:tcPr/>
                </a:tc>
                <a:extLst>
                  <a:ext uri="{0D108BD9-81ED-4DB2-BD59-A6C34878D82A}">
                    <a16:rowId xmlns:a16="http://schemas.microsoft.com/office/drawing/2014/main" val="1215363356"/>
                  </a:ext>
                </a:extLst>
              </a:tr>
              <a:tr h="370840">
                <a:tc>
                  <a:txBody>
                    <a:bodyPr/>
                    <a:lstStyle/>
                    <a:p>
                      <a:r>
                        <a:rPr lang="en-US" dirty="0">
                          <a:solidFill>
                            <a:schemeClr val="bg1"/>
                          </a:solidFill>
                        </a:rPr>
                        <a:t>C# In-Process</a:t>
                      </a:r>
                    </a:p>
                  </a:txBody>
                  <a:tcPr>
                    <a:solidFill>
                      <a:srgbClr val="80A716"/>
                    </a:solidFill>
                  </a:tcPr>
                </a:tc>
                <a:tc>
                  <a:txBody>
                    <a:bodyPr/>
                    <a:lstStyle/>
                    <a:p>
                      <a:endParaRPr lang="en-US" dirty="0"/>
                    </a:p>
                  </a:txBody>
                  <a:tcPr/>
                </a:tc>
                <a:extLst>
                  <a:ext uri="{0D108BD9-81ED-4DB2-BD59-A6C34878D82A}">
                    <a16:rowId xmlns:a16="http://schemas.microsoft.com/office/drawing/2014/main" val="3329572258"/>
                  </a:ext>
                </a:extLst>
              </a:tr>
              <a:tr h="370840">
                <a:tc>
                  <a:txBody>
                    <a:bodyPr/>
                    <a:lstStyle/>
                    <a:p>
                      <a:r>
                        <a:rPr lang="en-US" dirty="0">
                          <a:solidFill>
                            <a:schemeClr val="bg1"/>
                          </a:solidFill>
                        </a:rPr>
                        <a:t>C# Isolated</a:t>
                      </a:r>
                    </a:p>
                  </a:txBody>
                  <a:tcPr>
                    <a:solidFill>
                      <a:srgbClr val="80A716"/>
                    </a:solidFill>
                  </a:tcPr>
                </a:tc>
                <a:tc>
                  <a:txBody>
                    <a:bodyPr/>
                    <a:lstStyle/>
                    <a:p>
                      <a:endParaRPr lang="en-US" dirty="0"/>
                    </a:p>
                  </a:txBody>
                  <a:tcPr/>
                </a:tc>
                <a:extLst>
                  <a:ext uri="{0D108BD9-81ED-4DB2-BD59-A6C34878D82A}">
                    <a16:rowId xmlns:a16="http://schemas.microsoft.com/office/drawing/2014/main" val="4276700655"/>
                  </a:ext>
                </a:extLst>
              </a:tr>
              <a:tr h="370840">
                <a:tc>
                  <a:txBody>
                    <a:bodyPr/>
                    <a:lstStyle/>
                    <a:p>
                      <a:r>
                        <a:rPr lang="en-US" dirty="0">
                          <a:solidFill>
                            <a:schemeClr val="bg1"/>
                          </a:solidFill>
                        </a:rPr>
                        <a:t>Java</a:t>
                      </a:r>
                    </a:p>
                  </a:txBody>
                  <a:tcPr>
                    <a:solidFill>
                      <a:srgbClr val="80A716"/>
                    </a:solidFill>
                  </a:tcPr>
                </a:tc>
                <a:tc>
                  <a:txBody>
                    <a:bodyPr/>
                    <a:lstStyle/>
                    <a:p>
                      <a:endParaRPr lang="en-US" dirty="0"/>
                    </a:p>
                  </a:txBody>
                  <a:tcPr/>
                </a:tc>
                <a:extLst>
                  <a:ext uri="{0D108BD9-81ED-4DB2-BD59-A6C34878D82A}">
                    <a16:rowId xmlns:a16="http://schemas.microsoft.com/office/drawing/2014/main" val="3872971215"/>
                  </a:ext>
                </a:extLst>
              </a:tr>
              <a:tr h="370840">
                <a:tc>
                  <a:txBody>
                    <a:bodyPr/>
                    <a:lstStyle/>
                    <a:p>
                      <a:r>
                        <a:rPr lang="en-US" dirty="0">
                          <a:solidFill>
                            <a:schemeClr val="bg1"/>
                          </a:solidFill>
                        </a:rPr>
                        <a:t>JavaScript</a:t>
                      </a:r>
                    </a:p>
                  </a:txBody>
                  <a:tcPr>
                    <a:solidFill>
                      <a:srgbClr val="80A716"/>
                    </a:solidFill>
                  </a:tcPr>
                </a:tc>
                <a:tc>
                  <a:txBody>
                    <a:bodyPr/>
                    <a:lstStyle/>
                    <a:p>
                      <a:endParaRPr lang="en-US" dirty="0"/>
                    </a:p>
                  </a:txBody>
                  <a:tcPr/>
                </a:tc>
                <a:extLst>
                  <a:ext uri="{0D108BD9-81ED-4DB2-BD59-A6C34878D82A}">
                    <a16:rowId xmlns:a16="http://schemas.microsoft.com/office/drawing/2014/main" val="409350121"/>
                  </a:ext>
                </a:extLst>
              </a:tr>
              <a:tr h="370840">
                <a:tc>
                  <a:txBody>
                    <a:bodyPr/>
                    <a:lstStyle/>
                    <a:p>
                      <a:r>
                        <a:rPr lang="en-US" dirty="0">
                          <a:solidFill>
                            <a:schemeClr val="bg1"/>
                          </a:solidFill>
                        </a:rPr>
                        <a:t>PowerShell</a:t>
                      </a:r>
                    </a:p>
                  </a:txBody>
                  <a:tcPr>
                    <a:solidFill>
                      <a:srgbClr val="80A716"/>
                    </a:solidFill>
                  </a:tcPr>
                </a:tc>
                <a:tc>
                  <a:txBody>
                    <a:bodyPr/>
                    <a:lstStyle/>
                    <a:p>
                      <a:endParaRPr lang="en-US" dirty="0"/>
                    </a:p>
                  </a:txBody>
                  <a:tcPr/>
                </a:tc>
                <a:extLst>
                  <a:ext uri="{0D108BD9-81ED-4DB2-BD59-A6C34878D82A}">
                    <a16:rowId xmlns:a16="http://schemas.microsoft.com/office/drawing/2014/main" val="2469254327"/>
                  </a:ext>
                </a:extLst>
              </a:tr>
              <a:tr h="370840">
                <a:tc>
                  <a:txBody>
                    <a:bodyPr/>
                    <a:lstStyle/>
                    <a:p>
                      <a:r>
                        <a:rPr lang="en-US" dirty="0">
                          <a:solidFill>
                            <a:schemeClr val="bg1"/>
                          </a:solidFill>
                        </a:rPr>
                        <a:t>Python</a:t>
                      </a:r>
                    </a:p>
                  </a:txBody>
                  <a:tcPr>
                    <a:solidFill>
                      <a:srgbClr val="80A716"/>
                    </a:solidFill>
                  </a:tcPr>
                </a:tc>
                <a:tc>
                  <a:txBody>
                    <a:bodyPr/>
                    <a:lstStyle/>
                    <a:p>
                      <a:endParaRPr lang="en-US" dirty="0"/>
                    </a:p>
                  </a:txBody>
                  <a:tcPr/>
                </a:tc>
                <a:extLst>
                  <a:ext uri="{0D108BD9-81ED-4DB2-BD59-A6C34878D82A}">
                    <a16:rowId xmlns:a16="http://schemas.microsoft.com/office/drawing/2014/main" val="667219710"/>
                  </a:ext>
                </a:extLst>
              </a:tr>
            </a:tbl>
          </a:graphicData>
        </a:graphic>
      </p:graphicFrame>
      <p:pic>
        <p:nvPicPr>
          <p:cNvPr id="13" name="Picture 12">
            <a:extLst>
              <a:ext uri="{FF2B5EF4-FFF2-40B4-BE49-F238E27FC236}">
                <a16:creationId xmlns:a16="http://schemas.microsoft.com/office/drawing/2014/main" id="{FC7BA969-9486-4F4B-A7BC-A346575B3C1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7298" y="1302662"/>
            <a:ext cx="316588" cy="316588"/>
          </a:xfrm>
          <a:prstGeom prst="rect">
            <a:avLst/>
          </a:prstGeom>
        </p:spPr>
      </p:pic>
      <p:pic>
        <p:nvPicPr>
          <p:cNvPr id="14" name="Picture 13">
            <a:extLst>
              <a:ext uri="{FF2B5EF4-FFF2-40B4-BE49-F238E27FC236}">
                <a16:creationId xmlns:a16="http://schemas.microsoft.com/office/drawing/2014/main" id="{F1DD88EF-85DB-4AEC-B260-D700FCABF1F1}"/>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2277298" y="1676952"/>
            <a:ext cx="316588" cy="316588"/>
          </a:xfrm>
          <a:prstGeom prst="rect">
            <a:avLst/>
          </a:prstGeom>
        </p:spPr>
      </p:pic>
      <p:pic>
        <p:nvPicPr>
          <p:cNvPr id="15" name="Picture 14">
            <a:extLst>
              <a:ext uri="{FF2B5EF4-FFF2-40B4-BE49-F238E27FC236}">
                <a16:creationId xmlns:a16="http://schemas.microsoft.com/office/drawing/2014/main" id="{FD450CB0-5FA1-46A0-9717-8AE3C22D0A7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7298" y="2051242"/>
            <a:ext cx="316588" cy="316588"/>
          </a:xfrm>
          <a:prstGeom prst="rect">
            <a:avLst/>
          </a:prstGeom>
        </p:spPr>
      </p:pic>
      <p:pic>
        <p:nvPicPr>
          <p:cNvPr id="16" name="Picture 15">
            <a:extLst>
              <a:ext uri="{FF2B5EF4-FFF2-40B4-BE49-F238E27FC236}">
                <a16:creationId xmlns:a16="http://schemas.microsoft.com/office/drawing/2014/main" id="{9A9F9F0E-FC9B-4EE7-82AB-277637ED3E91}"/>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2277298" y="2416007"/>
            <a:ext cx="316588" cy="316588"/>
          </a:xfrm>
          <a:prstGeom prst="rect">
            <a:avLst/>
          </a:prstGeom>
        </p:spPr>
      </p:pic>
      <p:pic>
        <p:nvPicPr>
          <p:cNvPr id="17" name="Picture 16">
            <a:extLst>
              <a:ext uri="{FF2B5EF4-FFF2-40B4-BE49-F238E27FC236}">
                <a16:creationId xmlns:a16="http://schemas.microsoft.com/office/drawing/2014/main" id="{AFF6C72F-24B8-4DAF-8529-B1C03EEA45F2}"/>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2277298" y="2787122"/>
            <a:ext cx="316588" cy="316588"/>
          </a:xfrm>
          <a:prstGeom prst="rect">
            <a:avLst/>
          </a:prstGeom>
        </p:spPr>
      </p:pic>
      <p:pic>
        <p:nvPicPr>
          <p:cNvPr id="18" name="Picture 17">
            <a:extLst>
              <a:ext uri="{FF2B5EF4-FFF2-40B4-BE49-F238E27FC236}">
                <a16:creationId xmlns:a16="http://schemas.microsoft.com/office/drawing/2014/main" id="{BC2459EE-166E-4333-86B2-7F6E5047AC0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7298" y="3161412"/>
            <a:ext cx="316588" cy="316588"/>
          </a:xfrm>
          <a:prstGeom prst="rect">
            <a:avLst/>
          </a:prstGeom>
        </p:spPr>
      </p:pic>
      <p:pic>
        <p:nvPicPr>
          <p:cNvPr id="19" name="Picture 18">
            <a:extLst>
              <a:ext uri="{FF2B5EF4-FFF2-40B4-BE49-F238E27FC236}">
                <a16:creationId xmlns:a16="http://schemas.microsoft.com/office/drawing/2014/main" id="{D2AD95AD-6AA8-4443-B37B-5633891BF95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7298" y="3532527"/>
            <a:ext cx="316588" cy="316588"/>
          </a:xfrm>
          <a:prstGeom prst="rect">
            <a:avLst/>
          </a:prstGeom>
        </p:spPr>
      </p:pic>
      <p:pic>
        <p:nvPicPr>
          <p:cNvPr id="20" name="Picture 19">
            <a:extLst>
              <a:ext uri="{FF2B5EF4-FFF2-40B4-BE49-F238E27FC236}">
                <a16:creationId xmlns:a16="http://schemas.microsoft.com/office/drawing/2014/main" id="{02DE238E-DF16-4C39-9D95-18DD4D6A20F0}"/>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2277298" y="3903642"/>
            <a:ext cx="316588" cy="316588"/>
          </a:xfrm>
          <a:prstGeom prst="rect">
            <a:avLst/>
          </a:prstGeom>
        </p:spPr>
      </p:pic>
      <p:pic>
        <p:nvPicPr>
          <p:cNvPr id="21" name="Picture 20">
            <a:extLst>
              <a:ext uri="{FF2B5EF4-FFF2-40B4-BE49-F238E27FC236}">
                <a16:creationId xmlns:a16="http://schemas.microsoft.com/office/drawing/2014/main" id="{C23602A7-CAB7-4F27-B96A-BD62DF3DB938}"/>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2277298" y="4274757"/>
            <a:ext cx="316588" cy="316588"/>
          </a:xfrm>
          <a:prstGeom prst="rect">
            <a:avLst/>
          </a:prstGeom>
        </p:spPr>
      </p:pic>
      <p:pic>
        <p:nvPicPr>
          <p:cNvPr id="22" name="Picture 21">
            <a:extLst>
              <a:ext uri="{FF2B5EF4-FFF2-40B4-BE49-F238E27FC236}">
                <a16:creationId xmlns:a16="http://schemas.microsoft.com/office/drawing/2014/main" id="{B7F14BCE-AAD3-4B79-AF61-988453CDDED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7298" y="4645872"/>
            <a:ext cx="316588" cy="316588"/>
          </a:xfrm>
          <a:prstGeom prst="rect">
            <a:avLst/>
          </a:prstGeom>
        </p:spPr>
      </p:pic>
      <p:pic>
        <p:nvPicPr>
          <p:cNvPr id="23" name="Picture 22">
            <a:extLst>
              <a:ext uri="{FF2B5EF4-FFF2-40B4-BE49-F238E27FC236}">
                <a16:creationId xmlns:a16="http://schemas.microsoft.com/office/drawing/2014/main" id="{2EAE863A-21EE-428E-AA85-C2112CCF90D7}"/>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2277298" y="5016987"/>
            <a:ext cx="316588" cy="316588"/>
          </a:xfrm>
          <a:prstGeom prst="rect">
            <a:avLst/>
          </a:prstGeom>
        </p:spPr>
      </p:pic>
      <p:pic>
        <p:nvPicPr>
          <p:cNvPr id="24" name="Picture 23">
            <a:extLst>
              <a:ext uri="{FF2B5EF4-FFF2-40B4-BE49-F238E27FC236}">
                <a16:creationId xmlns:a16="http://schemas.microsoft.com/office/drawing/2014/main" id="{B82A411E-E27F-44FF-B4BB-61D1AC07ACB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7298" y="5388102"/>
            <a:ext cx="316588" cy="316588"/>
          </a:xfrm>
          <a:prstGeom prst="rect">
            <a:avLst/>
          </a:prstGeom>
        </p:spPr>
      </p:pic>
    </p:spTree>
    <p:extLst>
      <p:ext uri="{BB962C8B-B14F-4D97-AF65-F5344CB8AC3E}">
        <p14:creationId xmlns:p14="http://schemas.microsoft.com/office/powerpoint/2010/main" val="223235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up)">
                                      <p:cBhvr>
                                        <p:cTn id="11" dur="500"/>
                                        <p:tgtEl>
                                          <p:spTgt spid="3"/>
                                        </p:tgtEl>
                                      </p:cBhvr>
                                    </p:animEffect>
                                  </p:childTnLst>
                                </p:cTn>
                              </p:par>
                            </p:childTnLst>
                          </p:cTn>
                        </p:par>
                        <p:par>
                          <p:cTn id="12" fill="hold">
                            <p:stCondLst>
                              <p:cond delay="1000"/>
                            </p:stCondLst>
                            <p:childTnLst>
                              <p:par>
                                <p:cTn id="13" presetID="1" presetClass="entr" presetSubtype="0" fill="hold" grpId="0" nodeType="after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par>
                          <p:cTn id="19" fill="hold">
                            <p:stCondLst>
                              <p:cond delay="1500"/>
                            </p:stCondLst>
                            <p:childTnLst>
                              <p:par>
                                <p:cTn id="20" presetID="22" presetClass="entr" presetSubtype="8" fill="hold" nodeType="after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left)">
                                      <p:cBhvr>
                                        <p:cTn id="22" dur="500"/>
                                        <p:tgtEl>
                                          <p:spTgt spid="8"/>
                                        </p:tgtEl>
                                      </p:cBhvr>
                                    </p:animEffect>
                                  </p:childTnLst>
                                </p:cTn>
                              </p:par>
                              <p:par>
                                <p:cTn id="23" presetID="22" presetClass="entr" presetSubtype="2" fill="hold" nodeType="with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wipe(right)">
                                      <p:cBhvr>
                                        <p:cTn id="25" dur="500"/>
                                        <p:tgtEl>
                                          <p:spTgt spid="9"/>
                                        </p:tgtEl>
                                      </p:cBhvr>
                                    </p:animEffect>
                                  </p:childTnLst>
                                </p:cTn>
                              </p:par>
                            </p:childTnLst>
                          </p:cTn>
                        </p:par>
                        <p:par>
                          <p:cTn id="26" fill="hold">
                            <p:stCondLst>
                              <p:cond delay="2000"/>
                            </p:stCondLst>
                            <p:childTnLst>
                              <p:par>
                                <p:cTn id="27" presetID="1" presetClass="entr" presetSubtype="0" fill="hold" grpId="0" nodeType="after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5EAA7D5A-BE93-7D47-282C-B885A0312BE0}"/>
              </a:ext>
            </a:extLst>
          </p:cNvPr>
          <p:cNvSpPr/>
          <p:nvPr/>
        </p:nvSpPr>
        <p:spPr>
          <a:xfrm>
            <a:off x="4703805" y="1482811"/>
            <a:ext cx="6128952" cy="397887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0D5B1ADB-E897-4C27-BF25-498EC327CFA9}"/>
              </a:ext>
            </a:extLst>
          </p:cNvPr>
          <p:cNvSpPr>
            <a:spLocks noGrp="1"/>
          </p:cNvSpPr>
          <p:nvPr>
            <p:ph type="title"/>
          </p:nvPr>
        </p:nvSpPr>
        <p:spPr/>
        <p:txBody>
          <a:bodyPr/>
          <a:lstStyle/>
          <a:p>
            <a:r>
              <a:rPr lang="en-US" dirty="0"/>
              <a:t>SendGrid</a:t>
            </a:r>
          </a:p>
        </p:txBody>
      </p:sp>
      <p:grpSp>
        <p:nvGrpSpPr>
          <p:cNvPr id="3" name="Group 2">
            <a:extLst>
              <a:ext uri="{FF2B5EF4-FFF2-40B4-BE49-F238E27FC236}">
                <a16:creationId xmlns:a16="http://schemas.microsoft.com/office/drawing/2014/main" id="{E83B1F2D-416B-4452-B6D7-BDE4AAEEB72A}"/>
              </a:ext>
            </a:extLst>
          </p:cNvPr>
          <p:cNvGrpSpPr/>
          <p:nvPr/>
        </p:nvGrpSpPr>
        <p:grpSpPr>
          <a:xfrm>
            <a:off x="5348889" y="2770371"/>
            <a:ext cx="1494222" cy="2236963"/>
            <a:chOff x="5348889" y="2770371"/>
            <a:chExt cx="1494222" cy="2236963"/>
          </a:xfrm>
        </p:grpSpPr>
        <p:pic>
          <p:nvPicPr>
            <p:cNvPr id="4" name="Graphic 3">
              <a:extLst>
                <a:ext uri="{FF2B5EF4-FFF2-40B4-BE49-F238E27FC236}">
                  <a16:creationId xmlns:a16="http://schemas.microsoft.com/office/drawing/2014/main" id="{76328320-B9AB-46EB-8D51-0DA96371D37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48889" y="3513112"/>
              <a:ext cx="1494222" cy="1494222"/>
            </a:xfrm>
            <a:prstGeom prst="rect">
              <a:avLst/>
            </a:prstGeom>
          </p:spPr>
        </p:pic>
        <p:cxnSp>
          <p:nvCxnSpPr>
            <p:cNvPr id="5" name="Straight Arrow Connector 4">
              <a:extLst>
                <a:ext uri="{FF2B5EF4-FFF2-40B4-BE49-F238E27FC236}">
                  <a16:creationId xmlns:a16="http://schemas.microsoft.com/office/drawing/2014/main" id="{EE761219-AFC9-4DDE-9FCE-699D735C28FE}"/>
                </a:ext>
              </a:extLst>
            </p:cNvPr>
            <p:cNvCxnSpPr>
              <a:cxnSpLocks/>
            </p:cNvCxnSpPr>
            <p:nvPr/>
          </p:nvCxnSpPr>
          <p:spPr>
            <a:xfrm>
              <a:off x="6096000" y="2770371"/>
              <a:ext cx="0" cy="665739"/>
            </a:xfrm>
            <a:prstGeom prst="straightConnector1">
              <a:avLst/>
            </a:prstGeom>
            <a:ln w="57150">
              <a:solidFill>
                <a:srgbClr val="80A716"/>
              </a:solidFill>
              <a:tailEnd type="triangle"/>
            </a:ln>
          </p:spPr>
          <p:style>
            <a:lnRef idx="1">
              <a:schemeClr val="accent1"/>
            </a:lnRef>
            <a:fillRef idx="0">
              <a:schemeClr val="accent1"/>
            </a:fillRef>
            <a:effectRef idx="0">
              <a:schemeClr val="accent1"/>
            </a:effectRef>
            <a:fontRef idx="minor">
              <a:schemeClr val="tx1"/>
            </a:fontRef>
          </p:style>
        </p:cxnSp>
      </p:grpSp>
      <p:pic>
        <p:nvPicPr>
          <p:cNvPr id="6" name="Graphic 9">
            <a:extLst>
              <a:ext uri="{FF2B5EF4-FFF2-40B4-BE49-F238E27FC236}">
                <a16:creationId xmlns:a16="http://schemas.microsoft.com/office/drawing/2014/main" id="{D878B558-DB6A-4EB5-B12B-7DC718E15623}"/>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552497" y="3558656"/>
            <a:ext cx="1494222" cy="1403134"/>
          </a:xfrm>
          <a:prstGeom prst="rect">
            <a:avLst/>
          </a:prstGeom>
        </p:spPr>
      </p:pic>
      <p:cxnSp>
        <p:nvCxnSpPr>
          <p:cNvPr id="7" name="Straight Arrow Connector 6">
            <a:extLst>
              <a:ext uri="{FF2B5EF4-FFF2-40B4-BE49-F238E27FC236}">
                <a16:creationId xmlns:a16="http://schemas.microsoft.com/office/drawing/2014/main" id="{8CF3A80A-2C30-4C3F-9F63-967DDDFE890A}"/>
              </a:ext>
            </a:extLst>
          </p:cNvPr>
          <p:cNvCxnSpPr>
            <a:cxnSpLocks/>
          </p:cNvCxnSpPr>
          <p:nvPr/>
        </p:nvCxnSpPr>
        <p:spPr>
          <a:xfrm>
            <a:off x="7014410" y="4121229"/>
            <a:ext cx="1366787" cy="0"/>
          </a:xfrm>
          <a:prstGeom prst="straightConnector1">
            <a:avLst/>
          </a:prstGeom>
          <a:ln w="57150">
            <a:solidFill>
              <a:srgbClr val="80A716"/>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DDDED4FB-7E9B-4AE5-A1D6-D979589E724C}"/>
              </a:ext>
            </a:extLst>
          </p:cNvPr>
          <p:cNvSpPr txBox="1"/>
          <p:nvPr/>
        </p:nvSpPr>
        <p:spPr>
          <a:xfrm>
            <a:off x="5139892" y="2904245"/>
            <a:ext cx="829394" cy="369332"/>
          </a:xfrm>
          <a:prstGeom prst="rect">
            <a:avLst/>
          </a:prstGeom>
          <a:noFill/>
        </p:spPr>
        <p:txBody>
          <a:bodyPr wrap="none" rtlCol="0">
            <a:spAutoFit/>
          </a:bodyPr>
          <a:lstStyle/>
          <a:p>
            <a:r>
              <a:rPr lang="en-US" dirty="0">
                <a:solidFill>
                  <a:srgbClr val="2A355F"/>
                </a:solidFill>
              </a:rPr>
              <a:t>Trigger</a:t>
            </a:r>
          </a:p>
        </p:txBody>
      </p:sp>
      <p:sp>
        <p:nvSpPr>
          <p:cNvPr id="9" name="TextBox 8">
            <a:extLst>
              <a:ext uri="{FF2B5EF4-FFF2-40B4-BE49-F238E27FC236}">
                <a16:creationId xmlns:a16="http://schemas.microsoft.com/office/drawing/2014/main" id="{5EB24090-F116-4661-AA5C-E756B50E04C9}"/>
              </a:ext>
            </a:extLst>
          </p:cNvPr>
          <p:cNvSpPr txBox="1"/>
          <p:nvPr/>
        </p:nvSpPr>
        <p:spPr>
          <a:xfrm>
            <a:off x="7207926" y="3612904"/>
            <a:ext cx="979755" cy="369332"/>
          </a:xfrm>
          <a:prstGeom prst="rect">
            <a:avLst/>
          </a:prstGeom>
          <a:noFill/>
        </p:spPr>
        <p:txBody>
          <a:bodyPr wrap="none" rtlCol="0">
            <a:spAutoFit/>
          </a:bodyPr>
          <a:lstStyle/>
          <a:p>
            <a:r>
              <a:rPr lang="en-US" dirty="0">
                <a:solidFill>
                  <a:srgbClr val="2A355F"/>
                </a:solidFill>
              </a:rPr>
              <a:t>Bindings</a:t>
            </a:r>
          </a:p>
        </p:txBody>
      </p:sp>
      <p:sp>
        <p:nvSpPr>
          <p:cNvPr id="10" name="Rectangle: Rounded Corners 9">
            <a:extLst>
              <a:ext uri="{FF2B5EF4-FFF2-40B4-BE49-F238E27FC236}">
                <a16:creationId xmlns:a16="http://schemas.microsoft.com/office/drawing/2014/main" id="{0F43733E-49AA-4AF6-B23C-9D666AF8E321}"/>
              </a:ext>
            </a:extLst>
          </p:cNvPr>
          <p:cNvSpPr/>
          <p:nvPr/>
        </p:nvSpPr>
        <p:spPr>
          <a:xfrm>
            <a:off x="5152727" y="1818592"/>
            <a:ext cx="1886545" cy="563569"/>
          </a:xfrm>
          <a:prstGeom prst="roundRect">
            <a:avLst/>
          </a:prstGeom>
          <a:solidFill>
            <a:srgbClr val="706F6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Action Trigger</a:t>
            </a:r>
          </a:p>
        </p:txBody>
      </p:sp>
      <p:graphicFrame>
        <p:nvGraphicFramePr>
          <p:cNvPr id="11" name="Table 11">
            <a:extLst>
              <a:ext uri="{FF2B5EF4-FFF2-40B4-BE49-F238E27FC236}">
                <a16:creationId xmlns:a16="http://schemas.microsoft.com/office/drawing/2014/main" id="{56D21C5F-214D-4772-8BD4-896D6A577B61}"/>
              </a:ext>
            </a:extLst>
          </p:cNvPr>
          <p:cNvGraphicFramePr>
            <a:graphicFrameLocks noGrp="1"/>
          </p:cNvGraphicFramePr>
          <p:nvPr>
            <p:extLst>
              <p:ext uri="{D42A27DB-BD31-4B8C-83A1-F6EECF244321}">
                <p14:modId xmlns:p14="http://schemas.microsoft.com/office/powerpoint/2010/main" val="3689053677"/>
              </p:ext>
            </p:extLst>
          </p:nvPr>
        </p:nvGraphicFramePr>
        <p:xfrm>
          <a:off x="630704" y="1277261"/>
          <a:ext cx="2083921" cy="4450080"/>
        </p:xfrm>
        <a:graphic>
          <a:graphicData uri="http://schemas.openxmlformats.org/drawingml/2006/table">
            <a:tbl>
              <a:tblPr firstRow="1" bandRow="1">
                <a:tableStyleId>{5940675A-B579-460E-94D1-54222C63F5DA}</a:tableStyleId>
              </a:tblPr>
              <a:tblGrid>
                <a:gridCol w="1577930">
                  <a:extLst>
                    <a:ext uri="{9D8B030D-6E8A-4147-A177-3AD203B41FA5}">
                      <a16:colId xmlns:a16="http://schemas.microsoft.com/office/drawing/2014/main" val="4264818851"/>
                    </a:ext>
                  </a:extLst>
                </a:gridCol>
                <a:gridCol w="505991">
                  <a:extLst>
                    <a:ext uri="{9D8B030D-6E8A-4147-A177-3AD203B41FA5}">
                      <a16:colId xmlns:a16="http://schemas.microsoft.com/office/drawing/2014/main" val="2863279629"/>
                    </a:ext>
                  </a:extLst>
                </a:gridCol>
              </a:tblGrid>
              <a:tr h="370840">
                <a:tc>
                  <a:txBody>
                    <a:bodyPr/>
                    <a:lstStyle/>
                    <a:p>
                      <a:r>
                        <a:rPr lang="en-US" dirty="0">
                          <a:solidFill>
                            <a:schemeClr val="bg1"/>
                          </a:solidFill>
                        </a:rPr>
                        <a:t>Tigger</a:t>
                      </a:r>
                    </a:p>
                  </a:txBody>
                  <a:tcPr>
                    <a:solidFill>
                      <a:srgbClr val="80A716"/>
                    </a:solidFill>
                  </a:tcPr>
                </a:tc>
                <a:tc>
                  <a:txBody>
                    <a:bodyPr/>
                    <a:lstStyle/>
                    <a:p>
                      <a:endParaRPr lang="en-US" dirty="0"/>
                    </a:p>
                  </a:txBody>
                  <a:tcPr/>
                </a:tc>
                <a:extLst>
                  <a:ext uri="{0D108BD9-81ED-4DB2-BD59-A6C34878D82A}">
                    <a16:rowId xmlns:a16="http://schemas.microsoft.com/office/drawing/2014/main" val="2462671507"/>
                  </a:ext>
                </a:extLst>
              </a:tr>
              <a:tr h="370840">
                <a:tc>
                  <a:txBody>
                    <a:bodyPr/>
                    <a:lstStyle/>
                    <a:p>
                      <a:r>
                        <a:rPr lang="en-US" dirty="0">
                          <a:solidFill>
                            <a:schemeClr val="bg1"/>
                          </a:solidFill>
                        </a:rPr>
                        <a:t>Input</a:t>
                      </a:r>
                    </a:p>
                  </a:txBody>
                  <a:tcPr>
                    <a:solidFill>
                      <a:srgbClr val="80A716"/>
                    </a:solidFill>
                  </a:tcPr>
                </a:tc>
                <a:tc>
                  <a:txBody>
                    <a:bodyPr/>
                    <a:lstStyle/>
                    <a:p>
                      <a:endParaRPr lang="en-US" dirty="0"/>
                    </a:p>
                  </a:txBody>
                  <a:tcPr/>
                </a:tc>
                <a:extLst>
                  <a:ext uri="{0D108BD9-81ED-4DB2-BD59-A6C34878D82A}">
                    <a16:rowId xmlns:a16="http://schemas.microsoft.com/office/drawing/2014/main" val="3034954953"/>
                  </a:ext>
                </a:extLst>
              </a:tr>
              <a:tr h="370840">
                <a:tc>
                  <a:txBody>
                    <a:bodyPr/>
                    <a:lstStyle/>
                    <a:p>
                      <a:r>
                        <a:rPr lang="en-US" dirty="0">
                          <a:solidFill>
                            <a:schemeClr val="bg1"/>
                          </a:solidFill>
                        </a:rPr>
                        <a:t>Output</a:t>
                      </a:r>
                    </a:p>
                  </a:txBody>
                  <a:tcPr>
                    <a:solidFill>
                      <a:srgbClr val="80A716"/>
                    </a:solidFill>
                  </a:tcPr>
                </a:tc>
                <a:tc>
                  <a:txBody>
                    <a:bodyPr/>
                    <a:lstStyle/>
                    <a:p>
                      <a:endParaRPr lang="en-US" dirty="0"/>
                    </a:p>
                  </a:txBody>
                  <a:tcPr/>
                </a:tc>
                <a:extLst>
                  <a:ext uri="{0D108BD9-81ED-4DB2-BD59-A6C34878D82A}">
                    <a16:rowId xmlns:a16="http://schemas.microsoft.com/office/drawing/2014/main" val="1924879616"/>
                  </a:ext>
                </a:extLst>
              </a:tr>
              <a:tr h="370840">
                <a:tc>
                  <a:txBody>
                    <a:bodyPr/>
                    <a:lstStyle/>
                    <a:p>
                      <a:r>
                        <a:rPr lang="en-US" dirty="0">
                          <a:solidFill>
                            <a:schemeClr val="bg1"/>
                          </a:solidFill>
                        </a:rPr>
                        <a:t>Consumption</a:t>
                      </a:r>
                    </a:p>
                  </a:txBody>
                  <a:tcPr>
                    <a:solidFill>
                      <a:srgbClr val="80A716"/>
                    </a:solidFill>
                  </a:tcPr>
                </a:tc>
                <a:tc>
                  <a:txBody>
                    <a:bodyPr/>
                    <a:lstStyle/>
                    <a:p>
                      <a:endParaRPr lang="en-US" dirty="0"/>
                    </a:p>
                  </a:txBody>
                  <a:tcPr/>
                </a:tc>
                <a:extLst>
                  <a:ext uri="{0D108BD9-81ED-4DB2-BD59-A6C34878D82A}">
                    <a16:rowId xmlns:a16="http://schemas.microsoft.com/office/drawing/2014/main" val="2452107428"/>
                  </a:ext>
                </a:extLst>
              </a:tr>
              <a:tr h="370840">
                <a:tc>
                  <a:txBody>
                    <a:bodyPr/>
                    <a:lstStyle/>
                    <a:p>
                      <a:r>
                        <a:rPr lang="en-US" dirty="0">
                          <a:solidFill>
                            <a:schemeClr val="bg1"/>
                          </a:solidFill>
                        </a:rPr>
                        <a:t>Premium</a:t>
                      </a:r>
                    </a:p>
                  </a:txBody>
                  <a:tcPr>
                    <a:solidFill>
                      <a:srgbClr val="80A716"/>
                    </a:solidFill>
                  </a:tcPr>
                </a:tc>
                <a:tc>
                  <a:txBody>
                    <a:bodyPr/>
                    <a:lstStyle/>
                    <a:p>
                      <a:endParaRPr lang="en-US" dirty="0"/>
                    </a:p>
                  </a:txBody>
                  <a:tcPr/>
                </a:tc>
                <a:extLst>
                  <a:ext uri="{0D108BD9-81ED-4DB2-BD59-A6C34878D82A}">
                    <a16:rowId xmlns:a16="http://schemas.microsoft.com/office/drawing/2014/main" val="3044938028"/>
                  </a:ext>
                </a:extLst>
              </a:tr>
              <a:tr h="370840">
                <a:tc>
                  <a:txBody>
                    <a:bodyPr/>
                    <a:lstStyle/>
                    <a:p>
                      <a:r>
                        <a:rPr lang="en-US" dirty="0">
                          <a:solidFill>
                            <a:schemeClr val="bg1"/>
                          </a:solidFill>
                        </a:rPr>
                        <a:t>Dedicated</a:t>
                      </a:r>
                    </a:p>
                  </a:txBody>
                  <a:tcPr>
                    <a:solidFill>
                      <a:srgbClr val="80A716"/>
                    </a:solidFill>
                  </a:tcPr>
                </a:tc>
                <a:tc>
                  <a:txBody>
                    <a:bodyPr/>
                    <a:lstStyle/>
                    <a:p>
                      <a:endParaRPr lang="en-US" dirty="0"/>
                    </a:p>
                  </a:txBody>
                  <a:tcPr/>
                </a:tc>
                <a:extLst>
                  <a:ext uri="{0D108BD9-81ED-4DB2-BD59-A6C34878D82A}">
                    <a16:rowId xmlns:a16="http://schemas.microsoft.com/office/drawing/2014/main" val="1215363356"/>
                  </a:ext>
                </a:extLst>
              </a:tr>
              <a:tr h="370840">
                <a:tc>
                  <a:txBody>
                    <a:bodyPr/>
                    <a:lstStyle/>
                    <a:p>
                      <a:r>
                        <a:rPr lang="en-US" dirty="0">
                          <a:solidFill>
                            <a:schemeClr val="bg1"/>
                          </a:solidFill>
                        </a:rPr>
                        <a:t>C# In-Process</a:t>
                      </a:r>
                    </a:p>
                  </a:txBody>
                  <a:tcPr>
                    <a:solidFill>
                      <a:srgbClr val="80A716"/>
                    </a:solidFill>
                  </a:tcPr>
                </a:tc>
                <a:tc>
                  <a:txBody>
                    <a:bodyPr/>
                    <a:lstStyle/>
                    <a:p>
                      <a:endParaRPr lang="en-US" dirty="0"/>
                    </a:p>
                  </a:txBody>
                  <a:tcPr/>
                </a:tc>
                <a:extLst>
                  <a:ext uri="{0D108BD9-81ED-4DB2-BD59-A6C34878D82A}">
                    <a16:rowId xmlns:a16="http://schemas.microsoft.com/office/drawing/2014/main" val="3329572258"/>
                  </a:ext>
                </a:extLst>
              </a:tr>
              <a:tr h="370840">
                <a:tc>
                  <a:txBody>
                    <a:bodyPr/>
                    <a:lstStyle/>
                    <a:p>
                      <a:r>
                        <a:rPr lang="en-US" dirty="0">
                          <a:solidFill>
                            <a:schemeClr val="bg1"/>
                          </a:solidFill>
                        </a:rPr>
                        <a:t>C# Isolated</a:t>
                      </a:r>
                    </a:p>
                  </a:txBody>
                  <a:tcPr>
                    <a:solidFill>
                      <a:srgbClr val="80A716"/>
                    </a:solidFill>
                  </a:tcPr>
                </a:tc>
                <a:tc>
                  <a:txBody>
                    <a:bodyPr/>
                    <a:lstStyle/>
                    <a:p>
                      <a:endParaRPr lang="en-US" dirty="0"/>
                    </a:p>
                  </a:txBody>
                  <a:tcPr/>
                </a:tc>
                <a:extLst>
                  <a:ext uri="{0D108BD9-81ED-4DB2-BD59-A6C34878D82A}">
                    <a16:rowId xmlns:a16="http://schemas.microsoft.com/office/drawing/2014/main" val="4276700655"/>
                  </a:ext>
                </a:extLst>
              </a:tr>
              <a:tr h="370840">
                <a:tc>
                  <a:txBody>
                    <a:bodyPr/>
                    <a:lstStyle/>
                    <a:p>
                      <a:r>
                        <a:rPr lang="en-US" dirty="0">
                          <a:solidFill>
                            <a:schemeClr val="bg1"/>
                          </a:solidFill>
                        </a:rPr>
                        <a:t>Java</a:t>
                      </a:r>
                    </a:p>
                  </a:txBody>
                  <a:tcPr>
                    <a:solidFill>
                      <a:srgbClr val="80A716"/>
                    </a:solidFill>
                  </a:tcPr>
                </a:tc>
                <a:tc>
                  <a:txBody>
                    <a:bodyPr/>
                    <a:lstStyle/>
                    <a:p>
                      <a:endParaRPr lang="en-US" dirty="0"/>
                    </a:p>
                  </a:txBody>
                  <a:tcPr/>
                </a:tc>
                <a:extLst>
                  <a:ext uri="{0D108BD9-81ED-4DB2-BD59-A6C34878D82A}">
                    <a16:rowId xmlns:a16="http://schemas.microsoft.com/office/drawing/2014/main" val="3872971215"/>
                  </a:ext>
                </a:extLst>
              </a:tr>
              <a:tr h="370840">
                <a:tc>
                  <a:txBody>
                    <a:bodyPr/>
                    <a:lstStyle/>
                    <a:p>
                      <a:r>
                        <a:rPr lang="en-US" dirty="0">
                          <a:solidFill>
                            <a:schemeClr val="bg1"/>
                          </a:solidFill>
                        </a:rPr>
                        <a:t>JavaScript</a:t>
                      </a:r>
                    </a:p>
                  </a:txBody>
                  <a:tcPr>
                    <a:solidFill>
                      <a:srgbClr val="80A716"/>
                    </a:solidFill>
                  </a:tcPr>
                </a:tc>
                <a:tc>
                  <a:txBody>
                    <a:bodyPr/>
                    <a:lstStyle/>
                    <a:p>
                      <a:endParaRPr lang="en-US" dirty="0"/>
                    </a:p>
                  </a:txBody>
                  <a:tcPr/>
                </a:tc>
                <a:extLst>
                  <a:ext uri="{0D108BD9-81ED-4DB2-BD59-A6C34878D82A}">
                    <a16:rowId xmlns:a16="http://schemas.microsoft.com/office/drawing/2014/main" val="409350121"/>
                  </a:ext>
                </a:extLst>
              </a:tr>
              <a:tr h="370840">
                <a:tc>
                  <a:txBody>
                    <a:bodyPr/>
                    <a:lstStyle/>
                    <a:p>
                      <a:r>
                        <a:rPr lang="en-US" dirty="0">
                          <a:solidFill>
                            <a:schemeClr val="bg1"/>
                          </a:solidFill>
                        </a:rPr>
                        <a:t>PowerShell</a:t>
                      </a:r>
                    </a:p>
                  </a:txBody>
                  <a:tcPr>
                    <a:solidFill>
                      <a:srgbClr val="80A716"/>
                    </a:solidFill>
                  </a:tcPr>
                </a:tc>
                <a:tc>
                  <a:txBody>
                    <a:bodyPr/>
                    <a:lstStyle/>
                    <a:p>
                      <a:endParaRPr lang="en-US" dirty="0"/>
                    </a:p>
                  </a:txBody>
                  <a:tcPr/>
                </a:tc>
                <a:extLst>
                  <a:ext uri="{0D108BD9-81ED-4DB2-BD59-A6C34878D82A}">
                    <a16:rowId xmlns:a16="http://schemas.microsoft.com/office/drawing/2014/main" val="2469254327"/>
                  </a:ext>
                </a:extLst>
              </a:tr>
              <a:tr h="370840">
                <a:tc>
                  <a:txBody>
                    <a:bodyPr/>
                    <a:lstStyle/>
                    <a:p>
                      <a:r>
                        <a:rPr lang="en-US" dirty="0">
                          <a:solidFill>
                            <a:schemeClr val="bg1"/>
                          </a:solidFill>
                        </a:rPr>
                        <a:t>Python</a:t>
                      </a:r>
                    </a:p>
                  </a:txBody>
                  <a:tcPr>
                    <a:solidFill>
                      <a:srgbClr val="80A716"/>
                    </a:solidFill>
                  </a:tcPr>
                </a:tc>
                <a:tc>
                  <a:txBody>
                    <a:bodyPr/>
                    <a:lstStyle/>
                    <a:p>
                      <a:endParaRPr lang="en-US" dirty="0"/>
                    </a:p>
                  </a:txBody>
                  <a:tcPr/>
                </a:tc>
                <a:extLst>
                  <a:ext uri="{0D108BD9-81ED-4DB2-BD59-A6C34878D82A}">
                    <a16:rowId xmlns:a16="http://schemas.microsoft.com/office/drawing/2014/main" val="667219710"/>
                  </a:ext>
                </a:extLst>
              </a:tr>
            </a:tbl>
          </a:graphicData>
        </a:graphic>
      </p:graphicFrame>
      <p:pic>
        <p:nvPicPr>
          <p:cNvPr id="12" name="Picture 11">
            <a:extLst>
              <a:ext uri="{FF2B5EF4-FFF2-40B4-BE49-F238E27FC236}">
                <a16:creationId xmlns:a16="http://schemas.microsoft.com/office/drawing/2014/main" id="{CF7B58A1-B53C-415D-8C91-B38D6E6EE199}"/>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2277298" y="1302662"/>
            <a:ext cx="316588" cy="316588"/>
          </a:xfrm>
          <a:prstGeom prst="rect">
            <a:avLst/>
          </a:prstGeom>
        </p:spPr>
      </p:pic>
      <p:pic>
        <p:nvPicPr>
          <p:cNvPr id="13" name="Picture 12">
            <a:extLst>
              <a:ext uri="{FF2B5EF4-FFF2-40B4-BE49-F238E27FC236}">
                <a16:creationId xmlns:a16="http://schemas.microsoft.com/office/drawing/2014/main" id="{08A403EF-46D8-4D3A-8EC1-1C840265798E}"/>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2277298" y="1676952"/>
            <a:ext cx="316588" cy="316588"/>
          </a:xfrm>
          <a:prstGeom prst="rect">
            <a:avLst/>
          </a:prstGeom>
        </p:spPr>
      </p:pic>
      <p:pic>
        <p:nvPicPr>
          <p:cNvPr id="14" name="Picture 13">
            <a:extLst>
              <a:ext uri="{FF2B5EF4-FFF2-40B4-BE49-F238E27FC236}">
                <a16:creationId xmlns:a16="http://schemas.microsoft.com/office/drawing/2014/main" id="{AFD613F2-8298-4394-B52E-8AEEB938E6F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2051242"/>
            <a:ext cx="316588" cy="316588"/>
          </a:xfrm>
          <a:prstGeom prst="rect">
            <a:avLst/>
          </a:prstGeom>
        </p:spPr>
      </p:pic>
      <p:pic>
        <p:nvPicPr>
          <p:cNvPr id="15" name="Picture 14">
            <a:extLst>
              <a:ext uri="{FF2B5EF4-FFF2-40B4-BE49-F238E27FC236}">
                <a16:creationId xmlns:a16="http://schemas.microsoft.com/office/drawing/2014/main" id="{C5199886-AE7A-4A53-A061-FD9C2D8D117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2416007"/>
            <a:ext cx="316588" cy="316588"/>
          </a:xfrm>
          <a:prstGeom prst="rect">
            <a:avLst/>
          </a:prstGeom>
        </p:spPr>
      </p:pic>
      <p:pic>
        <p:nvPicPr>
          <p:cNvPr id="16" name="Picture 15">
            <a:extLst>
              <a:ext uri="{FF2B5EF4-FFF2-40B4-BE49-F238E27FC236}">
                <a16:creationId xmlns:a16="http://schemas.microsoft.com/office/drawing/2014/main" id="{F49BABC9-D31D-4F58-A95A-975DE2BBA64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2787122"/>
            <a:ext cx="316588" cy="316588"/>
          </a:xfrm>
          <a:prstGeom prst="rect">
            <a:avLst/>
          </a:prstGeom>
        </p:spPr>
      </p:pic>
      <p:pic>
        <p:nvPicPr>
          <p:cNvPr id="17" name="Picture 16">
            <a:extLst>
              <a:ext uri="{FF2B5EF4-FFF2-40B4-BE49-F238E27FC236}">
                <a16:creationId xmlns:a16="http://schemas.microsoft.com/office/drawing/2014/main" id="{12C4AA4A-3025-4F95-9249-F219F7A91B1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3161412"/>
            <a:ext cx="316588" cy="316588"/>
          </a:xfrm>
          <a:prstGeom prst="rect">
            <a:avLst/>
          </a:prstGeom>
        </p:spPr>
      </p:pic>
      <p:pic>
        <p:nvPicPr>
          <p:cNvPr id="18" name="Picture 17">
            <a:extLst>
              <a:ext uri="{FF2B5EF4-FFF2-40B4-BE49-F238E27FC236}">
                <a16:creationId xmlns:a16="http://schemas.microsoft.com/office/drawing/2014/main" id="{35E1514F-2D83-475C-8588-BE391F179F5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3532527"/>
            <a:ext cx="316588" cy="316588"/>
          </a:xfrm>
          <a:prstGeom prst="rect">
            <a:avLst/>
          </a:prstGeom>
        </p:spPr>
      </p:pic>
      <p:pic>
        <p:nvPicPr>
          <p:cNvPr id="19" name="Picture 18">
            <a:extLst>
              <a:ext uri="{FF2B5EF4-FFF2-40B4-BE49-F238E27FC236}">
                <a16:creationId xmlns:a16="http://schemas.microsoft.com/office/drawing/2014/main" id="{F9B7878C-9CE0-431E-BC70-ED107AA4D6B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3903642"/>
            <a:ext cx="316588" cy="316588"/>
          </a:xfrm>
          <a:prstGeom prst="rect">
            <a:avLst/>
          </a:prstGeom>
        </p:spPr>
      </p:pic>
      <p:pic>
        <p:nvPicPr>
          <p:cNvPr id="20" name="Picture 19">
            <a:extLst>
              <a:ext uri="{FF2B5EF4-FFF2-40B4-BE49-F238E27FC236}">
                <a16:creationId xmlns:a16="http://schemas.microsoft.com/office/drawing/2014/main" id="{1CEFC15E-906F-4ED6-B594-1846B2F6043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4274757"/>
            <a:ext cx="316588" cy="316588"/>
          </a:xfrm>
          <a:prstGeom prst="rect">
            <a:avLst/>
          </a:prstGeom>
        </p:spPr>
      </p:pic>
      <p:pic>
        <p:nvPicPr>
          <p:cNvPr id="21" name="Picture 20">
            <a:extLst>
              <a:ext uri="{FF2B5EF4-FFF2-40B4-BE49-F238E27FC236}">
                <a16:creationId xmlns:a16="http://schemas.microsoft.com/office/drawing/2014/main" id="{2245FBFC-220C-4AB3-B212-9E67894F100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4645872"/>
            <a:ext cx="316588" cy="316588"/>
          </a:xfrm>
          <a:prstGeom prst="rect">
            <a:avLst/>
          </a:prstGeom>
        </p:spPr>
      </p:pic>
      <p:pic>
        <p:nvPicPr>
          <p:cNvPr id="22" name="Picture 21">
            <a:extLst>
              <a:ext uri="{FF2B5EF4-FFF2-40B4-BE49-F238E27FC236}">
                <a16:creationId xmlns:a16="http://schemas.microsoft.com/office/drawing/2014/main" id="{8F45BA34-38D2-43B5-91F5-229FA1838AA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5016987"/>
            <a:ext cx="316588" cy="316588"/>
          </a:xfrm>
          <a:prstGeom prst="rect">
            <a:avLst/>
          </a:prstGeom>
        </p:spPr>
      </p:pic>
      <p:pic>
        <p:nvPicPr>
          <p:cNvPr id="23" name="Picture 22">
            <a:extLst>
              <a:ext uri="{FF2B5EF4-FFF2-40B4-BE49-F238E27FC236}">
                <a16:creationId xmlns:a16="http://schemas.microsoft.com/office/drawing/2014/main" id="{96C30EEB-4D3D-4FBB-87F7-BCE98B87E32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5388102"/>
            <a:ext cx="316588" cy="316588"/>
          </a:xfrm>
          <a:prstGeom prst="rect">
            <a:avLst/>
          </a:prstGeom>
        </p:spPr>
      </p:pic>
    </p:spTree>
    <p:extLst>
      <p:ext uri="{BB962C8B-B14F-4D97-AF65-F5344CB8AC3E}">
        <p14:creationId xmlns:p14="http://schemas.microsoft.com/office/powerpoint/2010/main" val="2288359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up)">
                                      <p:cBhvr>
                                        <p:cTn id="11" dur="500"/>
                                        <p:tgtEl>
                                          <p:spTgt spid="3"/>
                                        </p:tgtEl>
                                      </p:cBhvr>
                                    </p:animEffect>
                                  </p:childTnLst>
                                </p:cTn>
                              </p:par>
                            </p:childTnLst>
                          </p:cTn>
                        </p:par>
                        <p:par>
                          <p:cTn id="12" fill="hold">
                            <p:stCondLst>
                              <p:cond delay="1000"/>
                            </p:stCondLst>
                            <p:childTnLst>
                              <p:par>
                                <p:cTn id="13" presetID="1" presetClass="entr" presetSubtype="0"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par>
                          <p:cTn id="19" fill="hold">
                            <p:stCondLst>
                              <p:cond delay="1500"/>
                            </p:stCondLst>
                            <p:childTnLst>
                              <p:par>
                                <p:cTn id="20" presetID="22" presetClass="entr" presetSubtype="8" fill="hold" nodeType="after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left)">
                                      <p:cBhvr>
                                        <p:cTn id="22" dur="500"/>
                                        <p:tgtEl>
                                          <p:spTgt spid="7"/>
                                        </p:tgtEl>
                                      </p:cBhvr>
                                    </p:animEffect>
                                  </p:childTnLst>
                                </p:cTn>
                              </p:par>
                            </p:childTnLst>
                          </p:cTn>
                        </p:par>
                        <p:par>
                          <p:cTn id="23" fill="hold">
                            <p:stCondLst>
                              <p:cond delay="2000"/>
                            </p:stCondLst>
                            <p:childTnLst>
                              <p:par>
                                <p:cTn id="24" presetID="1" presetClass="entr" presetSubtype="0" fill="hold" grpId="0" nodeType="afterEffect">
                                  <p:stCondLst>
                                    <p:cond delay="0"/>
                                  </p:stCondLst>
                                  <p:childTnLst>
                                    <p:set>
                                      <p:cBhvr>
                                        <p:cTn id="25"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B9F969A7-7248-D0F2-F332-42068D61E6F6}"/>
              </a:ext>
            </a:extLst>
          </p:cNvPr>
          <p:cNvSpPr/>
          <p:nvPr/>
        </p:nvSpPr>
        <p:spPr>
          <a:xfrm>
            <a:off x="4670854" y="1441622"/>
            <a:ext cx="6021860" cy="39464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5834A315-E155-4CFE-A114-C0C86D47F1E4}"/>
              </a:ext>
            </a:extLst>
          </p:cNvPr>
          <p:cNvSpPr>
            <a:spLocks noGrp="1"/>
          </p:cNvSpPr>
          <p:nvPr>
            <p:ph type="title"/>
          </p:nvPr>
        </p:nvSpPr>
        <p:spPr/>
        <p:txBody>
          <a:bodyPr/>
          <a:lstStyle/>
          <a:p>
            <a:r>
              <a:rPr lang="en-US" dirty="0"/>
              <a:t>Twilio</a:t>
            </a:r>
          </a:p>
        </p:txBody>
      </p:sp>
      <p:grpSp>
        <p:nvGrpSpPr>
          <p:cNvPr id="3" name="Group 2">
            <a:extLst>
              <a:ext uri="{FF2B5EF4-FFF2-40B4-BE49-F238E27FC236}">
                <a16:creationId xmlns:a16="http://schemas.microsoft.com/office/drawing/2014/main" id="{3E9CBA8F-0AFF-414D-9921-7682FC178A99}"/>
              </a:ext>
            </a:extLst>
          </p:cNvPr>
          <p:cNvGrpSpPr/>
          <p:nvPr/>
        </p:nvGrpSpPr>
        <p:grpSpPr>
          <a:xfrm>
            <a:off x="5348889" y="2770371"/>
            <a:ext cx="1494222" cy="2236963"/>
            <a:chOff x="5348889" y="2770371"/>
            <a:chExt cx="1494222" cy="2236963"/>
          </a:xfrm>
        </p:grpSpPr>
        <p:pic>
          <p:nvPicPr>
            <p:cNvPr id="4" name="Graphic 3">
              <a:extLst>
                <a:ext uri="{FF2B5EF4-FFF2-40B4-BE49-F238E27FC236}">
                  <a16:creationId xmlns:a16="http://schemas.microsoft.com/office/drawing/2014/main" id="{606CF476-017B-4F58-9175-71042B5857C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48889" y="3513112"/>
              <a:ext cx="1494222" cy="1494222"/>
            </a:xfrm>
            <a:prstGeom prst="rect">
              <a:avLst/>
            </a:prstGeom>
          </p:spPr>
        </p:pic>
        <p:cxnSp>
          <p:nvCxnSpPr>
            <p:cNvPr id="5" name="Straight Arrow Connector 4">
              <a:extLst>
                <a:ext uri="{FF2B5EF4-FFF2-40B4-BE49-F238E27FC236}">
                  <a16:creationId xmlns:a16="http://schemas.microsoft.com/office/drawing/2014/main" id="{95B6CB59-1E46-459B-9195-1A1794617740}"/>
                </a:ext>
              </a:extLst>
            </p:cNvPr>
            <p:cNvCxnSpPr>
              <a:cxnSpLocks/>
            </p:cNvCxnSpPr>
            <p:nvPr/>
          </p:nvCxnSpPr>
          <p:spPr>
            <a:xfrm>
              <a:off x="6096000" y="2770371"/>
              <a:ext cx="0" cy="665739"/>
            </a:xfrm>
            <a:prstGeom prst="straightConnector1">
              <a:avLst/>
            </a:prstGeom>
            <a:ln w="57150">
              <a:solidFill>
                <a:srgbClr val="80A716"/>
              </a:solidFill>
              <a:tailEnd type="triangle"/>
            </a:ln>
          </p:spPr>
          <p:style>
            <a:lnRef idx="1">
              <a:schemeClr val="accent1"/>
            </a:lnRef>
            <a:fillRef idx="0">
              <a:schemeClr val="accent1"/>
            </a:fillRef>
            <a:effectRef idx="0">
              <a:schemeClr val="accent1"/>
            </a:effectRef>
            <a:fontRef idx="minor">
              <a:schemeClr val="tx1"/>
            </a:fontRef>
          </p:style>
        </p:cxnSp>
      </p:grpSp>
      <p:pic>
        <p:nvPicPr>
          <p:cNvPr id="6" name="Graphic 9">
            <a:extLst>
              <a:ext uri="{FF2B5EF4-FFF2-40B4-BE49-F238E27FC236}">
                <a16:creationId xmlns:a16="http://schemas.microsoft.com/office/drawing/2014/main" id="{0B0778C4-5A51-4640-9801-017F310D9D3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598041" y="3734048"/>
            <a:ext cx="1403134" cy="1052350"/>
          </a:xfrm>
          <a:prstGeom prst="rect">
            <a:avLst/>
          </a:prstGeom>
        </p:spPr>
      </p:pic>
      <p:cxnSp>
        <p:nvCxnSpPr>
          <p:cNvPr id="7" name="Straight Arrow Connector 6">
            <a:extLst>
              <a:ext uri="{FF2B5EF4-FFF2-40B4-BE49-F238E27FC236}">
                <a16:creationId xmlns:a16="http://schemas.microsoft.com/office/drawing/2014/main" id="{408A289D-5A66-4598-977A-9CDCBC865EDC}"/>
              </a:ext>
            </a:extLst>
          </p:cNvPr>
          <p:cNvCxnSpPr>
            <a:cxnSpLocks/>
          </p:cNvCxnSpPr>
          <p:nvPr/>
        </p:nvCxnSpPr>
        <p:spPr>
          <a:xfrm>
            <a:off x="7014410" y="4121229"/>
            <a:ext cx="1366787" cy="0"/>
          </a:xfrm>
          <a:prstGeom prst="straightConnector1">
            <a:avLst/>
          </a:prstGeom>
          <a:ln w="57150">
            <a:solidFill>
              <a:srgbClr val="80A716"/>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7FE48AED-9C4D-48C5-8971-EF7A4A08C44B}"/>
              </a:ext>
            </a:extLst>
          </p:cNvPr>
          <p:cNvSpPr txBox="1"/>
          <p:nvPr/>
        </p:nvSpPr>
        <p:spPr>
          <a:xfrm>
            <a:off x="5139892" y="2904245"/>
            <a:ext cx="829394" cy="369332"/>
          </a:xfrm>
          <a:prstGeom prst="rect">
            <a:avLst/>
          </a:prstGeom>
          <a:noFill/>
        </p:spPr>
        <p:txBody>
          <a:bodyPr wrap="none" rtlCol="0">
            <a:spAutoFit/>
          </a:bodyPr>
          <a:lstStyle/>
          <a:p>
            <a:r>
              <a:rPr lang="en-US" dirty="0">
                <a:solidFill>
                  <a:srgbClr val="2A355F"/>
                </a:solidFill>
              </a:rPr>
              <a:t>Trigger</a:t>
            </a:r>
          </a:p>
        </p:txBody>
      </p:sp>
      <p:sp>
        <p:nvSpPr>
          <p:cNvPr id="9" name="TextBox 8">
            <a:extLst>
              <a:ext uri="{FF2B5EF4-FFF2-40B4-BE49-F238E27FC236}">
                <a16:creationId xmlns:a16="http://schemas.microsoft.com/office/drawing/2014/main" id="{2C84E617-F751-4CB4-A5EB-10AFA0073E98}"/>
              </a:ext>
            </a:extLst>
          </p:cNvPr>
          <p:cNvSpPr txBox="1"/>
          <p:nvPr/>
        </p:nvSpPr>
        <p:spPr>
          <a:xfrm>
            <a:off x="7207926" y="3612904"/>
            <a:ext cx="979755" cy="369332"/>
          </a:xfrm>
          <a:prstGeom prst="rect">
            <a:avLst/>
          </a:prstGeom>
          <a:noFill/>
        </p:spPr>
        <p:txBody>
          <a:bodyPr wrap="none" rtlCol="0">
            <a:spAutoFit/>
          </a:bodyPr>
          <a:lstStyle/>
          <a:p>
            <a:r>
              <a:rPr lang="en-US" dirty="0">
                <a:solidFill>
                  <a:srgbClr val="2A355F"/>
                </a:solidFill>
              </a:rPr>
              <a:t>Bindings</a:t>
            </a:r>
          </a:p>
        </p:txBody>
      </p:sp>
      <p:sp>
        <p:nvSpPr>
          <p:cNvPr id="10" name="Rectangle: Rounded Corners 9">
            <a:extLst>
              <a:ext uri="{FF2B5EF4-FFF2-40B4-BE49-F238E27FC236}">
                <a16:creationId xmlns:a16="http://schemas.microsoft.com/office/drawing/2014/main" id="{E849F92D-1A8C-478C-BA38-AF66AA143D43}"/>
              </a:ext>
            </a:extLst>
          </p:cNvPr>
          <p:cNvSpPr/>
          <p:nvPr/>
        </p:nvSpPr>
        <p:spPr>
          <a:xfrm>
            <a:off x="5152727" y="1818592"/>
            <a:ext cx="1886545" cy="563569"/>
          </a:xfrm>
          <a:prstGeom prst="roundRect">
            <a:avLst/>
          </a:prstGeom>
          <a:solidFill>
            <a:srgbClr val="706F6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Action Trigger</a:t>
            </a:r>
          </a:p>
        </p:txBody>
      </p:sp>
      <p:graphicFrame>
        <p:nvGraphicFramePr>
          <p:cNvPr id="11" name="Table 11">
            <a:extLst>
              <a:ext uri="{FF2B5EF4-FFF2-40B4-BE49-F238E27FC236}">
                <a16:creationId xmlns:a16="http://schemas.microsoft.com/office/drawing/2014/main" id="{9573E251-7F07-40CD-956B-775DBF826ABC}"/>
              </a:ext>
            </a:extLst>
          </p:cNvPr>
          <p:cNvGraphicFramePr>
            <a:graphicFrameLocks noGrp="1"/>
          </p:cNvGraphicFramePr>
          <p:nvPr/>
        </p:nvGraphicFramePr>
        <p:xfrm>
          <a:off x="630704" y="1277261"/>
          <a:ext cx="2083921" cy="4450080"/>
        </p:xfrm>
        <a:graphic>
          <a:graphicData uri="http://schemas.openxmlformats.org/drawingml/2006/table">
            <a:tbl>
              <a:tblPr firstRow="1" bandRow="1">
                <a:tableStyleId>{5940675A-B579-460E-94D1-54222C63F5DA}</a:tableStyleId>
              </a:tblPr>
              <a:tblGrid>
                <a:gridCol w="1577930">
                  <a:extLst>
                    <a:ext uri="{9D8B030D-6E8A-4147-A177-3AD203B41FA5}">
                      <a16:colId xmlns:a16="http://schemas.microsoft.com/office/drawing/2014/main" val="4264818851"/>
                    </a:ext>
                  </a:extLst>
                </a:gridCol>
                <a:gridCol w="505991">
                  <a:extLst>
                    <a:ext uri="{9D8B030D-6E8A-4147-A177-3AD203B41FA5}">
                      <a16:colId xmlns:a16="http://schemas.microsoft.com/office/drawing/2014/main" val="2863279629"/>
                    </a:ext>
                  </a:extLst>
                </a:gridCol>
              </a:tblGrid>
              <a:tr h="370840">
                <a:tc>
                  <a:txBody>
                    <a:bodyPr/>
                    <a:lstStyle/>
                    <a:p>
                      <a:r>
                        <a:rPr lang="en-US" dirty="0">
                          <a:solidFill>
                            <a:schemeClr val="bg1"/>
                          </a:solidFill>
                        </a:rPr>
                        <a:t>Tigger</a:t>
                      </a:r>
                    </a:p>
                  </a:txBody>
                  <a:tcPr>
                    <a:solidFill>
                      <a:srgbClr val="80A716"/>
                    </a:solidFill>
                  </a:tcPr>
                </a:tc>
                <a:tc>
                  <a:txBody>
                    <a:bodyPr/>
                    <a:lstStyle/>
                    <a:p>
                      <a:endParaRPr lang="en-US" dirty="0"/>
                    </a:p>
                  </a:txBody>
                  <a:tcPr/>
                </a:tc>
                <a:extLst>
                  <a:ext uri="{0D108BD9-81ED-4DB2-BD59-A6C34878D82A}">
                    <a16:rowId xmlns:a16="http://schemas.microsoft.com/office/drawing/2014/main" val="2462671507"/>
                  </a:ext>
                </a:extLst>
              </a:tr>
              <a:tr h="370840">
                <a:tc>
                  <a:txBody>
                    <a:bodyPr/>
                    <a:lstStyle/>
                    <a:p>
                      <a:r>
                        <a:rPr lang="en-US" dirty="0">
                          <a:solidFill>
                            <a:schemeClr val="bg1"/>
                          </a:solidFill>
                        </a:rPr>
                        <a:t>Input</a:t>
                      </a:r>
                    </a:p>
                  </a:txBody>
                  <a:tcPr>
                    <a:solidFill>
                      <a:srgbClr val="80A716"/>
                    </a:solidFill>
                  </a:tcPr>
                </a:tc>
                <a:tc>
                  <a:txBody>
                    <a:bodyPr/>
                    <a:lstStyle/>
                    <a:p>
                      <a:endParaRPr lang="en-US" dirty="0"/>
                    </a:p>
                  </a:txBody>
                  <a:tcPr/>
                </a:tc>
                <a:extLst>
                  <a:ext uri="{0D108BD9-81ED-4DB2-BD59-A6C34878D82A}">
                    <a16:rowId xmlns:a16="http://schemas.microsoft.com/office/drawing/2014/main" val="3034954953"/>
                  </a:ext>
                </a:extLst>
              </a:tr>
              <a:tr h="370840">
                <a:tc>
                  <a:txBody>
                    <a:bodyPr/>
                    <a:lstStyle/>
                    <a:p>
                      <a:r>
                        <a:rPr lang="en-US" dirty="0">
                          <a:solidFill>
                            <a:schemeClr val="bg1"/>
                          </a:solidFill>
                        </a:rPr>
                        <a:t>Output</a:t>
                      </a:r>
                    </a:p>
                  </a:txBody>
                  <a:tcPr>
                    <a:solidFill>
                      <a:srgbClr val="80A716"/>
                    </a:solidFill>
                  </a:tcPr>
                </a:tc>
                <a:tc>
                  <a:txBody>
                    <a:bodyPr/>
                    <a:lstStyle/>
                    <a:p>
                      <a:endParaRPr lang="en-US" dirty="0"/>
                    </a:p>
                  </a:txBody>
                  <a:tcPr/>
                </a:tc>
                <a:extLst>
                  <a:ext uri="{0D108BD9-81ED-4DB2-BD59-A6C34878D82A}">
                    <a16:rowId xmlns:a16="http://schemas.microsoft.com/office/drawing/2014/main" val="1924879616"/>
                  </a:ext>
                </a:extLst>
              </a:tr>
              <a:tr h="370840">
                <a:tc>
                  <a:txBody>
                    <a:bodyPr/>
                    <a:lstStyle/>
                    <a:p>
                      <a:r>
                        <a:rPr lang="en-US" dirty="0">
                          <a:solidFill>
                            <a:schemeClr val="bg1"/>
                          </a:solidFill>
                        </a:rPr>
                        <a:t>Consumption</a:t>
                      </a:r>
                    </a:p>
                  </a:txBody>
                  <a:tcPr>
                    <a:solidFill>
                      <a:srgbClr val="80A716"/>
                    </a:solidFill>
                  </a:tcPr>
                </a:tc>
                <a:tc>
                  <a:txBody>
                    <a:bodyPr/>
                    <a:lstStyle/>
                    <a:p>
                      <a:endParaRPr lang="en-US" dirty="0"/>
                    </a:p>
                  </a:txBody>
                  <a:tcPr/>
                </a:tc>
                <a:extLst>
                  <a:ext uri="{0D108BD9-81ED-4DB2-BD59-A6C34878D82A}">
                    <a16:rowId xmlns:a16="http://schemas.microsoft.com/office/drawing/2014/main" val="2452107428"/>
                  </a:ext>
                </a:extLst>
              </a:tr>
              <a:tr h="370840">
                <a:tc>
                  <a:txBody>
                    <a:bodyPr/>
                    <a:lstStyle/>
                    <a:p>
                      <a:r>
                        <a:rPr lang="en-US" dirty="0">
                          <a:solidFill>
                            <a:schemeClr val="bg1"/>
                          </a:solidFill>
                        </a:rPr>
                        <a:t>Premium</a:t>
                      </a:r>
                    </a:p>
                  </a:txBody>
                  <a:tcPr>
                    <a:solidFill>
                      <a:srgbClr val="80A716"/>
                    </a:solidFill>
                  </a:tcPr>
                </a:tc>
                <a:tc>
                  <a:txBody>
                    <a:bodyPr/>
                    <a:lstStyle/>
                    <a:p>
                      <a:endParaRPr lang="en-US" dirty="0"/>
                    </a:p>
                  </a:txBody>
                  <a:tcPr/>
                </a:tc>
                <a:extLst>
                  <a:ext uri="{0D108BD9-81ED-4DB2-BD59-A6C34878D82A}">
                    <a16:rowId xmlns:a16="http://schemas.microsoft.com/office/drawing/2014/main" val="3044938028"/>
                  </a:ext>
                </a:extLst>
              </a:tr>
              <a:tr h="370840">
                <a:tc>
                  <a:txBody>
                    <a:bodyPr/>
                    <a:lstStyle/>
                    <a:p>
                      <a:r>
                        <a:rPr lang="en-US" dirty="0">
                          <a:solidFill>
                            <a:schemeClr val="bg1"/>
                          </a:solidFill>
                        </a:rPr>
                        <a:t>Dedicated</a:t>
                      </a:r>
                    </a:p>
                  </a:txBody>
                  <a:tcPr>
                    <a:solidFill>
                      <a:srgbClr val="80A716"/>
                    </a:solidFill>
                  </a:tcPr>
                </a:tc>
                <a:tc>
                  <a:txBody>
                    <a:bodyPr/>
                    <a:lstStyle/>
                    <a:p>
                      <a:endParaRPr lang="en-US" dirty="0"/>
                    </a:p>
                  </a:txBody>
                  <a:tcPr/>
                </a:tc>
                <a:extLst>
                  <a:ext uri="{0D108BD9-81ED-4DB2-BD59-A6C34878D82A}">
                    <a16:rowId xmlns:a16="http://schemas.microsoft.com/office/drawing/2014/main" val="1215363356"/>
                  </a:ext>
                </a:extLst>
              </a:tr>
              <a:tr h="370840">
                <a:tc>
                  <a:txBody>
                    <a:bodyPr/>
                    <a:lstStyle/>
                    <a:p>
                      <a:r>
                        <a:rPr lang="en-US" dirty="0">
                          <a:solidFill>
                            <a:schemeClr val="bg1"/>
                          </a:solidFill>
                        </a:rPr>
                        <a:t>C# In-Process</a:t>
                      </a:r>
                    </a:p>
                  </a:txBody>
                  <a:tcPr>
                    <a:solidFill>
                      <a:srgbClr val="80A716"/>
                    </a:solidFill>
                  </a:tcPr>
                </a:tc>
                <a:tc>
                  <a:txBody>
                    <a:bodyPr/>
                    <a:lstStyle/>
                    <a:p>
                      <a:endParaRPr lang="en-US" dirty="0"/>
                    </a:p>
                  </a:txBody>
                  <a:tcPr/>
                </a:tc>
                <a:extLst>
                  <a:ext uri="{0D108BD9-81ED-4DB2-BD59-A6C34878D82A}">
                    <a16:rowId xmlns:a16="http://schemas.microsoft.com/office/drawing/2014/main" val="3329572258"/>
                  </a:ext>
                </a:extLst>
              </a:tr>
              <a:tr h="370840">
                <a:tc>
                  <a:txBody>
                    <a:bodyPr/>
                    <a:lstStyle/>
                    <a:p>
                      <a:r>
                        <a:rPr lang="en-US" dirty="0">
                          <a:solidFill>
                            <a:schemeClr val="bg1"/>
                          </a:solidFill>
                        </a:rPr>
                        <a:t>C# Isolated</a:t>
                      </a:r>
                    </a:p>
                  </a:txBody>
                  <a:tcPr>
                    <a:solidFill>
                      <a:srgbClr val="80A716"/>
                    </a:solidFill>
                  </a:tcPr>
                </a:tc>
                <a:tc>
                  <a:txBody>
                    <a:bodyPr/>
                    <a:lstStyle/>
                    <a:p>
                      <a:endParaRPr lang="en-US" dirty="0"/>
                    </a:p>
                  </a:txBody>
                  <a:tcPr/>
                </a:tc>
                <a:extLst>
                  <a:ext uri="{0D108BD9-81ED-4DB2-BD59-A6C34878D82A}">
                    <a16:rowId xmlns:a16="http://schemas.microsoft.com/office/drawing/2014/main" val="4276700655"/>
                  </a:ext>
                </a:extLst>
              </a:tr>
              <a:tr h="370840">
                <a:tc>
                  <a:txBody>
                    <a:bodyPr/>
                    <a:lstStyle/>
                    <a:p>
                      <a:r>
                        <a:rPr lang="en-US" dirty="0">
                          <a:solidFill>
                            <a:schemeClr val="bg1"/>
                          </a:solidFill>
                        </a:rPr>
                        <a:t>Java</a:t>
                      </a:r>
                    </a:p>
                  </a:txBody>
                  <a:tcPr>
                    <a:solidFill>
                      <a:srgbClr val="80A716"/>
                    </a:solidFill>
                  </a:tcPr>
                </a:tc>
                <a:tc>
                  <a:txBody>
                    <a:bodyPr/>
                    <a:lstStyle/>
                    <a:p>
                      <a:endParaRPr lang="en-US" dirty="0"/>
                    </a:p>
                  </a:txBody>
                  <a:tcPr/>
                </a:tc>
                <a:extLst>
                  <a:ext uri="{0D108BD9-81ED-4DB2-BD59-A6C34878D82A}">
                    <a16:rowId xmlns:a16="http://schemas.microsoft.com/office/drawing/2014/main" val="3872971215"/>
                  </a:ext>
                </a:extLst>
              </a:tr>
              <a:tr h="370840">
                <a:tc>
                  <a:txBody>
                    <a:bodyPr/>
                    <a:lstStyle/>
                    <a:p>
                      <a:r>
                        <a:rPr lang="en-US" dirty="0">
                          <a:solidFill>
                            <a:schemeClr val="bg1"/>
                          </a:solidFill>
                        </a:rPr>
                        <a:t>JavaScript</a:t>
                      </a:r>
                    </a:p>
                  </a:txBody>
                  <a:tcPr>
                    <a:solidFill>
                      <a:srgbClr val="80A716"/>
                    </a:solidFill>
                  </a:tcPr>
                </a:tc>
                <a:tc>
                  <a:txBody>
                    <a:bodyPr/>
                    <a:lstStyle/>
                    <a:p>
                      <a:endParaRPr lang="en-US" dirty="0"/>
                    </a:p>
                  </a:txBody>
                  <a:tcPr/>
                </a:tc>
                <a:extLst>
                  <a:ext uri="{0D108BD9-81ED-4DB2-BD59-A6C34878D82A}">
                    <a16:rowId xmlns:a16="http://schemas.microsoft.com/office/drawing/2014/main" val="409350121"/>
                  </a:ext>
                </a:extLst>
              </a:tr>
              <a:tr h="370840">
                <a:tc>
                  <a:txBody>
                    <a:bodyPr/>
                    <a:lstStyle/>
                    <a:p>
                      <a:r>
                        <a:rPr lang="en-US" dirty="0">
                          <a:solidFill>
                            <a:schemeClr val="bg1"/>
                          </a:solidFill>
                        </a:rPr>
                        <a:t>PowerShell</a:t>
                      </a:r>
                    </a:p>
                  </a:txBody>
                  <a:tcPr>
                    <a:solidFill>
                      <a:srgbClr val="80A716"/>
                    </a:solidFill>
                  </a:tcPr>
                </a:tc>
                <a:tc>
                  <a:txBody>
                    <a:bodyPr/>
                    <a:lstStyle/>
                    <a:p>
                      <a:endParaRPr lang="en-US" dirty="0"/>
                    </a:p>
                  </a:txBody>
                  <a:tcPr/>
                </a:tc>
                <a:extLst>
                  <a:ext uri="{0D108BD9-81ED-4DB2-BD59-A6C34878D82A}">
                    <a16:rowId xmlns:a16="http://schemas.microsoft.com/office/drawing/2014/main" val="2469254327"/>
                  </a:ext>
                </a:extLst>
              </a:tr>
              <a:tr h="370840">
                <a:tc>
                  <a:txBody>
                    <a:bodyPr/>
                    <a:lstStyle/>
                    <a:p>
                      <a:r>
                        <a:rPr lang="en-US" dirty="0">
                          <a:solidFill>
                            <a:schemeClr val="bg1"/>
                          </a:solidFill>
                        </a:rPr>
                        <a:t>Python</a:t>
                      </a:r>
                    </a:p>
                  </a:txBody>
                  <a:tcPr>
                    <a:solidFill>
                      <a:srgbClr val="80A716"/>
                    </a:solidFill>
                  </a:tcPr>
                </a:tc>
                <a:tc>
                  <a:txBody>
                    <a:bodyPr/>
                    <a:lstStyle/>
                    <a:p>
                      <a:endParaRPr lang="en-US" dirty="0"/>
                    </a:p>
                  </a:txBody>
                  <a:tcPr/>
                </a:tc>
                <a:extLst>
                  <a:ext uri="{0D108BD9-81ED-4DB2-BD59-A6C34878D82A}">
                    <a16:rowId xmlns:a16="http://schemas.microsoft.com/office/drawing/2014/main" val="667219710"/>
                  </a:ext>
                </a:extLst>
              </a:tr>
            </a:tbl>
          </a:graphicData>
        </a:graphic>
      </p:graphicFrame>
      <p:pic>
        <p:nvPicPr>
          <p:cNvPr id="12" name="Picture 11">
            <a:extLst>
              <a:ext uri="{FF2B5EF4-FFF2-40B4-BE49-F238E27FC236}">
                <a16:creationId xmlns:a16="http://schemas.microsoft.com/office/drawing/2014/main" id="{EB25A75A-6C8E-4B2E-870C-2B90D69FCB5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2277298" y="1302662"/>
            <a:ext cx="316588" cy="316588"/>
          </a:xfrm>
          <a:prstGeom prst="rect">
            <a:avLst/>
          </a:prstGeom>
        </p:spPr>
      </p:pic>
      <p:pic>
        <p:nvPicPr>
          <p:cNvPr id="13" name="Picture 12">
            <a:extLst>
              <a:ext uri="{FF2B5EF4-FFF2-40B4-BE49-F238E27FC236}">
                <a16:creationId xmlns:a16="http://schemas.microsoft.com/office/drawing/2014/main" id="{8258F5C3-FF9F-43EF-A3D2-46F9EDCC9E69}"/>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2277298" y="1676952"/>
            <a:ext cx="316588" cy="316588"/>
          </a:xfrm>
          <a:prstGeom prst="rect">
            <a:avLst/>
          </a:prstGeom>
        </p:spPr>
      </p:pic>
      <p:pic>
        <p:nvPicPr>
          <p:cNvPr id="14" name="Picture 13">
            <a:extLst>
              <a:ext uri="{FF2B5EF4-FFF2-40B4-BE49-F238E27FC236}">
                <a16:creationId xmlns:a16="http://schemas.microsoft.com/office/drawing/2014/main" id="{148FFCC0-4E44-4469-8438-7DFFBB4A4E1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2051242"/>
            <a:ext cx="316588" cy="316588"/>
          </a:xfrm>
          <a:prstGeom prst="rect">
            <a:avLst/>
          </a:prstGeom>
        </p:spPr>
      </p:pic>
      <p:pic>
        <p:nvPicPr>
          <p:cNvPr id="15" name="Picture 14">
            <a:extLst>
              <a:ext uri="{FF2B5EF4-FFF2-40B4-BE49-F238E27FC236}">
                <a16:creationId xmlns:a16="http://schemas.microsoft.com/office/drawing/2014/main" id="{F3411B30-DAA3-48C7-833E-07810F6FE6C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2416007"/>
            <a:ext cx="316588" cy="316588"/>
          </a:xfrm>
          <a:prstGeom prst="rect">
            <a:avLst/>
          </a:prstGeom>
        </p:spPr>
      </p:pic>
      <p:pic>
        <p:nvPicPr>
          <p:cNvPr id="16" name="Picture 15">
            <a:extLst>
              <a:ext uri="{FF2B5EF4-FFF2-40B4-BE49-F238E27FC236}">
                <a16:creationId xmlns:a16="http://schemas.microsoft.com/office/drawing/2014/main" id="{AD6E337C-F48F-4A43-A358-708AB0745CB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2787122"/>
            <a:ext cx="316588" cy="316588"/>
          </a:xfrm>
          <a:prstGeom prst="rect">
            <a:avLst/>
          </a:prstGeom>
        </p:spPr>
      </p:pic>
      <p:pic>
        <p:nvPicPr>
          <p:cNvPr id="17" name="Picture 16">
            <a:extLst>
              <a:ext uri="{FF2B5EF4-FFF2-40B4-BE49-F238E27FC236}">
                <a16:creationId xmlns:a16="http://schemas.microsoft.com/office/drawing/2014/main" id="{2C74A1F4-55AA-4C69-A9CE-FC58BD51E78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3161412"/>
            <a:ext cx="316588" cy="316588"/>
          </a:xfrm>
          <a:prstGeom prst="rect">
            <a:avLst/>
          </a:prstGeom>
        </p:spPr>
      </p:pic>
      <p:pic>
        <p:nvPicPr>
          <p:cNvPr id="18" name="Picture 17">
            <a:extLst>
              <a:ext uri="{FF2B5EF4-FFF2-40B4-BE49-F238E27FC236}">
                <a16:creationId xmlns:a16="http://schemas.microsoft.com/office/drawing/2014/main" id="{A9DE0AAF-662D-44E5-A176-BBBE756AD6D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3532527"/>
            <a:ext cx="316588" cy="316588"/>
          </a:xfrm>
          <a:prstGeom prst="rect">
            <a:avLst/>
          </a:prstGeom>
        </p:spPr>
      </p:pic>
      <p:pic>
        <p:nvPicPr>
          <p:cNvPr id="19" name="Picture 18">
            <a:extLst>
              <a:ext uri="{FF2B5EF4-FFF2-40B4-BE49-F238E27FC236}">
                <a16:creationId xmlns:a16="http://schemas.microsoft.com/office/drawing/2014/main" id="{8F843D03-E770-4EDA-B5BC-D80ABD4E03A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3903642"/>
            <a:ext cx="316588" cy="316588"/>
          </a:xfrm>
          <a:prstGeom prst="rect">
            <a:avLst/>
          </a:prstGeom>
        </p:spPr>
      </p:pic>
      <p:pic>
        <p:nvPicPr>
          <p:cNvPr id="20" name="Picture 19">
            <a:extLst>
              <a:ext uri="{FF2B5EF4-FFF2-40B4-BE49-F238E27FC236}">
                <a16:creationId xmlns:a16="http://schemas.microsoft.com/office/drawing/2014/main" id="{FA692108-7FE4-4B2D-8DE7-01CC1D22BF6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4274757"/>
            <a:ext cx="316588" cy="316588"/>
          </a:xfrm>
          <a:prstGeom prst="rect">
            <a:avLst/>
          </a:prstGeom>
        </p:spPr>
      </p:pic>
      <p:pic>
        <p:nvPicPr>
          <p:cNvPr id="21" name="Picture 20">
            <a:extLst>
              <a:ext uri="{FF2B5EF4-FFF2-40B4-BE49-F238E27FC236}">
                <a16:creationId xmlns:a16="http://schemas.microsoft.com/office/drawing/2014/main" id="{1AF90A7F-6C2B-4F34-9336-256DE0C5F65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4645872"/>
            <a:ext cx="316588" cy="316588"/>
          </a:xfrm>
          <a:prstGeom prst="rect">
            <a:avLst/>
          </a:prstGeom>
        </p:spPr>
      </p:pic>
      <p:pic>
        <p:nvPicPr>
          <p:cNvPr id="22" name="Picture 21">
            <a:extLst>
              <a:ext uri="{FF2B5EF4-FFF2-40B4-BE49-F238E27FC236}">
                <a16:creationId xmlns:a16="http://schemas.microsoft.com/office/drawing/2014/main" id="{CEE8E1E3-AA34-43DE-A34F-84A704DC9BE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5016987"/>
            <a:ext cx="316588" cy="316588"/>
          </a:xfrm>
          <a:prstGeom prst="rect">
            <a:avLst/>
          </a:prstGeom>
        </p:spPr>
      </p:pic>
      <p:pic>
        <p:nvPicPr>
          <p:cNvPr id="23" name="Picture 22">
            <a:extLst>
              <a:ext uri="{FF2B5EF4-FFF2-40B4-BE49-F238E27FC236}">
                <a16:creationId xmlns:a16="http://schemas.microsoft.com/office/drawing/2014/main" id="{5A65ADAC-191C-476B-B164-6B24D021C4F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5388102"/>
            <a:ext cx="316588" cy="316588"/>
          </a:xfrm>
          <a:prstGeom prst="rect">
            <a:avLst/>
          </a:prstGeom>
        </p:spPr>
      </p:pic>
    </p:spTree>
    <p:extLst>
      <p:ext uri="{BB962C8B-B14F-4D97-AF65-F5344CB8AC3E}">
        <p14:creationId xmlns:p14="http://schemas.microsoft.com/office/powerpoint/2010/main" val="2769509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up)">
                                      <p:cBhvr>
                                        <p:cTn id="11" dur="500"/>
                                        <p:tgtEl>
                                          <p:spTgt spid="3"/>
                                        </p:tgtEl>
                                      </p:cBhvr>
                                    </p:animEffect>
                                  </p:childTnLst>
                                </p:cTn>
                              </p:par>
                            </p:childTnLst>
                          </p:cTn>
                        </p:par>
                        <p:par>
                          <p:cTn id="12" fill="hold">
                            <p:stCondLst>
                              <p:cond delay="1000"/>
                            </p:stCondLst>
                            <p:childTnLst>
                              <p:par>
                                <p:cTn id="13" presetID="1" presetClass="entr" presetSubtype="0"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par>
                          <p:cTn id="19" fill="hold">
                            <p:stCondLst>
                              <p:cond delay="1500"/>
                            </p:stCondLst>
                            <p:childTnLst>
                              <p:par>
                                <p:cTn id="20" presetID="22" presetClass="entr" presetSubtype="8" fill="hold" nodeType="after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left)">
                                      <p:cBhvr>
                                        <p:cTn id="22" dur="500"/>
                                        <p:tgtEl>
                                          <p:spTgt spid="7"/>
                                        </p:tgtEl>
                                      </p:cBhvr>
                                    </p:animEffect>
                                  </p:childTnLst>
                                </p:cTn>
                              </p:par>
                            </p:childTnLst>
                          </p:cTn>
                        </p:par>
                        <p:par>
                          <p:cTn id="23" fill="hold">
                            <p:stCondLst>
                              <p:cond delay="2000"/>
                            </p:stCondLst>
                            <p:childTnLst>
                              <p:par>
                                <p:cTn id="24" presetID="1" presetClass="entr" presetSubtype="0" fill="hold" grpId="0" nodeType="afterEffect">
                                  <p:stCondLst>
                                    <p:cond delay="0"/>
                                  </p:stCondLst>
                                  <p:childTnLst>
                                    <p:set>
                                      <p:cBhvr>
                                        <p:cTn id="25"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D2233FD2-D045-106E-6CDD-D67143ADD1DD}"/>
              </a:ext>
            </a:extLst>
          </p:cNvPr>
          <p:cNvSpPr/>
          <p:nvPr/>
        </p:nvSpPr>
        <p:spPr>
          <a:xfrm>
            <a:off x="4300151" y="1070919"/>
            <a:ext cx="3690552" cy="426265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D591F47D-88A1-42F4-A494-EFD3C000602D}"/>
              </a:ext>
            </a:extLst>
          </p:cNvPr>
          <p:cNvSpPr>
            <a:spLocks noGrp="1"/>
          </p:cNvSpPr>
          <p:nvPr>
            <p:ph type="title"/>
          </p:nvPr>
        </p:nvSpPr>
        <p:spPr/>
        <p:txBody>
          <a:bodyPr/>
          <a:lstStyle/>
          <a:p>
            <a:r>
              <a:rPr lang="en-US" dirty="0"/>
              <a:t>Warmup</a:t>
            </a:r>
          </a:p>
        </p:txBody>
      </p:sp>
      <p:grpSp>
        <p:nvGrpSpPr>
          <p:cNvPr id="3" name="Group 2">
            <a:extLst>
              <a:ext uri="{FF2B5EF4-FFF2-40B4-BE49-F238E27FC236}">
                <a16:creationId xmlns:a16="http://schemas.microsoft.com/office/drawing/2014/main" id="{A7CD201A-ACBF-4EF8-8EC1-F902C6BC2AC8}"/>
              </a:ext>
            </a:extLst>
          </p:cNvPr>
          <p:cNvGrpSpPr/>
          <p:nvPr/>
        </p:nvGrpSpPr>
        <p:grpSpPr>
          <a:xfrm>
            <a:off x="5348889" y="2770371"/>
            <a:ext cx="1494222" cy="2236963"/>
            <a:chOff x="5348889" y="2770371"/>
            <a:chExt cx="1494222" cy="2236963"/>
          </a:xfrm>
        </p:grpSpPr>
        <p:pic>
          <p:nvPicPr>
            <p:cNvPr id="4" name="Graphic 3">
              <a:extLst>
                <a:ext uri="{FF2B5EF4-FFF2-40B4-BE49-F238E27FC236}">
                  <a16:creationId xmlns:a16="http://schemas.microsoft.com/office/drawing/2014/main" id="{1789461E-C355-43F2-BAF1-A059B191671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348889" y="3513112"/>
              <a:ext cx="1494222" cy="1494222"/>
            </a:xfrm>
            <a:prstGeom prst="rect">
              <a:avLst/>
            </a:prstGeom>
          </p:spPr>
        </p:pic>
        <p:cxnSp>
          <p:nvCxnSpPr>
            <p:cNvPr id="5" name="Straight Arrow Connector 4">
              <a:extLst>
                <a:ext uri="{FF2B5EF4-FFF2-40B4-BE49-F238E27FC236}">
                  <a16:creationId xmlns:a16="http://schemas.microsoft.com/office/drawing/2014/main" id="{6DE0A576-159A-488B-984D-2615BEDA6BFB}"/>
                </a:ext>
              </a:extLst>
            </p:cNvPr>
            <p:cNvCxnSpPr>
              <a:cxnSpLocks/>
            </p:cNvCxnSpPr>
            <p:nvPr/>
          </p:nvCxnSpPr>
          <p:spPr>
            <a:xfrm>
              <a:off x="6096000" y="2770371"/>
              <a:ext cx="0" cy="665739"/>
            </a:xfrm>
            <a:prstGeom prst="straightConnector1">
              <a:avLst/>
            </a:prstGeom>
            <a:ln w="57150">
              <a:solidFill>
                <a:srgbClr val="80A716"/>
              </a:solidFill>
              <a:tailEnd type="triangle"/>
            </a:ln>
          </p:spPr>
          <p:style>
            <a:lnRef idx="1">
              <a:schemeClr val="accent1"/>
            </a:lnRef>
            <a:fillRef idx="0">
              <a:schemeClr val="accent1"/>
            </a:fillRef>
            <a:effectRef idx="0">
              <a:schemeClr val="accent1"/>
            </a:effectRef>
            <a:fontRef idx="minor">
              <a:schemeClr val="tx1"/>
            </a:fontRef>
          </p:style>
        </p:cxnSp>
      </p:grpSp>
      <p:pic>
        <p:nvPicPr>
          <p:cNvPr id="6" name="Graphic 8">
            <a:extLst>
              <a:ext uri="{FF2B5EF4-FFF2-40B4-BE49-F238E27FC236}">
                <a16:creationId xmlns:a16="http://schemas.microsoft.com/office/drawing/2014/main" id="{961F09D3-9830-45C4-B1DD-D275BECA6CA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5845985" y="1396612"/>
            <a:ext cx="500028" cy="1099291"/>
          </a:xfrm>
          <a:prstGeom prst="rect">
            <a:avLst/>
          </a:prstGeom>
        </p:spPr>
      </p:pic>
      <p:sp>
        <p:nvSpPr>
          <p:cNvPr id="7" name="TextBox 6">
            <a:extLst>
              <a:ext uri="{FF2B5EF4-FFF2-40B4-BE49-F238E27FC236}">
                <a16:creationId xmlns:a16="http://schemas.microsoft.com/office/drawing/2014/main" id="{3CF8FDE6-97B2-42EE-BA5D-8E3FF4F6B604}"/>
              </a:ext>
            </a:extLst>
          </p:cNvPr>
          <p:cNvSpPr txBox="1"/>
          <p:nvPr/>
        </p:nvSpPr>
        <p:spPr>
          <a:xfrm>
            <a:off x="5139892" y="2904245"/>
            <a:ext cx="829394" cy="369332"/>
          </a:xfrm>
          <a:prstGeom prst="rect">
            <a:avLst/>
          </a:prstGeom>
          <a:noFill/>
        </p:spPr>
        <p:txBody>
          <a:bodyPr wrap="none" rtlCol="0">
            <a:spAutoFit/>
          </a:bodyPr>
          <a:lstStyle/>
          <a:p>
            <a:r>
              <a:rPr lang="en-US" dirty="0">
                <a:solidFill>
                  <a:srgbClr val="2A355F"/>
                </a:solidFill>
              </a:rPr>
              <a:t>Trigger</a:t>
            </a:r>
          </a:p>
        </p:txBody>
      </p:sp>
      <p:graphicFrame>
        <p:nvGraphicFramePr>
          <p:cNvPr id="8" name="Table 11">
            <a:extLst>
              <a:ext uri="{FF2B5EF4-FFF2-40B4-BE49-F238E27FC236}">
                <a16:creationId xmlns:a16="http://schemas.microsoft.com/office/drawing/2014/main" id="{3CF84DAA-5B38-4D24-B4DC-13AE8D917DC7}"/>
              </a:ext>
            </a:extLst>
          </p:cNvPr>
          <p:cNvGraphicFramePr>
            <a:graphicFrameLocks noGrp="1"/>
          </p:cNvGraphicFramePr>
          <p:nvPr/>
        </p:nvGraphicFramePr>
        <p:xfrm>
          <a:off x="630704" y="1277261"/>
          <a:ext cx="2083921" cy="4450080"/>
        </p:xfrm>
        <a:graphic>
          <a:graphicData uri="http://schemas.openxmlformats.org/drawingml/2006/table">
            <a:tbl>
              <a:tblPr firstRow="1" bandRow="1">
                <a:tableStyleId>{5940675A-B579-460E-94D1-54222C63F5DA}</a:tableStyleId>
              </a:tblPr>
              <a:tblGrid>
                <a:gridCol w="1577930">
                  <a:extLst>
                    <a:ext uri="{9D8B030D-6E8A-4147-A177-3AD203B41FA5}">
                      <a16:colId xmlns:a16="http://schemas.microsoft.com/office/drawing/2014/main" val="4264818851"/>
                    </a:ext>
                  </a:extLst>
                </a:gridCol>
                <a:gridCol w="505991">
                  <a:extLst>
                    <a:ext uri="{9D8B030D-6E8A-4147-A177-3AD203B41FA5}">
                      <a16:colId xmlns:a16="http://schemas.microsoft.com/office/drawing/2014/main" val="2863279629"/>
                    </a:ext>
                  </a:extLst>
                </a:gridCol>
              </a:tblGrid>
              <a:tr h="370840">
                <a:tc>
                  <a:txBody>
                    <a:bodyPr/>
                    <a:lstStyle/>
                    <a:p>
                      <a:r>
                        <a:rPr lang="en-US" dirty="0">
                          <a:solidFill>
                            <a:schemeClr val="bg1"/>
                          </a:solidFill>
                        </a:rPr>
                        <a:t>Tigger</a:t>
                      </a:r>
                    </a:p>
                  </a:txBody>
                  <a:tcPr>
                    <a:solidFill>
                      <a:srgbClr val="80A716"/>
                    </a:solidFill>
                  </a:tcPr>
                </a:tc>
                <a:tc>
                  <a:txBody>
                    <a:bodyPr/>
                    <a:lstStyle/>
                    <a:p>
                      <a:endParaRPr lang="en-US" dirty="0"/>
                    </a:p>
                  </a:txBody>
                  <a:tcPr/>
                </a:tc>
                <a:extLst>
                  <a:ext uri="{0D108BD9-81ED-4DB2-BD59-A6C34878D82A}">
                    <a16:rowId xmlns:a16="http://schemas.microsoft.com/office/drawing/2014/main" val="2462671507"/>
                  </a:ext>
                </a:extLst>
              </a:tr>
              <a:tr h="370840">
                <a:tc>
                  <a:txBody>
                    <a:bodyPr/>
                    <a:lstStyle/>
                    <a:p>
                      <a:r>
                        <a:rPr lang="en-US" dirty="0">
                          <a:solidFill>
                            <a:schemeClr val="bg1"/>
                          </a:solidFill>
                        </a:rPr>
                        <a:t>Input</a:t>
                      </a:r>
                    </a:p>
                  </a:txBody>
                  <a:tcPr>
                    <a:solidFill>
                      <a:srgbClr val="80A716"/>
                    </a:solidFill>
                  </a:tcPr>
                </a:tc>
                <a:tc>
                  <a:txBody>
                    <a:bodyPr/>
                    <a:lstStyle/>
                    <a:p>
                      <a:endParaRPr lang="en-US" dirty="0"/>
                    </a:p>
                  </a:txBody>
                  <a:tcPr/>
                </a:tc>
                <a:extLst>
                  <a:ext uri="{0D108BD9-81ED-4DB2-BD59-A6C34878D82A}">
                    <a16:rowId xmlns:a16="http://schemas.microsoft.com/office/drawing/2014/main" val="3034954953"/>
                  </a:ext>
                </a:extLst>
              </a:tr>
              <a:tr h="370840">
                <a:tc>
                  <a:txBody>
                    <a:bodyPr/>
                    <a:lstStyle/>
                    <a:p>
                      <a:r>
                        <a:rPr lang="en-US" dirty="0">
                          <a:solidFill>
                            <a:schemeClr val="bg1"/>
                          </a:solidFill>
                        </a:rPr>
                        <a:t>Output</a:t>
                      </a:r>
                    </a:p>
                  </a:txBody>
                  <a:tcPr>
                    <a:solidFill>
                      <a:srgbClr val="80A716"/>
                    </a:solidFill>
                  </a:tcPr>
                </a:tc>
                <a:tc>
                  <a:txBody>
                    <a:bodyPr/>
                    <a:lstStyle/>
                    <a:p>
                      <a:endParaRPr lang="en-US" dirty="0"/>
                    </a:p>
                  </a:txBody>
                  <a:tcPr/>
                </a:tc>
                <a:extLst>
                  <a:ext uri="{0D108BD9-81ED-4DB2-BD59-A6C34878D82A}">
                    <a16:rowId xmlns:a16="http://schemas.microsoft.com/office/drawing/2014/main" val="1924879616"/>
                  </a:ext>
                </a:extLst>
              </a:tr>
              <a:tr h="370840">
                <a:tc>
                  <a:txBody>
                    <a:bodyPr/>
                    <a:lstStyle/>
                    <a:p>
                      <a:r>
                        <a:rPr lang="en-US" dirty="0">
                          <a:solidFill>
                            <a:schemeClr val="bg1"/>
                          </a:solidFill>
                        </a:rPr>
                        <a:t>Consumption</a:t>
                      </a:r>
                    </a:p>
                  </a:txBody>
                  <a:tcPr>
                    <a:solidFill>
                      <a:srgbClr val="80A716"/>
                    </a:solidFill>
                  </a:tcPr>
                </a:tc>
                <a:tc>
                  <a:txBody>
                    <a:bodyPr/>
                    <a:lstStyle/>
                    <a:p>
                      <a:endParaRPr lang="en-US" dirty="0"/>
                    </a:p>
                  </a:txBody>
                  <a:tcPr/>
                </a:tc>
                <a:extLst>
                  <a:ext uri="{0D108BD9-81ED-4DB2-BD59-A6C34878D82A}">
                    <a16:rowId xmlns:a16="http://schemas.microsoft.com/office/drawing/2014/main" val="2452107428"/>
                  </a:ext>
                </a:extLst>
              </a:tr>
              <a:tr h="370840">
                <a:tc>
                  <a:txBody>
                    <a:bodyPr/>
                    <a:lstStyle/>
                    <a:p>
                      <a:r>
                        <a:rPr lang="en-US" dirty="0">
                          <a:solidFill>
                            <a:schemeClr val="bg1"/>
                          </a:solidFill>
                        </a:rPr>
                        <a:t>Premium</a:t>
                      </a:r>
                    </a:p>
                  </a:txBody>
                  <a:tcPr>
                    <a:solidFill>
                      <a:srgbClr val="80A716"/>
                    </a:solidFill>
                  </a:tcPr>
                </a:tc>
                <a:tc>
                  <a:txBody>
                    <a:bodyPr/>
                    <a:lstStyle/>
                    <a:p>
                      <a:endParaRPr lang="en-US" dirty="0"/>
                    </a:p>
                  </a:txBody>
                  <a:tcPr/>
                </a:tc>
                <a:extLst>
                  <a:ext uri="{0D108BD9-81ED-4DB2-BD59-A6C34878D82A}">
                    <a16:rowId xmlns:a16="http://schemas.microsoft.com/office/drawing/2014/main" val="3044938028"/>
                  </a:ext>
                </a:extLst>
              </a:tr>
              <a:tr h="370840">
                <a:tc>
                  <a:txBody>
                    <a:bodyPr/>
                    <a:lstStyle/>
                    <a:p>
                      <a:r>
                        <a:rPr lang="en-US" dirty="0">
                          <a:solidFill>
                            <a:schemeClr val="bg1"/>
                          </a:solidFill>
                        </a:rPr>
                        <a:t>Dedicated</a:t>
                      </a:r>
                    </a:p>
                  </a:txBody>
                  <a:tcPr>
                    <a:solidFill>
                      <a:srgbClr val="80A716"/>
                    </a:solidFill>
                  </a:tcPr>
                </a:tc>
                <a:tc>
                  <a:txBody>
                    <a:bodyPr/>
                    <a:lstStyle/>
                    <a:p>
                      <a:endParaRPr lang="en-US" dirty="0"/>
                    </a:p>
                  </a:txBody>
                  <a:tcPr/>
                </a:tc>
                <a:extLst>
                  <a:ext uri="{0D108BD9-81ED-4DB2-BD59-A6C34878D82A}">
                    <a16:rowId xmlns:a16="http://schemas.microsoft.com/office/drawing/2014/main" val="1215363356"/>
                  </a:ext>
                </a:extLst>
              </a:tr>
              <a:tr h="370840">
                <a:tc>
                  <a:txBody>
                    <a:bodyPr/>
                    <a:lstStyle/>
                    <a:p>
                      <a:r>
                        <a:rPr lang="en-US" dirty="0">
                          <a:solidFill>
                            <a:schemeClr val="bg1"/>
                          </a:solidFill>
                        </a:rPr>
                        <a:t>C# In-Process</a:t>
                      </a:r>
                    </a:p>
                  </a:txBody>
                  <a:tcPr>
                    <a:solidFill>
                      <a:srgbClr val="80A716"/>
                    </a:solidFill>
                  </a:tcPr>
                </a:tc>
                <a:tc>
                  <a:txBody>
                    <a:bodyPr/>
                    <a:lstStyle/>
                    <a:p>
                      <a:endParaRPr lang="en-US" dirty="0"/>
                    </a:p>
                  </a:txBody>
                  <a:tcPr/>
                </a:tc>
                <a:extLst>
                  <a:ext uri="{0D108BD9-81ED-4DB2-BD59-A6C34878D82A}">
                    <a16:rowId xmlns:a16="http://schemas.microsoft.com/office/drawing/2014/main" val="3329572258"/>
                  </a:ext>
                </a:extLst>
              </a:tr>
              <a:tr h="370840">
                <a:tc>
                  <a:txBody>
                    <a:bodyPr/>
                    <a:lstStyle/>
                    <a:p>
                      <a:r>
                        <a:rPr lang="en-US" dirty="0">
                          <a:solidFill>
                            <a:schemeClr val="bg1"/>
                          </a:solidFill>
                        </a:rPr>
                        <a:t>C# Isolated</a:t>
                      </a:r>
                    </a:p>
                  </a:txBody>
                  <a:tcPr>
                    <a:solidFill>
                      <a:srgbClr val="80A716"/>
                    </a:solidFill>
                  </a:tcPr>
                </a:tc>
                <a:tc>
                  <a:txBody>
                    <a:bodyPr/>
                    <a:lstStyle/>
                    <a:p>
                      <a:endParaRPr lang="en-US" dirty="0"/>
                    </a:p>
                  </a:txBody>
                  <a:tcPr/>
                </a:tc>
                <a:extLst>
                  <a:ext uri="{0D108BD9-81ED-4DB2-BD59-A6C34878D82A}">
                    <a16:rowId xmlns:a16="http://schemas.microsoft.com/office/drawing/2014/main" val="4276700655"/>
                  </a:ext>
                </a:extLst>
              </a:tr>
              <a:tr h="370840">
                <a:tc>
                  <a:txBody>
                    <a:bodyPr/>
                    <a:lstStyle/>
                    <a:p>
                      <a:r>
                        <a:rPr lang="en-US" dirty="0">
                          <a:solidFill>
                            <a:schemeClr val="bg1"/>
                          </a:solidFill>
                        </a:rPr>
                        <a:t>Java</a:t>
                      </a:r>
                    </a:p>
                  </a:txBody>
                  <a:tcPr>
                    <a:solidFill>
                      <a:srgbClr val="80A716"/>
                    </a:solidFill>
                  </a:tcPr>
                </a:tc>
                <a:tc>
                  <a:txBody>
                    <a:bodyPr/>
                    <a:lstStyle/>
                    <a:p>
                      <a:endParaRPr lang="en-US" dirty="0"/>
                    </a:p>
                  </a:txBody>
                  <a:tcPr/>
                </a:tc>
                <a:extLst>
                  <a:ext uri="{0D108BD9-81ED-4DB2-BD59-A6C34878D82A}">
                    <a16:rowId xmlns:a16="http://schemas.microsoft.com/office/drawing/2014/main" val="3872971215"/>
                  </a:ext>
                </a:extLst>
              </a:tr>
              <a:tr h="370840">
                <a:tc>
                  <a:txBody>
                    <a:bodyPr/>
                    <a:lstStyle/>
                    <a:p>
                      <a:r>
                        <a:rPr lang="en-US" dirty="0">
                          <a:solidFill>
                            <a:schemeClr val="bg1"/>
                          </a:solidFill>
                        </a:rPr>
                        <a:t>JavaScript</a:t>
                      </a:r>
                    </a:p>
                  </a:txBody>
                  <a:tcPr>
                    <a:solidFill>
                      <a:srgbClr val="80A716"/>
                    </a:solidFill>
                  </a:tcPr>
                </a:tc>
                <a:tc>
                  <a:txBody>
                    <a:bodyPr/>
                    <a:lstStyle/>
                    <a:p>
                      <a:endParaRPr lang="en-US" dirty="0"/>
                    </a:p>
                  </a:txBody>
                  <a:tcPr/>
                </a:tc>
                <a:extLst>
                  <a:ext uri="{0D108BD9-81ED-4DB2-BD59-A6C34878D82A}">
                    <a16:rowId xmlns:a16="http://schemas.microsoft.com/office/drawing/2014/main" val="409350121"/>
                  </a:ext>
                </a:extLst>
              </a:tr>
              <a:tr h="370840">
                <a:tc>
                  <a:txBody>
                    <a:bodyPr/>
                    <a:lstStyle/>
                    <a:p>
                      <a:r>
                        <a:rPr lang="en-US" dirty="0">
                          <a:solidFill>
                            <a:schemeClr val="bg1"/>
                          </a:solidFill>
                        </a:rPr>
                        <a:t>PowerShell</a:t>
                      </a:r>
                    </a:p>
                  </a:txBody>
                  <a:tcPr>
                    <a:solidFill>
                      <a:srgbClr val="80A716"/>
                    </a:solidFill>
                  </a:tcPr>
                </a:tc>
                <a:tc>
                  <a:txBody>
                    <a:bodyPr/>
                    <a:lstStyle/>
                    <a:p>
                      <a:endParaRPr lang="en-US" dirty="0"/>
                    </a:p>
                  </a:txBody>
                  <a:tcPr/>
                </a:tc>
                <a:extLst>
                  <a:ext uri="{0D108BD9-81ED-4DB2-BD59-A6C34878D82A}">
                    <a16:rowId xmlns:a16="http://schemas.microsoft.com/office/drawing/2014/main" val="2469254327"/>
                  </a:ext>
                </a:extLst>
              </a:tr>
              <a:tr h="370840">
                <a:tc>
                  <a:txBody>
                    <a:bodyPr/>
                    <a:lstStyle/>
                    <a:p>
                      <a:r>
                        <a:rPr lang="en-US" dirty="0">
                          <a:solidFill>
                            <a:schemeClr val="bg1"/>
                          </a:solidFill>
                        </a:rPr>
                        <a:t>Python</a:t>
                      </a:r>
                    </a:p>
                  </a:txBody>
                  <a:tcPr>
                    <a:solidFill>
                      <a:srgbClr val="80A716"/>
                    </a:solidFill>
                  </a:tcPr>
                </a:tc>
                <a:tc>
                  <a:txBody>
                    <a:bodyPr/>
                    <a:lstStyle/>
                    <a:p>
                      <a:endParaRPr lang="en-US" dirty="0"/>
                    </a:p>
                  </a:txBody>
                  <a:tcPr/>
                </a:tc>
                <a:extLst>
                  <a:ext uri="{0D108BD9-81ED-4DB2-BD59-A6C34878D82A}">
                    <a16:rowId xmlns:a16="http://schemas.microsoft.com/office/drawing/2014/main" val="667219710"/>
                  </a:ext>
                </a:extLst>
              </a:tr>
            </a:tbl>
          </a:graphicData>
        </a:graphic>
      </p:graphicFrame>
      <p:pic>
        <p:nvPicPr>
          <p:cNvPr id="9" name="Picture 8">
            <a:extLst>
              <a:ext uri="{FF2B5EF4-FFF2-40B4-BE49-F238E27FC236}">
                <a16:creationId xmlns:a16="http://schemas.microsoft.com/office/drawing/2014/main" id="{B99E93EB-56F6-47B4-B057-AD274CDE9BA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1302662"/>
            <a:ext cx="316588" cy="316588"/>
          </a:xfrm>
          <a:prstGeom prst="rect">
            <a:avLst/>
          </a:prstGeom>
        </p:spPr>
      </p:pic>
      <p:pic>
        <p:nvPicPr>
          <p:cNvPr id="10" name="Picture 9">
            <a:extLst>
              <a:ext uri="{FF2B5EF4-FFF2-40B4-BE49-F238E27FC236}">
                <a16:creationId xmlns:a16="http://schemas.microsoft.com/office/drawing/2014/main" id="{52AAB335-3802-4DB9-AA53-6BD0A4596F95}"/>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2277298" y="1676952"/>
            <a:ext cx="316588" cy="316588"/>
          </a:xfrm>
          <a:prstGeom prst="rect">
            <a:avLst/>
          </a:prstGeom>
        </p:spPr>
      </p:pic>
      <p:pic>
        <p:nvPicPr>
          <p:cNvPr id="11" name="Picture 10">
            <a:extLst>
              <a:ext uri="{FF2B5EF4-FFF2-40B4-BE49-F238E27FC236}">
                <a16:creationId xmlns:a16="http://schemas.microsoft.com/office/drawing/2014/main" id="{9E473C87-DE2A-4705-B730-6C39926E53DB}"/>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2277298" y="2051242"/>
            <a:ext cx="316588" cy="316588"/>
          </a:xfrm>
          <a:prstGeom prst="rect">
            <a:avLst/>
          </a:prstGeom>
        </p:spPr>
      </p:pic>
      <p:pic>
        <p:nvPicPr>
          <p:cNvPr id="12" name="Picture 11">
            <a:extLst>
              <a:ext uri="{FF2B5EF4-FFF2-40B4-BE49-F238E27FC236}">
                <a16:creationId xmlns:a16="http://schemas.microsoft.com/office/drawing/2014/main" id="{475FECE3-F565-4B4C-B40D-E5176D9C3AD8}"/>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2277298" y="2416007"/>
            <a:ext cx="316588" cy="316588"/>
          </a:xfrm>
          <a:prstGeom prst="rect">
            <a:avLst/>
          </a:prstGeom>
        </p:spPr>
      </p:pic>
      <p:pic>
        <p:nvPicPr>
          <p:cNvPr id="13" name="Picture 12">
            <a:extLst>
              <a:ext uri="{FF2B5EF4-FFF2-40B4-BE49-F238E27FC236}">
                <a16:creationId xmlns:a16="http://schemas.microsoft.com/office/drawing/2014/main" id="{9CB59106-CF13-4ADC-BAC4-6511320A514E}"/>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2277298" y="2787122"/>
            <a:ext cx="316588" cy="316588"/>
          </a:xfrm>
          <a:prstGeom prst="rect">
            <a:avLst/>
          </a:prstGeom>
        </p:spPr>
      </p:pic>
      <p:pic>
        <p:nvPicPr>
          <p:cNvPr id="14" name="Picture 13">
            <a:extLst>
              <a:ext uri="{FF2B5EF4-FFF2-40B4-BE49-F238E27FC236}">
                <a16:creationId xmlns:a16="http://schemas.microsoft.com/office/drawing/2014/main" id="{1912465F-CBBD-4CD5-ADBC-BF12DD03432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3161412"/>
            <a:ext cx="316588" cy="316588"/>
          </a:xfrm>
          <a:prstGeom prst="rect">
            <a:avLst/>
          </a:prstGeom>
        </p:spPr>
      </p:pic>
      <p:pic>
        <p:nvPicPr>
          <p:cNvPr id="15" name="Picture 14">
            <a:extLst>
              <a:ext uri="{FF2B5EF4-FFF2-40B4-BE49-F238E27FC236}">
                <a16:creationId xmlns:a16="http://schemas.microsoft.com/office/drawing/2014/main" id="{1F794231-1A47-4ACA-A67B-7078C924977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3532527"/>
            <a:ext cx="316588" cy="316588"/>
          </a:xfrm>
          <a:prstGeom prst="rect">
            <a:avLst/>
          </a:prstGeom>
        </p:spPr>
      </p:pic>
      <p:pic>
        <p:nvPicPr>
          <p:cNvPr id="16" name="Picture 15">
            <a:extLst>
              <a:ext uri="{FF2B5EF4-FFF2-40B4-BE49-F238E27FC236}">
                <a16:creationId xmlns:a16="http://schemas.microsoft.com/office/drawing/2014/main" id="{07D825CE-AC66-4200-8A3D-F1D5D13E6F2C}"/>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2277298" y="3903642"/>
            <a:ext cx="316588" cy="316588"/>
          </a:xfrm>
          <a:prstGeom prst="rect">
            <a:avLst/>
          </a:prstGeom>
        </p:spPr>
      </p:pic>
      <p:pic>
        <p:nvPicPr>
          <p:cNvPr id="17" name="Picture 16">
            <a:extLst>
              <a:ext uri="{FF2B5EF4-FFF2-40B4-BE49-F238E27FC236}">
                <a16:creationId xmlns:a16="http://schemas.microsoft.com/office/drawing/2014/main" id="{84CDDC81-E81E-4C72-83EB-F0FB660CFC34}"/>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2277298" y="4274757"/>
            <a:ext cx="316588" cy="316588"/>
          </a:xfrm>
          <a:prstGeom prst="rect">
            <a:avLst/>
          </a:prstGeom>
        </p:spPr>
      </p:pic>
      <p:pic>
        <p:nvPicPr>
          <p:cNvPr id="18" name="Picture 17">
            <a:extLst>
              <a:ext uri="{FF2B5EF4-FFF2-40B4-BE49-F238E27FC236}">
                <a16:creationId xmlns:a16="http://schemas.microsoft.com/office/drawing/2014/main" id="{1242293F-472D-4F79-A3D7-2FE3D2E748D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4645872"/>
            <a:ext cx="316588" cy="316588"/>
          </a:xfrm>
          <a:prstGeom prst="rect">
            <a:avLst/>
          </a:prstGeom>
        </p:spPr>
      </p:pic>
      <p:pic>
        <p:nvPicPr>
          <p:cNvPr id="19" name="Picture 18">
            <a:extLst>
              <a:ext uri="{FF2B5EF4-FFF2-40B4-BE49-F238E27FC236}">
                <a16:creationId xmlns:a16="http://schemas.microsoft.com/office/drawing/2014/main" id="{623577C2-79CB-4BD4-9E5B-40FCA34B97C4}"/>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2277298" y="5016987"/>
            <a:ext cx="316588" cy="316588"/>
          </a:xfrm>
          <a:prstGeom prst="rect">
            <a:avLst/>
          </a:prstGeom>
        </p:spPr>
      </p:pic>
      <p:pic>
        <p:nvPicPr>
          <p:cNvPr id="20" name="Picture 19">
            <a:extLst>
              <a:ext uri="{FF2B5EF4-FFF2-40B4-BE49-F238E27FC236}">
                <a16:creationId xmlns:a16="http://schemas.microsoft.com/office/drawing/2014/main" id="{8AD6DED4-A9A1-4414-B4DC-5A74FD7221C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5388102"/>
            <a:ext cx="316588" cy="316588"/>
          </a:xfrm>
          <a:prstGeom prst="rect">
            <a:avLst/>
          </a:prstGeom>
        </p:spPr>
      </p:pic>
    </p:spTree>
    <p:extLst>
      <p:ext uri="{BB962C8B-B14F-4D97-AF65-F5344CB8AC3E}">
        <p14:creationId xmlns:p14="http://schemas.microsoft.com/office/powerpoint/2010/main" val="3186104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up)">
                                      <p:cBhvr>
                                        <p:cTn id="11" dur="500"/>
                                        <p:tgtEl>
                                          <p:spTgt spid="3"/>
                                        </p:tgtEl>
                                      </p:cBhvr>
                                    </p:animEffect>
                                  </p:childTnLst>
                                </p:cTn>
                              </p:par>
                            </p:childTnLst>
                          </p:cTn>
                        </p:par>
                        <p:par>
                          <p:cTn id="12" fill="hold">
                            <p:stCondLst>
                              <p:cond delay="1000"/>
                            </p:stCondLst>
                            <p:childTnLst>
                              <p:par>
                                <p:cTn id="13" presetID="1" presetClass="entr" presetSubtype="0"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7EE0EF-B530-4F07-9510-E1B218452D87}"/>
              </a:ext>
            </a:extLst>
          </p:cNvPr>
          <p:cNvSpPr>
            <a:spLocks noGrp="1"/>
          </p:cNvSpPr>
          <p:nvPr>
            <p:ph type="title"/>
          </p:nvPr>
        </p:nvSpPr>
        <p:spPr/>
        <p:txBody>
          <a:bodyPr/>
          <a:lstStyle/>
          <a:p>
            <a:r>
              <a:rPr lang="en-US" dirty="0"/>
              <a:t>Supported Bindings</a:t>
            </a:r>
          </a:p>
        </p:txBody>
      </p:sp>
      <p:pic>
        <p:nvPicPr>
          <p:cNvPr id="3" name="Graphic 2">
            <a:extLst>
              <a:ext uri="{FF2B5EF4-FFF2-40B4-BE49-F238E27FC236}">
                <a16:creationId xmlns:a16="http://schemas.microsoft.com/office/drawing/2014/main" id="{4AFBBE8D-B3C8-4DAD-8A2F-E181D0DC6CF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46347" y="1375734"/>
            <a:ext cx="849063" cy="849063"/>
          </a:xfrm>
          <a:prstGeom prst="rect">
            <a:avLst/>
          </a:prstGeom>
        </p:spPr>
      </p:pic>
      <p:pic>
        <p:nvPicPr>
          <p:cNvPr id="4" name="Graphic 3">
            <a:extLst>
              <a:ext uri="{FF2B5EF4-FFF2-40B4-BE49-F238E27FC236}">
                <a16:creationId xmlns:a16="http://schemas.microsoft.com/office/drawing/2014/main" id="{0B3F1A59-E367-4D7B-913B-C966BFCE744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1654673" y="1394784"/>
            <a:ext cx="849063" cy="849063"/>
          </a:xfrm>
          <a:prstGeom prst="rect">
            <a:avLst/>
          </a:prstGeom>
        </p:spPr>
      </p:pic>
      <p:pic>
        <p:nvPicPr>
          <p:cNvPr id="5" name="Graphic 4">
            <a:extLst>
              <a:ext uri="{FF2B5EF4-FFF2-40B4-BE49-F238E27FC236}">
                <a16:creationId xmlns:a16="http://schemas.microsoft.com/office/drawing/2014/main" id="{DC88590E-EF12-41BF-B332-0D6618000E6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2762999" y="1394784"/>
            <a:ext cx="849063" cy="849063"/>
          </a:xfrm>
          <a:prstGeom prst="rect">
            <a:avLst/>
          </a:prstGeom>
        </p:spPr>
      </p:pic>
      <p:pic>
        <p:nvPicPr>
          <p:cNvPr id="6" name="Graphic 5">
            <a:extLst>
              <a:ext uri="{FF2B5EF4-FFF2-40B4-BE49-F238E27FC236}">
                <a16:creationId xmlns:a16="http://schemas.microsoft.com/office/drawing/2014/main" id="{79961828-8360-4ECB-BEF0-BA434F9256F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3871327" y="1554577"/>
            <a:ext cx="849060" cy="624651"/>
          </a:xfrm>
          <a:prstGeom prst="rect">
            <a:avLst/>
          </a:prstGeom>
        </p:spPr>
      </p:pic>
      <p:pic>
        <p:nvPicPr>
          <p:cNvPr id="7" name="Graphic 6">
            <a:extLst>
              <a:ext uri="{FF2B5EF4-FFF2-40B4-BE49-F238E27FC236}">
                <a16:creationId xmlns:a16="http://schemas.microsoft.com/office/drawing/2014/main" id="{9E8D9040-730E-4680-917F-5BCDB8E249E3}"/>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a:off x="4974554" y="1452209"/>
            <a:ext cx="849063" cy="849063"/>
          </a:xfrm>
          <a:prstGeom prst="rect">
            <a:avLst/>
          </a:prstGeom>
        </p:spPr>
      </p:pic>
      <p:pic>
        <p:nvPicPr>
          <p:cNvPr id="8" name="Graphic 7">
            <a:extLst>
              <a:ext uri="{FF2B5EF4-FFF2-40B4-BE49-F238E27FC236}">
                <a16:creationId xmlns:a16="http://schemas.microsoft.com/office/drawing/2014/main" id="{51528CF9-42AF-464C-81FC-9172C41F039A}"/>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p:blipFill>
        <p:spPr>
          <a:xfrm>
            <a:off x="6077784" y="1452209"/>
            <a:ext cx="849063" cy="849063"/>
          </a:xfrm>
          <a:prstGeom prst="rect">
            <a:avLst/>
          </a:prstGeom>
        </p:spPr>
      </p:pic>
      <p:pic>
        <p:nvPicPr>
          <p:cNvPr id="9" name="Graphic 28">
            <a:extLst>
              <a:ext uri="{FF2B5EF4-FFF2-40B4-BE49-F238E27FC236}">
                <a16:creationId xmlns:a16="http://schemas.microsoft.com/office/drawing/2014/main" id="{90D727A7-84F8-48D9-8FF4-6CAC315326CD}"/>
              </a:ext>
            </a:extLst>
          </p:cNvPr>
          <p:cNvPicPr>
            <a:picLocks noChangeAspect="1"/>
          </p:cNvPicPr>
          <p:nvPr/>
        </p:nvPicPr>
        <p:blipFill>
          <a:blip r:embed="rId14">
            <a:extLst>
              <a:ext uri="{28A0092B-C50C-407E-A947-70E740481C1C}">
                <a14:useLocalDpi xmlns:a14="http://schemas.microsoft.com/office/drawing/2010/main" val="0"/>
              </a:ext>
            </a:extLst>
          </a:blip>
          <a:srcRect/>
          <a:stretch/>
        </p:blipFill>
        <p:spPr>
          <a:xfrm>
            <a:off x="560636" y="2869132"/>
            <a:ext cx="849063" cy="736296"/>
          </a:xfrm>
          <a:prstGeom prst="rect">
            <a:avLst/>
          </a:prstGeom>
        </p:spPr>
      </p:pic>
      <p:pic>
        <p:nvPicPr>
          <p:cNvPr id="10" name="Graphic 29">
            <a:extLst>
              <a:ext uri="{FF2B5EF4-FFF2-40B4-BE49-F238E27FC236}">
                <a16:creationId xmlns:a16="http://schemas.microsoft.com/office/drawing/2014/main" id="{0E9F608A-3780-4298-A63F-067DEEC40AEE}"/>
              </a:ext>
            </a:extLst>
          </p:cNvPr>
          <p:cNvPicPr>
            <a:picLocks noChangeAspect="1"/>
          </p:cNvPicPr>
          <p:nvPr/>
        </p:nvPicPr>
        <p:blipFill>
          <a:blip r:embed="rId15">
            <a:extLst>
              <a:ext uri="{28A0092B-C50C-407E-A947-70E740481C1C}">
                <a14:useLocalDpi xmlns:a14="http://schemas.microsoft.com/office/drawing/2010/main" val="0"/>
              </a:ext>
            </a:extLst>
          </a:blip>
          <a:srcRect/>
          <a:stretch/>
        </p:blipFill>
        <p:spPr>
          <a:xfrm>
            <a:off x="1654673" y="3127884"/>
            <a:ext cx="849056" cy="357183"/>
          </a:xfrm>
          <a:prstGeom prst="rect">
            <a:avLst/>
          </a:prstGeom>
        </p:spPr>
      </p:pic>
      <p:pic>
        <p:nvPicPr>
          <p:cNvPr id="11" name="Graphic 10">
            <a:extLst>
              <a:ext uri="{FF2B5EF4-FFF2-40B4-BE49-F238E27FC236}">
                <a16:creationId xmlns:a16="http://schemas.microsoft.com/office/drawing/2014/main" id="{C963024F-91F8-415B-B613-098C08F47E07}"/>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p:blipFill>
        <p:spPr>
          <a:xfrm>
            <a:off x="2762998" y="2869131"/>
            <a:ext cx="849063" cy="849063"/>
          </a:xfrm>
          <a:prstGeom prst="rect">
            <a:avLst/>
          </a:prstGeom>
        </p:spPr>
      </p:pic>
      <p:pic>
        <p:nvPicPr>
          <p:cNvPr id="12" name="Graphic 11">
            <a:extLst>
              <a:ext uri="{FF2B5EF4-FFF2-40B4-BE49-F238E27FC236}">
                <a16:creationId xmlns:a16="http://schemas.microsoft.com/office/drawing/2014/main" id="{4CCEBEF0-7038-42DD-BEBF-1B4C09A1C1FC}"/>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rcRect/>
          <a:stretch/>
        </p:blipFill>
        <p:spPr>
          <a:xfrm>
            <a:off x="4974554" y="2852596"/>
            <a:ext cx="849063" cy="849063"/>
          </a:xfrm>
          <a:prstGeom prst="rect">
            <a:avLst/>
          </a:prstGeom>
        </p:spPr>
      </p:pic>
      <p:pic>
        <p:nvPicPr>
          <p:cNvPr id="13" name="Graphic 33">
            <a:extLst>
              <a:ext uri="{FF2B5EF4-FFF2-40B4-BE49-F238E27FC236}">
                <a16:creationId xmlns:a16="http://schemas.microsoft.com/office/drawing/2014/main" id="{37669D2D-466C-47EC-A968-25028B8F980B}"/>
              </a:ext>
            </a:extLst>
          </p:cNvPr>
          <p:cNvPicPr>
            <a:picLocks noChangeAspect="1"/>
          </p:cNvPicPr>
          <p:nvPr/>
        </p:nvPicPr>
        <p:blipFill>
          <a:blip r:embed="rId20">
            <a:extLst>
              <a:ext uri="{28A0092B-C50C-407E-A947-70E740481C1C}">
                <a14:useLocalDpi xmlns:a14="http://schemas.microsoft.com/office/drawing/2010/main" val="0"/>
              </a:ext>
            </a:extLst>
          </a:blip>
          <a:srcRect/>
          <a:stretch/>
        </p:blipFill>
        <p:spPr>
          <a:xfrm>
            <a:off x="6077784" y="2841929"/>
            <a:ext cx="849063" cy="849063"/>
          </a:xfrm>
          <a:prstGeom prst="rect">
            <a:avLst/>
          </a:prstGeom>
        </p:spPr>
      </p:pic>
      <p:pic>
        <p:nvPicPr>
          <p:cNvPr id="14" name="Picture 13">
            <a:extLst>
              <a:ext uri="{FF2B5EF4-FFF2-40B4-BE49-F238E27FC236}">
                <a16:creationId xmlns:a16="http://schemas.microsoft.com/office/drawing/2014/main" id="{029F9CAB-090D-41C0-96BC-54AC7204A32B}"/>
              </a:ext>
            </a:extLst>
          </p:cNvPr>
          <p:cNvPicPr>
            <a:picLocks noChangeAspect="1"/>
          </p:cNvPicPr>
          <p:nvPr/>
        </p:nvPicPr>
        <p:blipFill>
          <a:blip r:embed="rId21">
            <a:extLst>
              <a:ext uri="{28A0092B-C50C-407E-A947-70E740481C1C}">
                <a14:useLocalDpi xmlns:a14="http://schemas.microsoft.com/office/drawing/2010/main" val="0"/>
              </a:ext>
            </a:extLst>
          </a:blip>
          <a:srcRect l="18711" r="18711"/>
          <a:stretch/>
        </p:blipFill>
        <p:spPr>
          <a:xfrm>
            <a:off x="4060578" y="2902289"/>
            <a:ext cx="460760" cy="736296"/>
          </a:xfrm>
          <a:prstGeom prst="rect">
            <a:avLst/>
          </a:prstGeom>
        </p:spPr>
      </p:pic>
      <p:pic>
        <p:nvPicPr>
          <p:cNvPr id="15" name="Graphic 36">
            <a:extLst>
              <a:ext uri="{FF2B5EF4-FFF2-40B4-BE49-F238E27FC236}">
                <a16:creationId xmlns:a16="http://schemas.microsoft.com/office/drawing/2014/main" id="{608F6EEB-69BE-40C6-9235-68699683900D}"/>
              </a:ext>
            </a:extLst>
          </p:cNvPr>
          <p:cNvPicPr>
            <a:picLocks noChangeAspect="1"/>
          </p:cNvPicPr>
          <p:nvPr/>
        </p:nvPicPr>
        <p:blipFill>
          <a:blip r:embed="rId22">
            <a:extLst>
              <a:ext uri="{28A0092B-C50C-407E-A947-70E740481C1C}">
                <a14:useLocalDpi xmlns:a14="http://schemas.microsoft.com/office/drawing/2010/main" val="0"/>
              </a:ext>
            </a:extLst>
          </a:blip>
          <a:srcRect/>
          <a:stretch/>
        </p:blipFill>
        <p:spPr>
          <a:xfrm>
            <a:off x="560636" y="4176224"/>
            <a:ext cx="849063" cy="797302"/>
          </a:xfrm>
          <a:prstGeom prst="rect">
            <a:avLst/>
          </a:prstGeom>
        </p:spPr>
      </p:pic>
      <p:pic>
        <p:nvPicPr>
          <p:cNvPr id="16" name="Graphic 15">
            <a:extLst>
              <a:ext uri="{FF2B5EF4-FFF2-40B4-BE49-F238E27FC236}">
                <a16:creationId xmlns:a16="http://schemas.microsoft.com/office/drawing/2014/main" id="{111E3979-5415-4826-A797-F6F92A3BC700}"/>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rcRect/>
          <a:stretch/>
        </p:blipFill>
        <p:spPr>
          <a:xfrm>
            <a:off x="1650870" y="4059903"/>
            <a:ext cx="849063" cy="849063"/>
          </a:xfrm>
          <a:prstGeom prst="rect">
            <a:avLst/>
          </a:prstGeom>
        </p:spPr>
      </p:pic>
      <p:pic>
        <p:nvPicPr>
          <p:cNvPr id="17" name="Graphic 16">
            <a:extLst>
              <a:ext uri="{FF2B5EF4-FFF2-40B4-BE49-F238E27FC236}">
                <a16:creationId xmlns:a16="http://schemas.microsoft.com/office/drawing/2014/main" id="{F0CAA1BD-623D-4EA6-94D0-460FB33361B2}"/>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rcRect/>
          <a:stretch/>
        </p:blipFill>
        <p:spPr>
          <a:xfrm>
            <a:off x="2762997" y="4062018"/>
            <a:ext cx="849063" cy="849063"/>
          </a:xfrm>
          <a:prstGeom prst="rect">
            <a:avLst/>
          </a:prstGeom>
        </p:spPr>
      </p:pic>
      <p:pic>
        <p:nvPicPr>
          <p:cNvPr id="18" name="Graphic 17">
            <a:extLst>
              <a:ext uri="{FF2B5EF4-FFF2-40B4-BE49-F238E27FC236}">
                <a16:creationId xmlns:a16="http://schemas.microsoft.com/office/drawing/2014/main" id="{AB593157-01B8-47A6-BE03-287246C977AF}"/>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rcRect/>
          <a:stretch/>
        </p:blipFill>
        <p:spPr>
          <a:xfrm>
            <a:off x="3871327" y="4061842"/>
            <a:ext cx="849063" cy="849063"/>
          </a:xfrm>
          <a:prstGeom prst="rect">
            <a:avLst/>
          </a:prstGeom>
        </p:spPr>
      </p:pic>
      <p:pic>
        <p:nvPicPr>
          <p:cNvPr id="19" name="Graphic 40">
            <a:extLst>
              <a:ext uri="{FF2B5EF4-FFF2-40B4-BE49-F238E27FC236}">
                <a16:creationId xmlns:a16="http://schemas.microsoft.com/office/drawing/2014/main" id="{A8A2C5E4-3D67-47B7-AB5F-CD4FCC691103}"/>
              </a:ext>
            </a:extLst>
          </p:cNvPr>
          <p:cNvPicPr>
            <a:picLocks noChangeAspect="1"/>
          </p:cNvPicPr>
          <p:nvPr/>
        </p:nvPicPr>
        <p:blipFill>
          <a:blip r:embed="rId29">
            <a:extLst>
              <a:ext uri="{28A0092B-C50C-407E-A947-70E740481C1C}">
                <a14:useLocalDpi xmlns:a14="http://schemas.microsoft.com/office/drawing/2010/main" val="0"/>
              </a:ext>
            </a:extLst>
          </a:blip>
          <a:srcRect/>
          <a:stretch/>
        </p:blipFill>
        <p:spPr>
          <a:xfrm>
            <a:off x="5039230" y="4059903"/>
            <a:ext cx="719709" cy="849063"/>
          </a:xfrm>
          <a:prstGeom prst="rect">
            <a:avLst/>
          </a:prstGeom>
        </p:spPr>
      </p:pic>
      <p:pic>
        <p:nvPicPr>
          <p:cNvPr id="20" name="Graphic 41">
            <a:extLst>
              <a:ext uri="{FF2B5EF4-FFF2-40B4-BE49-F238E27FC236}">
                <a16:creationId xmlns:a16="http://schemas.microsoft.com/office/drawing/2014/main" id="{097DCA1B-C8FB-4895-8F4C-47DD63173E6D}"/>
              </a:ext>
            </a:extLst>
          </p:cNvPr>
          <p:cNvPicPr>
            <a:picLocks noChangeAspect="1"/>
          </p:cNvPicPr>
          <p:nvPr/>
        </p:nvPicPr>
        <p:blipFill>
          <a:blip r:embed="rId30">
            <a:extLst>
              <a:ext uri="{28A0092B-C50C-407E-A947-70E740481C1C}">
                <a14:useLocalDpi xmlns:a14="http://schemas.microsoft.com/office/drawing/2010/main" val="0"/>
              </a:ext>
            </a:extLst>
          </a:blip>
          <a:srcRect/>
          <a:stretch/>
        </p:blipFill>
        <p:spPr>
          <a:xfrm>
            <a:off x="6077779" y="4227419"/>
            <a:ext cx="849063" cy="636797"/>
          </a:xfrm>
          <a:prstGeom prst="rect">
            <a:avLst/>
          </a:prstGeom>
        </p:spPr>
      </p:pic>
      <p:grpSp>
        <p:nvGrpSpPr>
          <p:cNvPr id="21" name="Group 20">
            <a:extLst>
              <a:ext uri="{FF2B5EF4-FFF2-40B4-BE49-F238E27FC236}">
                <a16:creationId xmlns:a16="http://schemas.microsoft.com/office/drawing/2014/main" id="{3AC4D0E7-5C9B-494B-A486-69CE950B7928}"/>
              </a:ext>
            </a:extLst>
          </p:cNvPr>
          <p:cNvGrpSpPr/>
          <p:nvPr/>
        </p:nvGrpSpPr>
        <p:grpSpPr>
          <a:xfrm>
            <a:off x="8288089" y="1532013"/>
            <a:ext cx="3065711" cy="876265"/>
            <a:chOff x="8288089" y="1532013"/>
            <a:chExt cx="3065711" cy="876265"/>
          </a:xfrm>
        </p:grpSpPr>
        <p:pic>
          <p:nvPicPr>
            <p:cNvPr id="22" name="Graphic 21">
              <a:extLst>
                <a:ext uri="{FF2B5EF4-FFF2-40B4-BE49-F238E27FC236}">
                  <a16:creationId xmlns:a16="http://schemas.microsoft.com/office/drawing/2014/main" id="{C27B2525-75EC-4C4A-B2AC-9EABF3B6D0FB}"/>
                </a:ext>
              </a:extLst>
            </p:cNvPr>
            <p:cNvPicPr>
              <a:picLocks noChangeAspect="1"/>
            </p:cNvPicPr>
            <p:nvPr/>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rcRect/>
            <a:stretch/>
          </p:blipFill>
          <p:spPr>
            <a:xfrm>
              <a:off x="8288089" y="1559215"/>
              <a:ext cx="849063" cy="849063"/>
            </a:xfrm>
            <a:prstGeom prst="rect">
              <a:avLst/>
            </a:prstGeom>
          </p:spPr>
        </p:pic>
        <p:pic>
          <p:nvPicPr>
            <p:cNvPr id="23" name="Graphic 22">
              <a:extLst>
                <a:ext uri="{FF2B5EF4-FFF2-40B4-BE49-F238E27FC236}">
                  <a16:creationId xmlns:a16="http://schemas.microsoft.com/office/drawing/2014/main" id="{48BF5D1C-C48B-4AB5-80C7-554C154D65EE}"/>
                </a:ext>
              </a:extLst>
            </p:cNvPr>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rcRect/>
            <a:stretch/>
          </p:blipFill>
          <p:spPr>
            <a:xfrm>
              <a:off x="9396413" y="1545614"/>
              <a:ext cx="849063" cy="849063"/>
            </a:xfrm>
            <a:prstGeom prst="rect">
              <a:avLst/>
            </a:prstGeom>
          </p:spPr>
        </p:pic>
        <p:pic>
          <p:nvPicPr>
            <p:cNvPr id="24" name="Graphic 23">
              <a:extLst>
                <a:ext uri="{FF2B5EF4-FFF2-40B4-BE49-F238E27FC236}">
                  <a16:creationId xmlns:a16="http://schemas.microsoft.com/office/drawing/2014/main" id="{8B99DF27-C871-4B92-A232-489049AF6E34}"/>
                </a:ext>
              </a:extLst>
            </p:cNvPr>
            <p:cNvPicPr>
              <a:picLocks noChangeAspect="1"/>
            </p:cNvPicPr>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rcRect/>
            <a:stretch/>
          </p:blipFill>
          <p:spPr>
            <a:xfrm>
              <a:off x="10504737" y="1532013"/>
              <a:ext cx="849063" cy="849063"/>
            </a:xfrm>
            <a:prstGeom prst="rect">
              <a:avLst/>
            </a:prstGeom>
          </p:spPr>
        </p:pic>
      </p:grpSp>
      <p:sp>
        <p:nvSpPr>
          <p:cNvPr id="25" name="Rectangle: Rounded Corners 24">
            <a:extLst>
              <a:ext uri="{FF2B5EF4-FFF2-40B4-BE49-F238E27FC236}">
                <a16:creationId xmlns:a16="http://schemas.microsoft.com/office/drawing/2014/main" id="{224B46E5-FB97-4922-BE2A-7B3563ECF72C}"/>
              </a:ext>
            </a:extLst>
          </p:cNvPr>
          <p:cNvSpPr/>
          <p:nvPr/>
        </p:nvSpPr>
        <p:spPr>
          <a:xfrm>
            <a:off x="8288089" y="2754433"/>
            <a:ext cx="3065711" cy="81197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Third Party Bindings</a:t>
            </a:r>
          </a:p>
        </p:txBody>
      </p:sp>
      <p:sp>
        <p:nvSpPr>
          <p:cNvPr id="26" name="Rectangle: Rounded Corners 25">
            <a:extLst>
              <a:ext uri="{FF2B5EF4-FFF2-40B4-BE49-F238E27FC236}">
                <a16:creationId xmlns:a16="http://schemas.microsoft.com/office/drawing/2014/main" id="{17451D25-93F0-4CDA-97B6-0BF5C6FAD1D0}"/>
              </a:ext>
            </a:extLst>
          </p:cNvPr>
          <p:cNvSpPr/>
          <p:nvPr/>
        </p:nvSpPr>
        <p:spPr>
          <a:xfrm>
            <a:off x="8288089" y="3911775"/>
            <a:ext cx="3065711" cy="81197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Custom Bindings</a:t>
            </a:r>
          </a:p>
        </p:txBody>
      </p:sp>
    </p:spTree>
    <p:extLst>
      <p:ext uri="{BB962C8B-B14F-4D97-AF65-F5344CB8AC3E}">
        <p14:creationId xmlns:p14="http://schemas.microsoft.com/office/powerpoint/2010/main" val="810053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500"/>
                                        <p:tgtEl>
                                          <p:spTgt spid="2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fade">
                                      <p:cBhvr>
                                        <p:cTn id="1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7E4F06-2696-4A10-BD68-FFC89253CA59}"/>
              </a:ext>
            </a:extLst>
          </p:cNvPr>
          <p:cNvSpPr>
            <a:spLocks noGrp="1"/>
          </p:cNvSpPr>
          <p:nvPr>
            <p:ph type="title"/>
          </p:nvPr>
        </p:nvSpPr>
        <p:spPr/>
        <p:txBody>
          <a:bodyPr/>
          <a:lstStyle/>
          <a:p>
            <a:r>
              <a:rPr lang="en-US" dirty="0"/>
              <a:t>Durable Functions</a:t>
            </a:r>
          </a:p>
        </p:txBody>
      </p:sp>
      <p:sp>
        <p:nvSpPr>
          <p:cNvPr id="3" name="Text Placeholder 2">
            <a:extLst>
              <a:ext uri="{FF2B5EF4-FFF2-40B4-BE49-F238E27FC236}">
                <a16:creationId xmlns:a16="http://schemas.microsoft.com/office/drawing/2014/main" id="{98FC6F8D-FC70-41B9-BE65-F6A67C69A5F8}"/>
              </a:ext>
            </a:extLst>
          </p:cNvPr>
          <p:cNvSpPr>
            <a:spLocks noGrp="1"/>
          </p:cNvSpPr>
          <p:nvPr>
            <p:ph type="body" idx="1"/>
          </p:nvPr>
        </p:nvSpPr>
        <p:spPr/>
        <p:txBody>
          <a:bodyPr/>
          <a:lstStyle/>
          <a:p>
            <a:r>
              <a:rPr lang="en-US" dirty="0"/>
              <a:t>Beyond Hello World: Getting Deeper into Azure Functions</a:t>
            </a:r>
          </a:p>
        </p:txBody>
      </p:sp>
    </p:spTree>
    <p:extLst>
      <p:ext uri="{BB962C8B-B14F-4D97-AF65-F5344CB8AC3E}">
        <p14:creationId xmlns:p14="http://schemas.microsoft.com/office/powerpoint/2010/main" val="128247995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6A4BAB-C3DA-49FE-8F5F-458136E7A35C}"/>
              </a:ext>
            </a:extLst>
          </p:cNvPr>
          <p:cNvSpPr>
            <a:spLocks noGrp="1"/>
          </p:cNvSpPr>
          <p:nvPr>
            <p:ph type="title"/>
          </p:nvPr>
        </p:nvSpPr>
        <p:spPr/>
        <p:txBody>
          <a:bodyPr/>
          <a:lstStyle/>
          <a:p>
            <a:r>
              <a:rPr lang="en-US" dirty="0"/>
              <a:t>Durable Functions</a:t>
            </a:r>
          </a:p>
        </p:txBody>
      </p:sp>
      <p:sp>
        <p:nvSpPr>
          <p:cNvPr id="3" name="TextBox 2">
            <a:extLst>
              <a:ext uri="{FF2B5EF4-FFF2-40B4-BE49-F238E27FC236}">
                <a16:creationId xmlns:a16="http://schemas.microsoft.com/office/drawing/2014/main" id="{38BDE838-59BE-46A6-A940-E882D2F561F8}"/>
              </a:ext>
            </a:extLst>
          </p:cNvPr>
          <p:cNvSpPr txBox="1"/>
          <p:nvPr/>
        </p:nvSpPr>
        <p:spPr>
          <a:xfrm>
            <a:off x="212690" y="2100107"/>
            <a:ext cx="11766620" cy="1446550"/>
          </a:xfrm>
          <a:prstGeom prst="rect">
            <a:avLst/>
          </a:prstGeom>
          <a:noFill/>
        </p:spPr>
        <p:txBody>
          <a:bodyPr wrap="square" rtlCol="0">
            <a:spAutoFit/>
          </a:bodyPr>
          <a:lstStyle/>
          <a:p>
            <a:pPr algn="ctr"/>
            <a:r>
              <a:rPr lang="en-US" sz="8800" dirty="0">
                <a:solidFill>
                  <a:srgbClr val="441D62"/>
                </a:solidFill>
                <a:latin typeface="Kamerik205 8" panose="020B0803030600020004" pitchFamily="34" charset="0"/>
              </a:rPr>
              <a:t>Stateful Functions?</a:t>
            </a:r>
          </a:p>
        </p:txBody>
      </p:sp>
      <p:sp>
        <p:nvSpPr>
          <p:cNvPr id="4" name="TextBox 3">
            <a:extLst>
              <a:ext uri="{FF2B5EF4-FFF2-40B4-BE49-F238E27FC236}">
                <a16:creationId xmlns:a16="http://schemas.microsoft.com/office/drawing/2014/main" id="{4D33BB6C-CCAB-4E97-A02D-793664366915}"/>
              </a:ext>
            </a:extLst>
          </p:cNvPr>
          <p:cNvSpPr txBox="1"/>
          <p:nvPr/>
        </p:nvSpPr>
        <p:spPr>
          <a:xfrm>
            <a:off x="212690" y="2269384"/>
            <a:ext cx="11766620" cy="1107996"/>
          </a:xfrm>
          <a:prstGeom prst="rect">
            <a:avLst/>
          </a:prstGeom>
          <a:noFill/>
        </p:spPr>
        <p:txBody>
          <a:bodyPr wrap="square" rtlCol="0">
            <a:spAutoFit/>
          </a:bodyPr>
          <a:lstStyle/>
          <a:p>
            <a:pPr algn="ctr"/>
            <a:r>
              <a:rPr lang="en-US" sz="6600" dirty="0">
                <a:solidFill>
                  <a:srgbClr val="441D62"/>
                </a:solidFill>
                <a:latin typeface="Kamerik205 8" panose="020B0803030600020004" pitchFamily="34" charset="0"/>
              </a:rPr>
              <a:t>Orchestrated Workflows</a:t>
            </a:r>
          </a:p>
        </p:txBody>
      </p:sp>
    </p:spTree>
    <p:extLst>
      <p:ext uri="{BB962C8B-B14F-4D97-AF65-F5344CB8AC3E}">
        <p14:creationId xmlns:p14="http://schemas.microsoft.com/office/powerpoint/2010/main" val="1363380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000"/>
                                        <p:tgtEl>
                                          <p:spTgt spid="3"/>
                                        </p:tgtEl>
                                      </p:cBhvr>
                                    </p:animEffect>
                                    <p:anim calcmode="lin" valueType="num">
                                      <p:cBhvr>
                                        <p:cTn id="8" dur="2000" fill="hold"/>
                                        <p:tgtEl>
                                          <p:spTgt spid="3"/>
                                        </p:tgtEl>
                                        <p:attrNameLst>
                                          <p:attrName>style.rotation</p:attrName>
                                        </p:attrNameLst>
                                      </p:cBhvr>
                                      <p:tavLst>
                                        <p:tav tm="0">
                                          <p:val>
                                            <p:fltVal val="720"/>
                                          </p:val>
                                        </p:tav>
                                        <p:tav tm="100000">
                                          <p:val>
                                            <p:fltVal val="0"/>
                                          </p:val>
                                        </p:tav>
                                      </p:tavLst>
                                    </p:anim>
                                    <p:anim calcmode="lin" valueType="num">
                                      <p:cBhvr>
                                        <p:cTn id="9" dur="2000" fill="hold"/>
                                        <p:tgtEl>
                                          <p:spTgt spid="3"/>
                                        </p:tgtEl>
                                        <p:attrNameLst>
                                          <p:attrName>ppt_h</p:attrName>
                                        </p:attrNameLst>
                                      </p:cBhvr>
                                      <p:tavLst>
                                        <p:tav tm="0">
                                          <p:val>
                                            <p:fltVal val="0"/>
                                          </p:val>
                                        </p:tav>
                                        <p:tav tm="100000">
                                          <p:val>
                                            <p:strVal val="#ppt_h"/>
                                          </p:val>
                                        </p:tav>
                                      </p:tavLst>
                                    </p:anim>
                                    <p:anim calcmode="lin" valueType="num">
                                      <p:cBhvr>
                                        <p:cTn id="10" dur="2000" fill="hold"/>
                                        <p:tgtEl>
                                          <p:spTgt spid="3"/>
                                        </p:tgtEl>
                                        <p:attrNameLst>
                                          <p:attrName>ppt_w</p:attrName>
                                        </p:attrNameLst>
                                      </p:cBhvr>
                                      <p:tavLst>
                                        <p:tav tm="0">
                                          <p:val>
                                            <p:fltVal val="0"/>
                                          </p:val>
                                        </p:tav>
                                        <p:tav tm="100000">
                                          <p:val>
                                            <p:strVal val="#ppt_w"/>
                                          </p:val>
                                        </p:tav>
                                      </p:tavLst>
                                    </p:anim>
                                  </p:childTnLst>
                                </p:cTn>
                              </p:par>
                            </p:childTnLst>
                          </p:cTn>
                        </p:par>
                      </p:childTnLst>
                    </p:cTn>
                  </p:par>
                  <p:par>
                    <p:cTn id="11" fill="hold">
                      <p:stCondLst>
                        <p:cond delay="indefinite"/>
                      </p:stCondLst>
                      <p:childTnLst>
                        <p:par>
                          <p:cTn id="12" fill="hold">
                            <p:stCondLst>
                              <p:cond delay="0"/>
                            </p:stCondLst>
                            <p:childTnLst>
                              <p:par>
                                <p:cTn id="13" presetID="37" presetClass="exit" presetSubtype="0" fill="hold" grpId="1" nodeType="clickEffect">
                                  <p:stCondLst>
                                    <p:cond delay="0"/>
                                  </p:stCondLst>
                                  <p:childTnLst>
                                    <p:animEffect transition="out" filter="fade">
                                      <p:cBhvr>
                                        <p:cTn id="14" dur="1000"/>
                                        <p:tgtEl>
                                          <p:spTgt spid="3"/>
                                        </p:tgtEl>
                                      </p:cBhvr>
                                    </p:animEffect>
                                    <p:anim calcmode="lin" valueType="num">
                                      <p:cBhvr>
                                        <p:cTn id="15" dur="1000"/>
                                        <p:tgtEl>
                                          <p:spTgt spid="3"/>
                                        </p:tgtEl>
                                        <p:attrNameLst>
                                          <p:attrName>ppt_x</p:attrName>
                                        </p:attrNameLst>
                                      </p:cBhvr>
                                      <p:tavLst>
                                        <p:tav tm="0">
                                          <p:val>
                                            <p:strVal val="ppt_x"/>
                                          </p:val>
                                        </p:tav>
                                        <p:tav tm="100000">
                                          <p:val>
                                            <p:strVal val="ppt_x"/>
                                          </p:val>
                                        </p:tav>
                                      </p:tavLst>
                                    </p:anim>
                                    <p:anim calcmode="lin" valueType="num">
                                      <p:cBhvr>
                                        <p:cTn id="16" dur="100" decel="100000"/>
                                        <p:tgtEl>
                                          <p:spTgt spid="3"/>
                                        </p:tgtEl>
                                        <p:attrNameLst>
                                          <p:attrName>ppt_y</p:attrName>
                                        </p:attrNameLst>
                                      </p:cBhvr>
                                      <p:tavLst>
                                        <p:tav tm="0">
                                          <p:val>
                                            <p:strVal val="ppt_y"/>
                                          </p:val>
                                        </p:tav>
                                        <p:tav tm="100000">
                                          <p:val>
                                            <p:strVal val="ppt_y-.03"/>
                                          </p:val>
                                        </p:tav>
                                      </p:tavLst>
                                    </p:anim>
                                    <p:anim calcmode="lin" valueType="num">
                                      <p:cBhvr>
                                        <p:cTn id="17" dur="900" accel="100000">
                                          <p:stCondLst>
                                            <p:cond delay="100"/>
                                          </p:stCondLst>
                                        </p:cTn>
                                        <p:tgtEl>
                                          <p:spTgt spid="3"/>
                                        </p:tgtEl>
                                        <p:attrNameLst>
                                          <p:attrName>ppt_y</p:attrName>
                                        </p:attrNameLst>
                                      </p:cBhvr>
                                      <p:tavLst>
                                        <p:tav tm="0">
                                          <p:val>
                                            <p:strVal val="ppt_y"/>
                                          </p:val>
                                        </p:tav>
                                        <p:tav tm="100000">
                                          <p:val>
                                            <p:strVal val="ppt_y+1"/>
                                          </p:val>
                                        </p:tav>
                                      </p:tavLst>
                                    </p:anim>
                                    <p:set>
                                      <p:cBhvr>
                                        <p:cTn id="18" dur="1" fill="hold">
                                          <p:stCondLst>
                                            <p:cond delay="999"/>
                                          </p:stCondLst>
                                        </p:cTn>
                                        <p:tgtEl>
                                          <p:spTgt spid="3"/>
                                        </p:tgtEl>
                                        <p:attrNameLst>
                                          <p:attrName>style.visibility</p:attrName>
                                        </p:attrNameLst>
                                      </p:cBhvr>
                                      <p:to>
                                        <p:strVal val="hidden"/>
                                      </p:to>
                                    </p:set>
                                  </p:childTnLst>
                                </p:cTn>
                              </p:par>
                            </p:childTnLst>
                          </p:cTn>
                        </p:par>
                        <p:par>
                          <p:cTn id="19" fill="hold">
                            <p:stCondLst>
                              <p:cond delay="1000"/>
                            </p:stCondLst>
                            <p:childTnLst>
                              <p:par>
                                <p:cTn id="20" presetID="53" presetClass="entr" presetSubtype="16" fill="hold" grpId="0" nodeType="afterEffect">
                                  <p:stCondLst>
                                    <p:cond delay="0"/>
                                  </p:stCondLst>
                                  <p:childTnLst>
                                    <p:set>
                                      <p:cBhvr>
                                        <p:cTn id="21" dur="1" fill="hold">
                                          <p:stCondLst>
                                            <p:cond delay="0"/>
                                          </p:stCondLst>
                                        </p:cTn>
                                        <p:tgtEl>
                                          <p:spTgt spid="4"/>
                                        </p:tgtEl>
                                        <p:attrNameLst>
                                          <p:attrName>style.visibility</p:attrName>
                                        </p:attrNameLst>
                                      </p:cBhvr>
                                      <p:to>
                                        <p:strVal val="visible"/>
                                      </p:to>
                                    </p:set>
                                    <p:anim calcmode="lin" valueType="num">
                                      <p:cBhvr>
                                        <p:cTn id="22" dur="500" fill="hold"/>
                                        <p:tgtEl>
                                          <p:spTgt spid="4"/>
                                        </p:tgtEl>
                                        <p:attrNameLst>
                                          <p:attrName>ppt_w</p:attrName>
                                        </p:attrNameLst>
                                      </p:cBhvr>
                                      <p:tavLst>
                                        <p:tav tm="0">
                                          <p:val>
                                            <p:fltVal val="0"/>
                                          </p:val>
                                        </p:tav>
                                        <p:tav tm="100000">
                                          <p:val>
                                            <p:strVal val="#ppt_w"/>
                                          </p:val>
                                        </p:tav>
                                      </p:tavLst>
                                    </p:anim>
                                    <p:anim calcmode="lin" valueType="num">
                                      <p:cBhvr>
                                        <p:cTn id="23" dur="500" fill="hold"/>
                                        <p:tgtEl>
                                          <p:spTgt spid="4"/>
                                        </p:tgtEl>
                                        <p:attrNameLst>
                                          <p:attrName>ppt_h</p:attrName>
                                        </p:attrNameLst>
                                      </p:cBhvr>
                                      <p:tavLst>
                                        <p:tav tm="0">
                                          <p:val>
                                            <p:fltVal val="0"/>
                                          </p:val>
                                        </p:tav>
                                        <p:tav tm="100000">
                                          <p:val>
                                            <p:strVal val="#ppt_h"/>
                                          </p:val>
                                        </p:tav>
                                      </p:tavLst>
                                    </p:anim>
                                    <p:animEffect transition="in" filter="fade">
                                      <p:cBhvr>
                                        <p:cTn id="2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4"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BF85A8ED-0878-590B-73B5-2BEE9F896D6B}"/>
              </a:ext>
            </a:extLst>
          </p:cNvPr>
          <p:cNvSpPr/>
          <p:nvPr/>
        </p:nvSpPr>
        <p:spPr>
          <a:xfrm>
            <a:off x="766119" y="2190317"/>
            <a:ext cx="10939848" cy="2174789"/>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D25E5075-B16D-46BE-89A9-A22243F368E3}"/>
              </a:ext>
            </a:extLst>
          </p:cNvPr>
          <p:cNvSpPr>
            <a:spLocks noGrp="1"/>
          </p:cNvSpPr>
          <p:nvPr>
            <p:ph type="title"/>
          </p:nvPr>
        </p:nvSpPr>
        <p:spPr/>
        <p:txBody>
          <a:bodyPr/>
          <a:lstStyle/>
          <a:p>
            <a:r>
              <a:rPr lang="en-US" dirty="0"/>
              <a:t>Durable Functions</a:t>
            </a:r>
          </a:p>
        </p:txBody>
      </p:sp>
      <p:sp>
        <p:nvSpPr>
          <p:cNvPr id="3" name="TextBox 2">
            <a:extLst>
              <a:ext uri="{FF2B5EF4-FFF2-40B4-BE49-F238E27FC236}">
                <a16:creationId xmlns:a16="http://schemas.microsoft.com/office/drawing/2014/main" id="{F19F775A-5B22-4B9D-8E31-E4194C27F319}"/>
              </a:ext>
            </a:extLst>
          </p:cNvPr>
          <p:cNvSpPr txBox="1"/>
          <p:nvPr/>
        </p:nvSpPr>
        <p:spPr>
          <a:xfrm>
            <a:off x="838200" y="1182695"/>
            <a:ext cx="5541838" cy="646331"/>
          </a:xfrm>
          <a:prstGeom prst="rect">
            <a:avLst/>
          </a:prstGeom>
          <a:noFill/>
        </p:spPr>
        <p:txBody>
          <a:bodyPr wrap="none" rtlCol="0">
            <a:spAutoFit/>
          </a:bodyPr>
          <a:lstStyle/>
          <a:p>
            <a:r>
              <a:rPr lang="en-US" sz="3600" dirty="0">
                <a:solidFill>
                  <a:srgbClr val="093444"/>
                </a:solidFill>
              </a:rPr>
              <a:t>Patterns – Function Chaining</a:t>
            </a:r>
          </a:p>
        </p:txBody>
      </p:sp>
      <p:sp>
        <p:nvSpPr>
          <p:cNvPr id="4" name="Flowchart: Magnetic Disk 3">
            <a:extLst>
              <a:ext uri="{FF2B5EF4-FFF2-40B4-BE49-F238E27FC236}">
                <a16:creationId xmlns:a16="http://schemas.microsoft.com/office/drawing/2014/main" id="{752C782A-4B3D-4358-84D3-FDD3A85EEB02}"/>
              </a:ext>
            </a:extLst>
          </p:cNvPr>
          <p:cNvSpPr/>
          <p:nvPr/>
        </p:nvSpPr>
        <p:spPr>
          <a:xfrm>
            <a:off x="2857674" y="2619488"/>
            <a:ext cx="539015" cy="945682"/>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lowchart: Magnetic Disk 4">
            <a:extLst>
              <a:ext uri="{FF2B5EF4-FFF2-40B4-BE49-F238E27FC236}">
                <a16:creationId xmlns:a16="http://schemas.microsoft.com/office/drawing/2014/main" id="{7157B27A-CA81-4C86-AA3A-FDD93299BB2F}"/>
              </a:ext>
            </a:extLst>
          </p:cNvPr>
          <p:cNvSpPr/>
          <p:nvPr/>
        </p:nvSpPr>
        <p:spPr>
          <a:xfrm>
            <a:off x="5824760" y="2619488"/>
            <a:ext cx="539015" cy="945682"/>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lowchart: Magnetic Disk 5">
            <a:extLst>
              <a:ext uri="{FF2B5EF4-FFF2-40B4-BE49-F238E27FC236}">
                <a16:creationId xmlns:a16="http://schemas.microsoft.com/office/drawing/2014/main" id="{FC86A152-AC9F-4053-A434-F5BD2C759B35}"/>
              </a:ext>
            </a:extLst>
          </p:cNvPr>
          <p:cNvSpPr/>
          <p:nvPr/>
        </p:nvSpPr>
        <p:spPr>
          <a:xfrm>
            <a:off x="8795311" y="2619486"/>
            <a:ext cx="539015" cy="945682"/>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Arrow: Right 6">
            <a:extLst>
              <a:ext uri="{FF2B5EF4-FFF2-40B4-BE49-F238E27FC236}">
                <a16:creationId xmlns:a16="http://schemas.microsoft.com/office/drawing/2014/main" id="{0B3E95AD-D2AA-411A-B55F-E2F76153FE78}"/>
              </a:ext>
            </a:extLst>
          </p:cNvPr>
          <p:cNvSpPr/>
          <p:nvPr/>
        </p:nvSpPr>
        <p:spPr>
          <a:xfrm>
            <a:off x="2300438" y="3035174"/>
            <a:ext cx="413886" cy="242539"/>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8" name="Arrow: Right 7">
            <a:extLst>
              <a:ext uri="{FF2B5EF4-FFF2-40B4-BE49-F238E27FC236}">
                <a16:creationId xmlns:a16="http://schemas.microsoft.com/office/drawing/2014/main" id="{BCADB51F-F470-4E44-93E0-4881FC8A2DC1}"/>
              </a:ext>
            </a:extLst>
          </p:cNvPr>
          <p:cNvSpPr/>
          <p:nvPr/>
        </p:nvSpPr>
        <p:spPr>
          <a:xfrm>
            <a:off x="3540039" y="3025549"/>
            <a:ext cx="413886" cy="242539"/>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9" name="Arrow: Right 8">
            <a:extLst>
              <a:ext uri="{FF2B5EF4-FFF2-40B4-BE49-F238E27FC236}">
                <a16:creationId xmlns:a16="http://schemas.microsoft.com/office/drawing/2014/main" id="{B4D8C939-ECA1-4884-BEAD-D3FCB9D626B0}"/>
              </a:ext>
            </a:extLst>
          </p:cNvPr>
          <p:cNvSpPr/>
          <p:nvPr/>
        </p:nvSpPr>
        <p:spPr>
          <a:xfrm>
            <a:off x="5277547" y="3035174"/>
            <a:ext cx="413886" cy="242539"/>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 name="Arrow: Right 9">
            <a:extLst>
              <a:ext uri="{FF2B5EF4-FFF2-40B4-BE49-F238E27FC236}">
                <a16:creationId xmlns:a16="http://schemas.microsoft.com/office/drawing/2014/main" id="{CE4F65EA-81DE-428B-8CE6-DF448DC36658}"/>
              </a:ext>
            </a:extLst>
          </p:cNvPr>
          <p:cNvSpPr/>
          <p:nvPr/>
        </p:nvSpPr>
        <p:spPr>
          <a:xfrm>
            <a:off x="6495370" y="3025549"/>
            <a:ext cx="413886" cy="242539"/>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1" name="Arrow: Right 10">
            <a:extLst>
              <a:ext uri="{FF2B5EF4-FFF2-40B4-BE49-F238E27FC236}">
                <a16:creationId xmlns:a16="http://schemas.microsoft.com/office/drawing/2014/main" id="{3ADAAF12-6488-4853-840E-2E1D05A3BD54}"/>
              </a:ext>
            </a:extLst>
          </p:cNvPr>
          <p:cNvSpPr/>
          <p:nvPr/>
        </p:nvSpPr>
        <p:spPr>
          <a:xfrm>
            <a:off x="8249830" y="3035174"/>
            <a:ext cx="413886" cy="242539"/>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2" name="Arrow: Right 11">
            <a:extLst>
              <a:ext uri="{FF2B5EF4-FFF2-40B4-BE49-F238E27FC236}">
                <a16:creationId xmlns:a16="http://schemas.microsoft.com/office/drawing/2014/main" id="{5CD8003D-828C-4DAE-89D4-20C77187D371}"/>
              </a:ext>
            </a:extLst>
          </p:cNvPr>
          <p:cNvSpPr/>
          <p:nvPr/>
        </p:nvSpPr>
        <p:spPr>
          <a:xfrm>
            <a:off x="9477676" y="3035173"/>
            <a:ext cx="413886" cy="242539"/>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A6D422A6-C6EB-4793-969C-D4D6F32865C3}"/>
              </a:ext>
            </a:extLst>
          </p:cNvPr>
          <p:cNvGrpSpPr/>
          <p:nvPr/>
        </p:nvGrpSpPr>
        <p:grpSpPr>
          <a:xfrm>
            <a:off x="1106679" y="2619488"/>
            <a:ext cx="1073919" cy="1535581"/>
            <a:chOff x="1106679" y="2619488"/>
            <a:chExt cx="1073919" cy="1535581"/>
          </a:xfrm>
        </p:grpSpPr>
        <p:pic>
          <p:nvPicPr>
            <p:cNvPr id="14" name="Graphic 13">
              <a:extLst>
                <a:ext uri="{FF2B5EF4-FFF2-40B4-BE49-F238E27FC236}">
                  <a16:creationId xmlns:a16="http://schemas.microsoft.com/office/drawing/2014/main" id="{B83796CC-2205-4F08-B628-E5BCDAE11A8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6679" y="2619488"/>
              <a:ext cx="1073919" cy="1073919"/>
            </a:xfrm>
            <a:prstGeom prst="rect">
              <a:avLst/>
            </a:prstGeom>
          </p:spPr>
        </p:pic>
        <p:sp>
          <p:nvSpPr>
            <p:cNvPr id="15" name="TextBox 14">
              <a:extLst>
                <a:ext uri="{FF2B5EF4-FFF2-40B4-BE49-F238E27FC236}">
                  <a16:creationId xmlns:a16="http://schemas.microsoft.com/office/drawing/2014/main" id="{25BEF8EC-E1DD-4018-95F7-2A00311ECEA4}"/>
                </a:ext>
              </a:extLst>
            </p:cNvPr>
            <p:cNvSpPr txBox="1"/>
            <p:nvPr/>
          </p:nvSpPr>
          <p:spPr>
            <a:xfrm>
              <a:off x="1401295" y="3693404"/>
              <a:ext cx="481222" cy="461665"/>
            </a:xfrm>
            <a:prstGeom prst="rect">
              <a:avLst/>
            </a:prstGeom>
            <a:noFill/>
          </p:spPr>
          <p:txBody>
            <a:bodyPr wrap="none" rtlCol="0">
              <a:spAutoFit/>
            </a:bodyPr>
            <a:lstStyle/>
            <a:p>
              <a:r>
                <a:rPr lang="en-US" sz="2400" dirty="0"/>
                <a:t>F1</a:t>
              </a:r>
            </a:p>
          </p:txBody>
        </p:sp>
      </p:grpSp>
      <p:grpSp>
        <p:nvGrpSpPr>
          <p:cNvPr id="16" name="Group 15">
            <a:extLst>
              <a:ext uri="{FF2B5EF4-FFF2-40B4-BE49-F238E27FC236}">
                <a16:creationId xmlns:a16="http://schemas.microsoft.com/office/drawing/2014/main" id="{E66FD6B9-BB1E-44C3-91EA-A4B068F6897F}"/>
              </a:ext>
            </a:extLst>
          </p:cNvPr>
          <p:cNvGrpSpPr/>
          <p:nvPr/>
        </p:nvGrpSpPr>
        <p:grpSpPr>
          <a:xfrm>
            <a:off x="4073765" y="2619487"/>
            <a:ext cx="1073919" cy="1535582"/>
            <a:chOff x="4073765" y="2619487"/>
            <a:chExt cx="1073919" cy="1535582"/>
          </a:xfrm>
        </p:grpSpPr>
        <p:pic>
          <p:nvPicPr>
            <p:cNvPr id="17" name="Graphic 16">
              <a:extLst>
                <a:ext uri="{FF2B5EF4-FFF2-40B4-BE49-F238E27FC236}">
                  <a16:creationId xmlns:a16="http://schemas.microsoft.com/office/drawing/2014/main" id="{53A3A5A2-D683-4ABD-8382-F4EEC1924E8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073765" y="2619487"/>
              <a:ext cx="1073919" cy="1073919"/>
            </a:xfrm>
            <a:prstGeom prst="rect">
              <a:avLst/>
            </a:prstGeom>
          </p:spPr>
        </p:pic>
        <p:sp>
          <p:nvSpPr>
            <p:cNvPr id="18" name="TextBox 17">
              <a:extLst>
                <a:ext uri="{FF2B5EF4-FFF2-40B4-BE49-F238E27FC236}">
                  <a16:creationId xmlns:a16="http://schemas.microsoft.com/office/drawing/2014/main" id="{D3E2270B-1C04-4319-B32B-631FAC322B43}"/>
                </a:ext>
              </a:extLst>
            </p:cNvPr>
            <p:cNvSpPr txBox="1"/>
            <p:nvPr/>
          </p:nvSpPr>
          <p:spPr>
            <a:xfrm>
              <a:off x="4370113" y="3693404"/>
              <a:ext cx="481222" cy="461665"/>
            </a:xfrm>
            <a:prstGeom prst="rect">
              <a:avLst/>
            </a:prstGeom>
            <a:noFill/>
          </p:spPr>
          <p:txBody>
            <a:bodyPr wrap="none" rtlCol="0">
              <a:spAutoFit/>
            </a:bodyPr>
            <a:lstStyle/>
            <a:p>
              <a:r>
                <a:rPr lang="en-US" sz="2400" dirty="0"/>
                <a:t>F2</a:t>
              </a:r>
            </a:p>
          </p:txBody>
        </p:sp>
      </p:grpSp>
      <p:grpSp>
        <p:nvGrpSpPr>
          <p:cNvPr id="19" name="Group 18">
            <a:extLst>
              <a:ext uri="{FF2B5EF4-FFF2-40B4-BE49-F238E27FC236}">
                <a16:creationId xmlns:a16="http://schemas.microsoft.com/office/drawing/2014/main" id="{B56DC311-3399-4E48-A49B-2967660A86D5}"/>
              </a:ext>
            </a:extLst>
          </p:cNvPr>
          <p:cNvGrpSpPr/>
          <p:nvPr/>
        </p:nvGrpSpPr>
        <p:grpSpPr>
          <a:xfrm>
            <a:off x="7044316" y="2619486"/>
            <a:ext cx="1073919" cy="1535582"/>
            <a:chOff x="7044316" y="2619486"/>
            <a:chExt cx="1073919" cy="1535582"/>
          </a:xfrm>
        </p:grpSpPr>
        <p:pic>
          <p:nvPicPr>
            <p:cNvPr id="20" name="Graphic 19">
              <a:extLst>
                <a:ext uri="{FF2B5EF4-FFF2-40B4-BE49-F238E27FC236}">
                  <a16:creationId xmlns:a16="http://schemas.microsoft.com/office/drawing/2014/main" id="{D5796297-F4DD-4A8C-8F2A-8DF39DF5CD6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044316" y="2619486"/>
              <a:ext cx="1073919" cy="1073919"/>
            </a:xfrm>
            <a:prstGeom prst="rect">
              <a:avLst/>
            </a:prstGeom>
          </p:spPr>
        </p:pic>
        <p:sp>
          <p:nvSpPr>
            <p:cNvPr id="21" name="TextBox 20">
              <a:extLst>
                <a:ext uri="{FF2B5EF4-FFF2-40B4-BE49-F238E27FC236}">
                  <a16:creationId xmlns:a16="http://schemas.microsoft.com/office/drawing/2014/main" id="{2BB800E3-96A2-4BE2-B8D4-1BDA9867ADA8}"/>
                </a:ext>
              </a:extLst>
            </p:cNvPr>
            <p:cNvSpPr txBox="1"/>
            <p:nvPr/>
          </p:nvSpPr>
          <p:spPr>
            <a:xfrm>
              <a:off x="7340664" y="3693403"/>
              <a:ext cx="481222" cy="461665"/>
            </a:xfrm>
            <a:prstGeom prst="rect">
              <a:avLst/>
            </a:prstGeom>
            <a:noFill/>
          </p:spPr>
          <p:txBody>
            <a:bodyPr wrap="none" rtlCol="0">
              <a:spAutoFit/>
            </a:bodyPr>
            <a:lstStyle/>
            <a:p>
              <a:r>
                <a:rPr lang="en-US" sz="2400" dirty="0"/>
                <a:t>F3</a:t>
              </a:r>
            </a:p>
          </p:txBody>
        </p:sp>
      </p:grpSp>
      <p:grpSp>
        <p:nvGrpSpPr>
          <p:cNvPr id="22" name="Group 21">
            <a:extLst>
              <a:ext uri="{FF2B5EF4-FFF2-40B4-BE49-F238E27FC236}">
                <a16:creationId xmlns:a16="http://schemas.microsoft.com/office/drawing/2014/main" id="{D2E6549A-E1A1-4341-A86F-5EE8EA7E8FAA}"/>
              </a:ext>
            </a:extLst>
          </p:cNvPr>
          <p:cNvGrpSpPr/>
          <p:nvPr/>
        </p:nvGrpSpPr>
        <p:grpSpPr>
          <a:xfrm>
            <a:off x="10011402" y="2619485"/>
            <a:ext cx="1073919" cy="1535582"/>
            <a:chOff x="10011402" y="2619485"/>
            <a:chExt cx="1073919" cy="1535582"/>
          </a:xfrm>
        </p:grpSpPr>
        <p:pic>
          <p:nvPicPr>
            <p:cNvPr id="23" name="Graphic 22">
              <a:extLst>
                <a:ext uri="{FF2B5EF4-FFF2-40B4-BE49-F238E27FC236}">
                  <a16:creationId xmlns:a16="http://schemas.microsoft.com/office/drawing/2014/main" id="{37A71AF7-7FEC-43A5-B3B2-B78B12C4DC2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011402" y="2619485"/>
              <a:ext cx="1073919" cy="1073919"/>
            </a:xfrm>
            <a:prstGeom prst="rect">
              <a:avLst/>
            </a:prstGeom>
          </p:spPr>
        </p:pic>
        <p:sp>
          <p:nvSpPr>
            <p:cNvPr id="24" name="TextBox 23">
              <a:extLst>
                <a:ext uri="{FF2B5EF4-FFF2-40B4-BE49-F238E27FC236}">
                  <a16:creationId xmlns:a16="http://schemas.microsoft.com/office/drawing/2014/main" id="{19DA5D1C-4413-4B08-9FF1-5A92D035D6FC}"/>
                </a:ext>
              </a:extLst>
            </p:cNvPr>
            <p:cNvSpPr txBox="1"/>
            <p:nvPr/>
          </p:nvSpPr>
          <p:spPr>
            <a:xfrm>
              <a:off x="10307750" y="3693402"/>
              <a:ext cx="481222" cy="461665"/>
            </a:xfrm>
            <a:prstGeom prst="rect">
              <a:avLst/>
            </a:prstGeom>
            <a:noFill/>
          </p:spPr>
          <p:txBody>
            <a:bodyPr wrap="none" rtlCol="0">
              <a:spAutoFit/>
            </a:bodyPr>
            <a:lstStyle/>
            <a:p>
              <a:r>
                <a:rPr lang="en-US" sz="2400" dirty="0"/>
                <a:t>F4</a:t>
              </a:r>
            </a:p>
          </p:txBody>
        </p:sp>
      </p:grpSp>
    </p:spTree>
    <p:extLst>
      <p:ext uri="{BB962C8B-B14F-4D97-AF65-F5344CB8AC3E}">
        <p14:creationId xmlns:p14="http://schemas.microsoft.com/office/powerpoint/2010/main" val="209079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left)">
                                      <p:cBhvr>
                                        <p:cTn id="11" dur="500"/>
                                        <p:tgtEl>
                                          <p:spTgt spid="7"/>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wipe(left)">
                                      <p:cBhvr>
                                        <p:cTn id="19" dur="500"/>
                                        <p:tgtEl>
                                          <p:spTgt spid="8"/>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500"/>
                                        <p:tgtEl>
                                          <p:spTgt spid="16"/>
                                        </p:tgtEl>
                                      </p:cBhvr>
                                    </p:animEffect>
                                  </p:childTnLst>
                                </p:cTn>
                              </p:par>
                            </p:childTnLst>
                          </p:cTn>
                        </p:par>
                        <p:par>
                          <p:cTn id="24" fill="hold">
                            <p:stCondLst>
                              <p:cond delay="2500"/>
                            </p:stCondLst>
                            <p:childTnLst>
                              <p:par>
                                <p:cTn id="25" presetID="22" presetClass="entr" presetSubtype="8" fill="hold" grpId="0" nodeType="after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wipe(left)">
                                      <p:cBhvr>
                                        <p:cTn id="27" dur="500"/>
                                        <p:tgtEl>
                                          <p:spTgt spid="9"/>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fade">
                                      <p:cBhvr>
                                        <p:cTn id="31" dur="500"/>
                                        <p:tgtEl>
                                          <p:spTgt spid="5"/>
                                        </p:tgtEl>
                                      </p:cBhvr>
                                    </p:animEffect>
                                  </p:childTnLst>
                                </p:cTn>
                              </p:par>
                            </p:childTnLst>
                          </p:cTn>
                        </p:par>
                        <p:par>
                          <p:cTn id="32" fill="hold">
                            <p:stCondLst>
                              <p:cond delay="3500"/>
                            </p:stCondLst>
                            <p:childTnLst>
                              <p:par>
                                <p:cTn id="33" presetID="22" presetClass="entr" presetSubtype="8" fill="hold" grpId="0" nodeType="after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wipe(left)">
                                      <p:cBhvr>
                                        <p:cTn id="35" dur="500"/>
                                        <p:tgtEl>
                                          <p:spTgt spid="10"/>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fade">
                                      <p:cBhvr>
                                        <p:cTn id="39" dur="500"/>
                                        <p:tgtEl>
                                          <p:spTgt spid="19"/>
                                        </p:tgtEl>
                                      </p:cBhvr>
                                    </p:animEffect>
                                  </p:childTnLst>
                                </p:cTn>
                              </p:par>
                            </p:childTnLst>
                          </p:cTn>
                        </p:par>
                        <p:par>
                          <p:cTn id="40" fill="hold">
                            <p:stCondLst>
                              <p:cond delay="4500"/>
                            </p:stCondLst>
                            <p:childTnLst>
                              <p:par>
                                <p:cTn id="41" presetID="22" presetClass="entr" presetSubtype="8" fill="hold" grpId="0" nodeType="afterEffect">
                                  <p:stCondLst>
                                    <p:cond delay="0"/>
                                  </p:stCondLst>
                                  <p:childTnLst>
                                    <p:set>
                                      <p:cBhvr>
                                        <p:cTn id="42" dur="1" fill="hold">
                                          <p:stCondLst>
                                            <p:cond delay="0"/>
                                          </p:stCondLst>
                                        </p:cTn>
                                        <p:tgtEl>
                                          <p:spTgt spid="11"/>
                                        </p:tgtEl>
                                        <p:attrNameLst>
                                          <p:attrName>style.visibility</p:attrName>
                                        </p:attrNameLst>
                                      </p:cBhvr>
                                      <p:to>
                                        <p:strVal val="visible"/>
                                      </p:to>
                                    </p:set>
                                    <p:animEffect transition="in" filter="wipe(left)">
                                      <p:cBhvr>
                                        <p:cTn id="43" dur="500"/>
                                        <p:tgtEl>
                                          <p:spTgt spid="11"/>
                                        </p:tgtEl>
                                      </p:cBhvr>
                                    </p:animEffect>
                                  </p:childTnLst>
                                </p:cTn>
                              </p:par>
                            </p:childTnLst>
                          </p:cTn>
                        </p:par>
                        <p:par>
                          <p:cTn id="44" fill="hold">
                            <p:stCondLst>
                              <p:cond delay="5000"/>
                            </p:stCondLst>
                            <p:childTnLst>
                              <p:par>
                                <p:cTn id="45" presetID="10" presetClass="entr" presetSubtype="0" fill="hold" grpId="0" nodeType="afterEffect">
                                  <p:stCondLst>
                                    <p:cond delay="0"/>
                                  </p:stCondLst>
                                  <p:childTnLst>
                                    <p:set>
                                      <p:cBhvr>
                                        <p:cTn id="46" dur="1" fill="hold">
                                          <p:stCondLst>
                                            <p:cond delay="0"/>
                                          </p:stCondLst>
                                        </p:cTn>
                                        <p:tgtEl>
                                          <p:spTgt spid="6"/>
                                        </p:tgtEl>
                                        <p:attrNameLst>
                                          <p:attrName>style.visibility</p:attrName>
                                        </p:attrNameLst>
                                      </p:cBhvr>
                                      <p:to>
                                        <p:strVal val="visible"/>
                                      </p:to>
                                    </p:set>
                                    <p:animEffect transition="in" filter="fade">
                                      <p:cBhvr>
                                        <p:cTn id="47" dur="500"/>
                                        <p:tgtEl>
                                          <p:spTgt spid="6"/>
                                        </p:tgtEl>
                                      </p:cBhvr>
                                    </p:animEffect>
                                  </p:childTnLst>
                                </p:cTn>
                              </p:par>
                            </p:childTnLst>
                          </p:cTn>
                        </p:par>
                        <p:par>
                          <p:cTn id="48" fill="hold">
                            <p:stCondLst>
                              <p:cond delay="5500"/>
                            </p:stCondLst>
                            <p:childTnLst>
                              <p:par>
                                <p:cTn id="49" presetID="22" presetClass="entr" presetSubtype="8" fill="hold" grpId="0" nodeType="afterEffect">
                                  <p:stCondLst>
                                    <p:cond delay="0"/>
                                  </p:stCondLst>
                                  <p:childTnLst>
                                    <p:set>
                                      <p:cBhvr>
                                        <p:cTn id="50" dur="1" fill="hold">
                                          <p:stCondLst>
                                            <p:cond delay="0"/>
                                          </p:stCondLst>
                                        </p:cTn>
                                        <p:tgtEl>
                                          <p:spTgt spid="12"/>
                                        </p:tgtEl>
                                        <p:attrNameLst>
                                          <p:attrName>style.visibility</p:attrName>
                                        </p:attrNameLst>
                                      </p:cBhvr>
                                      <p:to>
                                        <p:strVal val="visible"/>
                                      </p:to>
                                    </p:set>
                                    <p:animEffect transition="in" filter="wipe(left)">
                                      <p:cBhvr>
                                        <p:cTn id="51" dur="500"/>
                                        <p:tgtEl>
                                          <p:spTgt spid="12"/>
                                        </p:tgtEl>
                                      </p:cBhvr>
                                    </p:animEffect>
                                  </p:childTnLst>
                                </p:cTn>
                              </p:par>
                            </p:childTnLst>
                          </p:cTn>
                        </p:par>
                        <p:par>
                          <p:cTn id="52" fill="hold">
                            <p:stCondLst>
                              <p:cond delay="6000"/>
                            </p:stCondLst>
                            <p:childTnLst>
                              <p:par>
                                <p:cTn id="53" presetID="10" presetClass="entr" presetSubtype="0" fill="hold" nodeType="afterEffect">
                                  <p:stCondLst>
                                    <p:cond delay="0"/>
                                  </p:stCondLst>
                                  <p:childTnLst>
                                    <p:set>
                                      <p:cBhvr>
                                        <p:cTn id="54" dur="1" fill="hold">
                                          <p:stCondLst>
                                            <p:cond delay="0"/>
                                          </p:stCondLst>
                                        </p:cTn>
                                        <p:tgtEl>
                                          <p:spTgt spid="22"/>
                                        </p:tgtEl>
                                        <p:attrNameLst>
                                          <p:attrName>style.visibility</p:attrName>
                                        </p:attrNameLst>
                                      </p:cBhvr>
                                      <p:to>
                                        <p:strVal val="visible"/>
                                      </p:to>
                                    </p:set>
                                    <p:animEffect transition="in" filter="fade">
                                      <p:cBhvr>
                                        <p:cTn id="55"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12"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377DC7-6A0B-435D-BB74-FE3B52D6D2D8}"/>
              </a:ext>
            </a:extLst>
          </p:cNvPr>
          <p:cNvSpPr>
            <a:spLocks noGrp="1"/>
          </p:cNvSpPr>
          <p:nvPr>
            <p:ph type="title"/>
          </p:nvPr>
        </p:nvSpPr>
        <p:spPr/>
        <p:txBody>
          <a:bodyPr/>
          <a:lstStyle/>
          <a:p>
            <a:r>
              <a:rPr lang="en-US" dirty="0"/>
              <a:t>Durable Functions</a:t>
            </a:r>
          </a:p>
        </p:txBody>
      </p:sp>
      <p:sp>
        <p:nvSpPr>
          <p:cNvPr id="3" name="TextBox 2">
            <a:extLst>
              <a:ext uri="{FF2B5EF4-FFF2-40B4-BE49-F238E27FC236}">
                <a16:creationId xmlns:a16="http://schemas.microsoft.com/office/drawing/2014/main" id="{FD9D3203-EC99-48F4-88EB-2227E7135E30}"/>
              </a:ext>
            </a:extLst>
          </p:cNvPr>
          <p:cNvSpPr txBox="1"/>
          <p:nvPr/>
        </p:nvSpPr>
        <p:spPr>
          <a:xfrm>
            <a:off x="838200" y="1182695"/>
            <a:ext cx="5541838" cy="646331"/>
          </a:xfrm>
          <a:prstGeom prst="rect">
            <a:avLst/>
          </a:prstGeom>
          <a:noFill/>
        </p:spPr>
        <p:txBody>
          <a:bodyPr wrap="none" rtlCol="0">
            <a:spAutoFit/>
          </a:bodyPr>
          <a:lstStyle/>
          <a:p>
            <a:r>
              <a:rPr lang="en-US" sz="3600" dirty="0">
                <a:solidFill>
                  <a:schemeClr val="tx2">
                    <a:lumMod val="75000"/>
                  </a:schemeClr>
                </a:solidFill>
              </a:rPr>
              <a:t>Patterns – Function Chaining</a:t>
            </a:r>
          </a:p>
        </p:txBody>
      </p:sp>
      <p:pic>
        <p:nvPicPr>
          <p:cNvPr id="4" name="Picture 3">
            <a:extLst>
              <a:ext uri="{FF2B5EF4-FFF2-40B4-BE49-F238E27FC236}">
                <a16:creationId xmlns:a16="http://schemas.microsoft.com/office/drawing/2014/main" id="{93ED1CD6-C2D7-4015-BF70-0F9CE051B1BF}"/>
              </a:ext>
            </a:extLst>
          </p:cNvPr>
          <p:cNvPicPr>
            <a:picLocks noChangeAspect="1"/>
          </p:cNvPicPr>
          <p:nvPr/>
        </p:nvPicPr>
        <p:blipFill>
          <a:blip r:embed="rId3"/>
          <a:stretch>
            <a:fillRect/>
          </a:stretch>
        </p:blipFill>
        <p:spPr>
          <a:xfrm>
            <a:off x="838200" y="1819050"/>
            <a:ext cx="9412458" cy="3856255"/>
          </a:xfrm>
          <a:prstGeom prst="rect">
            <a:avLst/>
          </a:prstGeom>
        </p:spPr>
      </p:pic>
    </p:spTree>
    <p:extLst>
      <p:ext uri="{BB962C8B-B14F-4D97-AF65-F5344CB8AC3E}">
        <p14:creationId xmlns:p14="http://schemas.microsoft.com/office/powerpoint/2010/main" val="277746478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7660D333-4AA6-EFC0-CAAA-6896C6D83D10}"/>
              </a:ext>
            </a:extLst>
          </p:cNvPr>
          <p:cNvSpPr/>
          <p:nvPr/>
        </p:nvSpPr>
        <p:spPr>
          <a:xfrm>
            <a:off x="1606378" y="2018499"/>
            <a:ext cx="7825946" cy="384684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6B534649-D9BD-4B49-A650-7F2D2F6CA07C}"/>
              </a:ext>
            </a:extLst>
          </p:cNvPr>
          <p:cNvSpPr>
            <a:spLocks noGrp="1"/>
          </p:cNvSpPr>
          <p:nvPr>
            <p:ph type="title"/>
          </p:nvPr>
        </p:nvSpPr>
        <p:spPr/>
        <p:txBody>
          <a:bodyPr/>
          <a:lstStyle/>
          <a:p>
            <a:r>
              <a:rPr lang="en-US" dirty="0"/>
              <a:t>Durable Functions</a:t>
            </a:r>
          </a:p>
        </p:txBody>
      </p:sp>
      <p:sp>
        <p:nvSpPr>
          <p:cNvPr id="3" name="TextBox 2">
            <a:extLst>
              <a:ext uri="{FF2B5EF4-FFF2-40B4-BE49-F238E27FC236}">
                <a16:creationId xmlns:a16="http://schemas.microsoft.com/office/drawing/2014/main" id="{5CFCAF29-E24A-4084-967E-7F9AE22C3EED}"/>
              </a:ext>
            </a:extLst>
          </p:cNvPr>
          <p:cNvSpPr txBox="1"/>
          <p:nvPr/>
        </p:nvSpPr>
        <p:spPr>
          <a:xfrm>
            <a:off x="838200" y="1182695"/>
            <a:ext cx="4808689" cy="646331"/>
          </a:xfrm>
          <a:prstGeom prst="rect">
            <a:avLst/>
          </a:prstGeom>
          <a:noFill/>
        </p:spPr>
        <p:txBody>
          <a:bodyPr wrap="none" rtlCol="0">
            <a:spAutoFit/>
          </a:bodyPr>
          <a:lstStyle/>
          <a:p>
            <a:r>
              <a:rPr lang="en-US" sz="3600" dirty="0">
                <a:solidFill>
                  <a:schemeClr val="tx2">
                    <a:lumMod val="75000"/>
                  </a:schemeClr>
                </a:solidFill>
              </a:rPr>
              <a:t>Patterns – Fan out/fan in</a:t>
            </a:r>
          </a:p>
        </p:txBody>
      </p:sp>
      <p:grpSp>
        <p:nvGrpSpPr>
          <p:cNvPr id="4" name="Group 3">
            <a:extLst>
              <a:ext uri="{FF2B5EF4-FFF2-40B4-BE49-F238E27FC236}">
                <a16:creationId xmlns:a16="http://schemas.microsoft.com/office/drawing/2014/main" id="{0FE11098-FD01-4840-9116-FE98351067D3}"/>
              </a:ext>
            </a:extLst>
          </p:cNvPr>
          <p:cNvGrpSpPr/>
          <p:nvPr/>
        </p:nvGrpSpPr>
        <p:grpSpPr>
          <a:xfrm>
            <a:off x="2255220" y="3211015"/>
            <a:ext cx="1073919" cy="1535581"/>
            <a:chOff x="1106679" y="2619488"/>
            <a:chExt cx="1073919" cy="1535581"/>
          </a:xfrm>
        </p:grpSpPr>
        <p:pic>
          <p:nvPicPr>
            <p:cNvPr id="5" name="Graphic 4">
              <a:extLst>
                <a:ext uri="{FF2B5EF4-FFF2-40B4-BE49-F238E27FC236}">
                  <a16:creationId xmlns:a16="http://schemas.microsoft.com/office/drawing/2014/main" id="{27A7ECC1-5FEB-455B-8798-CFD684F82D3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6679" y="2619488"/>
              <a:ext cx="1073919" cy="1073919"/>
            </a:xfrm>
            <a:prstGeom prst="rect">
              <a:avLst/>
            </a:prstGeom>
          </p:spPr>
        </p:pic>
        <p:sp>
          <p:nvSpPr>
            <p:cNvPr id="6" name="TextBox 5">
              <a:extLst>
                <a:ext uri="{FF2B5EF4-FFF2-40B4-BE49-F238E27FC236}">
                  <a16:creationId xmlns:a16="http://schemas.microsoft.com/office/drawing/2014/main" id="{280B1BEB-4E35-4B49-B0B9-FE83B32C2A3F}"/>
                </a:ext>
              </a:extLst>
            </p:cNvPr>
            <p:cNvSpPr txBox="1"/>
            <p:nvPr/>
          </p:nvSpPr>
          <p:spPr>
            <a:xfrm>
              <a:off x="1401295" y="3693404"/>
              <a:ext cx="481222" cy="461665"/>
            </a:xfrm>
            <a:prstGeom prst="rect">
              <a:avLst/>
            </a:prstGeom>
            <a:noFill/>
          </p:spPr>
          <p:txBody>
            <a:bodyPr wrap="none" rtlCol="0">
              <a:spAutoFit/>
            </a:bodyPr>
            <a:lstStyle/>
            <a:p>
              <a:r>
                <a:rPr lang="en-US" sz="2400" dirty="0"/>
                <a:t>F1</a:t>
              </a:r>
            </a:p>
          </p:txBody>
        </p:sp>
      </p:grpSp>
      <p:sp>
        <p:nvSpPr>
          <p:cNvPr id="7" name="Flowchart: Magnetic Disk 6">
            <a:extLst>
              <a:ext uri="{FF2B5EF4-FFF2-40B4-BE49-F238E27FC236}">
                <a16:creationId xmlns:a16="http://schemas.microsoft.com/office/drawing/2014/main" id="{D6159CE9-4D01-478F-B429-4E989411A59C}"/>
              </a:ext>
            </a:extLst>
          </p:cNvPr>
          <p:cNvSpPr/>
          <p:nvPr/>
        </p:nvSpPr>
        <p:spPr>
          <a:xfrm>
            <a:off x="3946622" y="3291720"/>
            <a:ext cx="539015" cy="945682"/>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lowchart: Magnetic Disk 7">
            <a:extLst>
              <a:ext uri="{FF2B5EF4-FFF2-40B4-BE49-F238E27FC236}">
                <a16:creationId xmlns:a16="http://schemas.microsoft.com/office/drawing/2014/main" id="{D1F38496-53F5-418A-97B5-B8710CD64427}"/>
              </a:ext>
            </a:extLst>
          </p:cNvPr>
          <p:cNvSpPr/>
          <p:nvPr/>
        </p:nvSpPr>
        <p:spPr>
          <a:xfrm>
            <a:off x="6444041" y="3319969"/>
            <a:ext cx="539015" cy="945682"/>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950AD2EC-0EE4-416A-AE20-83EDAB1B1ABB}"/>
              </a:ext>
            </a:extLst>
          </p:cNvPr>
          <p:cNvGrpSpPr/>
          <p:nvPr/>
        </p:nvGrpSpPr>
        <p:grpSpPr>
          <a:xfrm>
            <a:off x="7739685" y="3200256"/>
            <a:ext cx="1073919" cy="1535581"/>
            <a:chOff x="1106679" y="2619488"/>
            <a:chExt cx="1073919" cy="1535581"/>
          </a:xfrm>
        </p:grpSpPr>
        <p:pic>
          <p:nvPicPr>
            <p:cNvPr id="10" name="Graphic 9">
              <a:extLst>
                <a:ext uri="{FF2B5EF4-FFF2-40B4-BE49-F238E27FC236}">
                  <a16:creationId xmlns:a16="http://schemas.microsoft.com/office/drawing/2014/main" id="{6B28135A-7A89-4610-AC09-D6D0C055AF9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6679" y="2619488"/>
              <a:ext cx="1073919" cy="1073919"/>
            </a:xfrm>
            <a:prstGeom prst="rect">
              <a:avLst/>
            </a:prstGeom>
          </p:spPr>
        </p:pic>
        <p:sp>
          <p:nvSpPr>
            <p:cNvPr id="11" name="TextBox 10">
              <a:extLst>
                <a:ext uri="{FF2B5EF4-FFF2-40B4-BE49-F238E27FC236}">
                  <a16:creationId xmlns:a16="http://schemas.microsoft.com/office/drawing/2014/main" id="{A434C4E3-F9C5-45AB-9CAA-21B612F5EC80}"/>
                </a:ext>
              </a:extLst>
            </p:cNvPr>
            <p:cNvSpPr txBox="1"/>
            <p:nvPr/>
          </p:nvSpPr>
          <p:spPr>
            <a:xfrm>
              <a:off x="1401295" y="3693404"/>
              <a:ext cx="481222" cy="461665"/>
            </a:xfrm>
            <a:prstGeom prst="rect">
              <a:avLst/>
            </a:prstGeom>
            <a:noFill/>
          </p:spPr>
          <p:txBody>
            <a:bodyPr wrap="none" rtlCol="0">
              <a:spAutoFit/>
            </a:bodyPr>
            <a:lstStyle/>
            <a:p>
              <a:r>
                <a:rPr lang="en-US" sz="2400" dirty="0"/>
                <a:t>F3</a:t>
              </a:r>
            </a:p>
          </p:txBody>
        </p:sp>
      </p:grpSp>
      <p:grpSp>
        <p:nvGrpSpPr>
          <p:cNvPr id="12" name="Group 11">
            <a:extLst>
              <a:ext uri="{FF2B5EF4-FFF2-40B4-BE49-F238E27FC236}">
                <a16:creationId xmlns:a16="http://schemas.microsoft.com/office/drawing/2014/main" id="{05AF40F4-939D-4602-8D8E-B2196F621906}"/>
              </a:ext>
            </a:extLst>
          </p:cNvPr>
          <p:cNvGrpSpPr/>
          <p:nvPr/>
        </p:nvGrpSpPr>
        <p:grpSpPr>
          <a:xfrm>
            <a:off x="5112626" y="2473110"/>
            <a:ext cx="791792" cy="3097305"/>
            <a:chOff x="3869533" y="2261604"/>
            <a:chExt cx="791792" cy="3097305"/>
          </a:xfrm>
        </p:grpSpPr>
        <p:pic>
          <p:nvPicPr>
            <p:cNvPr id="13" name="Graphic 12">
              <a:extLst>
                <a:ext uri="{FF2B5EF4-FFF2-40B4-BE49-F238E27FC236}">
                  <a16:creationId xmlns:a16="http://schemas.microsoft.com/office/drawing/2014/main" id="{8DB0C96A-66B6-4306-B1D3-F624CB1771B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869533" y="3158025"/>
              <a:ext cx="790059" cy="790059"/>
            </a:xfrm>
            <a:prstGeom prst="rect">
              <a:avLst/>
            </a:prstGeom>
          </p:spPr>
        </p:pic>
        <p:pic>
          <p:nvPicPr>
            <p:cNvPr id="14" name="Graphic 13">
              <a:extLst>
                <a:ext uri="{FF2B5EF4-FFF2-40B4-BE49-F238E27FC236}">
                  <a16:creationId xmlns:a16="http://schemas.microsoft.com/office/drawing/2014/main" id="{E3FB739D-8B35-43F4-BEA3-CD191DE5BAC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871266" y="2261604"/>
              <a:ext cx="790059" cy="790059"/>
            </a:xfrm>
            <a:prstGeom prst="rect">
              <a:avLst/>
            </a:prstGeom>
          </p:spPr>
        </p:pic>
        <p:pic>
          <p:nvPicPr>
            <p:cNvPr id="15" name="Graphic 14">
              <a:extLst>
                <a:ext uri="{FF2B5EF4-FFF2-40B4-BE49-F238E27FC236}">
                  <a16:creationId xmlns:a16="http://schemas.microsoft.com/office/drawing/2014/main" id="{A368A749-40F5-4F7A-A7FC-8FA43DB377D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869534" y="4156647"/>
              <a:ext cx="790059" cy="790059"/>
            </a:xfrm>
            <a:prstGeom prst="rect">
              <a:avLst/>
            </a:prstGeom>
          </p:spPr>
        </p:pic>
        <p:sp>
          <p:nvSpPr>
            <p:cNvPr id="16" name="TextBox 15">
              <a:extLst>
                <a:ext uri="{FF2B5EF4-FFF2-40B4-BE49-F238E27FC236}">
                  <a16:creationId xmlns:a16="http://schemas.microsoft.com/office/drawing/2014/main" id="{8BD43E1B-2C7B-457B-85CF-66CEE8EDC49C}"/>
                </a:ext>
              </a:extLst>
            </p:cNvPr>
            <p:cNvSpPr txBox="1"/>
            <p:nvPr/>
          </p:nvSpPr>
          <p:spPr>
            <a:xfrm>
              <a:off x="4023951" y="4897244"/>
              <a:ext cx="481222" cy="461665"/>
            </a:xfrm>
            <a:prstGeom prst="rect">
              <a:avLst/>
            </a:prstGeom>
            <a:noFill/>
          </p:spPr>
          <p:txBody>
            <a:bodyPr wrap="none" rtlCol="0">
              <a:spAutoFit/>
            </a:bodyPr>
            <a:lstStyle/>
            <a:p>
              <a:r>
                <a:rPr lang="en-US" sz="2400" dirty="0"/>
                <a:t>F2</a:t>
              </a:r>
            </a:p>
          </p:txBody>
        </p:sp>
      </p:grpSp>
      <p:sp>
        <p:nvSpPr>
          <p:cNvPr id="17" name="Arrow: Bent 16">
            <a:extLst>
              <a:ext uri="{FF2B5EF4-FFF2-40B4-BE49-F238E27FC236}">
                <a16:creationId xmlns:a16="http://schemas.microsoft.com/office/drawing/2014/main" id="{1FDD6B40-2C59-4CB0-B4AF-14C86C79AFBC}"/>
              </a:ext>
            </a:extLst>
          </p:cNvPr>
          <p:cNvSpPr/>
          <p:nvPr/>
        </p:nvSpPr>
        <p:spPr>
          <a:xfrm flipV="1">
            <a:off x="4125333" y="4318107"/>
            <a:ext cx="790057" cy="538941"/>
          </a:xfrm>
          <a:prstGeom prst="ben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18" name="Arrow: Bent 17">
            <a:extLst>
              <a:ext uri="{FF2B5EF4-FFF2-40B4-BE49-F238E27FC236}">
                <a16:creationId xmlns:a16="http://schemas.microsoft.com/office/drawing/2014/main" id="{72DC7D84-2184-45CD-8C1F-7A4B46F557E1}"/>
              </a:ext>
            </a:extLst>
          </p:cNvPr>
          <p:cNvSpPr/>
          <p:nvPr/>
        </p:nvSpPr>
        <p:spPr>
          <a:xfrm>
            <a:off x="4090608" y="2672074"/>
            <a:ext cx="790057" cy="538941"/>
          </a:xfrm>
          <a:prstGeom prst="ben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19" name="Arrow: Right 18">
            <a:extLst>
              <a:ext uri="{FF2B5EF4-FFF2-40B4-BE49-F238E27FC236}">
                <a16:creationId xmlns:a16="http://schemas.microsoft.com/office/drawing/2014/main" id="{630C6BAB-9043-4E25-BCAE-1EA226164D7A}"/>
              </a:ext>
            </a:extLst>
          </p:cNvPr>
          <p:cNvSpPr/>
          <p:nvPr/>
        </p:nvSpPr>
        <p:spPr>
          <a:xfrm>
            <a:off x="3426185" y="3626704"/>
            <a:ext cx="413886" cy="242539"/>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Arrow: Right 19">
            <a:extLst>
              <a:ext uri="{FF2B5EF4-FFF2-40B4-BE49-F238E27FC236}">
                <a16:creationId xmlns:a16="http://schemas.microsoft.com/office/drawing/2014/main" id="{ABE968E2-B138-4BFE-9BD9-FB5B03CA94FD}"/>
              </a:ext>
            </a:extLst>
          </p:cNvPr>
          <p:cNvSpPr/>
          <p:nvPr/>
        </p:nvSpPr>
        <p:spPr>
          <a:xfrm>
            <a:off x="4601540" y="3626703"/>
            <a:ext cx="413886" cy="242539"/>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Arrow: Right 20">
            <a:extLst>
              <a:ext uri="{FF2B5EF4-FFF2-40B4-BE49-F238E27FC236}">
                <a16:creationId xmlns:a16="http://schemas.microsoft.com/office/drawing/2014/main" id="{EE273239-7D56-4FC3-8F5E-DDD7C212D04E}"/>
              </a:ext>
            </a:extLst>
          </p:cNvPr>
          <p:cNvSpPr/>
          <p:nvPr/>
        </p:nvSpPr>
        <p:spPr>
          <a:xfrm>
            <a:off x="5997008" y="3643290"/>
            <a:ext cx="413886" cy="242539"/>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Arrow: Right 21">
            <a:extLst>
              <a:ext uri="{FF2B5EF4-FFF2-40B4-BE49-F238E27FC236}">
                <a16:creationId xmlns:a16="http://schemas.microsoft.com/office/drawing/2014/main" id="{FCE83AEC-1FEF-4846-9528-AD60871C221D}"/>
              </a:ext>
            </a:extLst>
          </p:cNvPr>
          <p:cNvSpPr/>
          <p:nvPr/>
        </p:nvSpPr>
        <p:spPr>
          <a:xfrm>
            <a:off x="7146869" y="3616507"/>
            <a:ext cx="413886" cy="242539"/>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Arrow: Bent 22">
            <a:extLst>
              <a:ext uri="{FF2B5EF4-FFF2-40B4-BE49-F238E27FC236}">
                <a16:creationId xmlns:a16="http://schemas.microsoft.com/office/drawing/2014/main" id="{A72B2CB0-E701-43C0-89D2-84B670BB78C6}"/>
              </a:ext>
            </a:extLst>
          </p:cNvPr>
          <p:cNvSpPr/>
          <p:nvPr/>
        </p:nvSpPr>
        <p:spPr>
          <a:xfrm rot="16200000" flipV="1">
            <a:off x="6149463" y="4162253"/>
            <a:ext cx="538940" cy="791688"/>
          </a:xfrm>
          <a:prstGeom prst="ben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24" name="Arrow: Bent 23">
            <a:extLst>
              <a:ext uri="{FF2B5EF4-FFF2-40B4-BE49-F238E27FC236}">
                <a16:creationId xmlns:a16="http://schemas.microsoft.com/office/drawing/2014/main" id="{BB6FBFC8-4EA6-47BE-9FA5-6532DBDF7E23}"/>
              </a:ext>
            </a:extLst>
          </p:cNvPr>
          <p:cNvSpPr/>
          <p:nvPr/>
        </p:nvSpPr>
        <p:spPr>
          <a:xfrm rot="16200000" flipH="1" flipV="1">
            <a:off x="6133127" y="2602501"/>
            <a:ext cx="555532" cy="790059"/>
          </a:xfrm>
          <a:prstGeom prst="ben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8228170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wipe(left)">
                                      <p:cBhvr>
                                        <p:cTn id="11" dur="500"/>
                                        <p:tgtEl>
                                          <p:spTgt spid="19"/>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wipe(left)">
                                      <p:cBhvr>
                                        <p:cTn id="19" dur="500"/>
                                        <p:tgtEl>
                                          <p:spTgt spid="18"/>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wipe(left)">
                                      <p:cBhvr>
                                        <p:cTn id="22" dur="500"/>
                                        <p:tgtEl>
                                          <p:spTgt spid="17"/>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wipe(left)">
                                      <p:cBhvr>
                                        <p:cTn id="25" dur="500"/>
                                        <p:tgtEl>
                                          <p:spTgt spid="20"/>
                                        </p:tgtEl>
                                      </p:cBhvr>
                                    </p:animEffect>
                                  </p:childTnLst>
                                </p:cTn>
                              </p:par>
                              <p:par>
                                <p:cTn id="26" presetID="10" presetClass="entr" presetSubtype="0" fill="hold" nodeType="with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500"/>
                                        <p:tgtEl>
                                          <p:spTgt spid="12"/>
                                        </p:tgtEl>
                                      </p:cBhvr>
                                    </p:animEffect>
                                  </p:childTnLst>
                                </p:cTn>
                              </p:par>
                            </p:childTnLst>
                          </p:cTn>
                        </p:par>
                        <p:par>
                          <p:cTn id="29" fill="hold">
                            <p:stCondLst>
                              <p:cond delay="2000"/>
                            </p:stCondLst>
                            <p:childTnLst>
                              <p:par>
                                <p:cTn id="30" presetID="22" presetClass="entr" presetSubtype="8" fill="hold" grpId="0" nodeType="afterEffect">
                                  <p:stCondLst>
                                    <p:cond delay="0"/>
                                  </p:stCondLst>
                                  <p:childTnLst>
                                    <p:set>
                                      <p:cBhvr>
                                        <p:cTn id="31" dur="1" fill="hold">
                                          <p:stCondLst>
                                            <p:cond delay="0"/>
                                          </p:stCondLst>
                                        </p:cTn>
                                        <p:tgtEl>
                                          <p:spTgt spid="24"/>
                                        </p:tgtEl>
                                        <p:attrNameLst>
                                          <p:attrName>style.visibility</p:attrName>
                                        </p:attrNameLst>
                                      </p:cBhvr>
                                      <p:to>
                                        <p:strVal val="visible"/>
                                      </p:to>
                                    </p:set>
                                    <p:animEffect transition="in" filter="wipe(left)">
                                      <p:cBhvr>
                                        <p:cTn id="32" dur="500"/>
                                        <p:tgtEl>
                                          <p:spTgt spid="24"/>
                                        </p:tgtEl>
                                      </p:cBhvr>
                                    </p:animEffect>
                                  </p:childTnLst>
                                </p:cTn>
                              </p:par>
                              <p:par>
                                <p:cTn id="33" presetID="22" presetClass="entr" presetSubtype="8" fill="hold" grpId="0" nodeType="withEffect">
                                  <p:stCondLst>
                                    <p:cond delay="0"/>
                                  </p:stCondLst>
                                  <p:childTnLst>
                                    <p:set>
                                      <p:cBhvr>
                                        <p:cTn id="34" dur="1" fill="hold">
                                          <p:stCondLst>
                                            <p:cond delay="0"/>
                                          </p:stCondLst>
                                        </p:cTn>
                                        <p:tgtEl>
                                          <p:spTgt spid="21"/>
                                        </p:tgtEl>
                                        <p:attrNameLst>
                                          <p:attrName>style.visibility</p:attrName>
                                        </p:attrNameLst>
                                      </p:cBhvr>
                                      <p:to>
                                        <p:strVal val="visible"/>
                                      </p:to>
                                    </p:set>
                                    <p:animEffect transition="in" filter="wipe(left)">
                                      <p:cBhvr>
                                        <p:cTn id="35" dur="500"/>
                                        <p:tgtEl>
                                          <p:spTgt spid="21"/>
                                        </p:tgtEl>
                                      </p:cBhvr>
                                    </p:animEffect>
                                  </p:childTnLst>
                                </p:cTn>
                              </p:par>
                              <p:par>
                                <p:cTn id="36" presetID="22" presetClass="entr" presetSubtype="8" fill="hold" grpId="0" nodeType="withEffect">
                                  <p:stCondLst>
                                    <p:cond delay="0"/>
                                  </p:stCondLst>
                                  <p:childTnLst>
                                    <p:set>
                                      <p:cBhvr>
                                        <p:cTn id="37" dur="1" fill="hold">
                                          <p:stCondLst>
                                            <p:cond delay="0"/>
                                          </p:stCondLst>
                                        </p:cTn>
                                        <p:tgtEl>
                                          <p:spTgt spid="23"/>
                                        </p:tgtEl>
                                        <p:attrNameLst>
                                          <p:attrName>style.visibility</p:attrName>
                                        </p:attrNameLst>
                                      </p:cBhvr>
                                      <p:to>
                                        <p:strVal val="visible"/>
                                      </p:to>
                                    </p:set>
                                    <p:animEffect transition="in" filter="wipe(left)">
                                      <p:cBhvr>
                                        <p:cTn id="38" dur="500"/>
                                        <p:tgtEl>
                                          <p:spTgt spid="23"/>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8"/>
                                        </p:tgtEl>
                                        <p:attrNameLst>
                                          <p:attrName>style.visibility</p:attrName>
                                        </p:attrNameLst>
                                      </p:cBhvr>
                                      <p:to>
                                        <p:strVal val="visible"/>
                                      </p:to>
                                    </p:set>
                                    <p:animEffect transition="in" filter="fade">
                                      <p:cBhvr>
                                        <p:cTn id="41" dur="500"/>
                                        <p:tgtEl>
                                          <p:spTgt spid="8"/>
                                        </p:tgtEl>
                                      </p:cBhvr>
                                    </p:animEffect>
                                  </p:childTnLst>
                                </p:cTn>
                              </p:par>
                            </p:childTnLst>
                          </p:cTn>
                        </p:par>
                        <p:par>
                          <p:cTn id="42" fill="hold">
                            <p:stCondLst>
                              <p:cond delay="2500"/>
                            </p:stCondLst>
                            <p:childTnLst>
                              <p:par>
                                <p:cTn id="43" presetID="22" presetClass="entr" presetSubtype="8" fill="hold" grpId="0" nodeType="afterEffect">
                                  <p:stCondLst>
                                    <p:cond delay="0"/>
                                  </p:stCondLst>
                                  <p:childTnLst>
                                    <p:set>
                                      <p:cBhvr>
                                        <p:cTn id="44" dur="1" fill="hold">
                                          <p:stCondLst>
                                            <p:cond delay="0"/>
                                          </p:stCondLst>
                                        </p:cTn>
                                        <p:tgtEl>
                                          <p:spTgt spid="22"/>
                                        </p:tgtEl>
                                        <p:attrNameLst>
                                          <p:attrName>style.visibility</p:attrName>
                                        </p:attrNameLst>
                                      </p:cBhvr>
                                      <p:to>
                                        <p:strVal val="visible"/>
                                      </p:to>
                                    </p:set>
                                    <p:animEffect transition="in" filter="wipe(left)">
                                      <p:cBhvr>
                                        <p:cTn id="45" dur="500"/>
                                        <p:tgtEl>
                                          <p:spTgt spid="22"/>
                                        </p:tgtEl>
                                      </p:cBhvr>
                                    </p:animEffect>
                                  </p:childTnLst>
                                </p:cTn>
                              </p:par>
                              <p:par>
                                <p:cTn id="46" presetID="10" presetClass="entr" presetSubtype="0" fill="hold" nodeType="withEffect">
                                  <p:stCondLst>
                                    <p:cond delay="0"/>
                                  </p:stCondLst>
                                  <p:childTnLst>
                                    <p:set>
                                      <p:cBhvr>
                                        <p:cTn id="47" dur="1" fill="hold">
                                          <p:stCondLst>
                                            <p:cond delay="0"/>
                                          </p:stCondLst>
                                        </p:cTn>
                                        <p:tgtEl>
                                          <p:spTgt spid="9"/>
                                        </p:tgtEl>
                                        <p:attrNameLst>
                                          <p:attrName>style.visibility</p:attrName>
                                        </p:attrNameLst>
                                      </p:cBhvr>
                                      <p:to>
                                        <p:strVal val="visible"/>
                                      </p:to>
                                    </p:set>
                                    <p:animEffect transition="in" filter="fade">
                                      <p:cBhvr>
                                        <p:cTn id="4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7" grpId="0" animBg="1"/>
      <p:bldP spid="18" grpId="0" animBg="1"/>
      <p:bldP spid="19" grpId="0" animBg="1"/>
      <p:bldP spid="20" grpId="0" animBg="1"/>
      <p:bldP spid="21" grpId="0" animBg="1"/>
      <p:bldP spid="22" grpId="0" animBg="1"/>
      <p:bldP spid="23" grpId="0" animBg="1"/>
      <p:bldP spid="2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7DBC47-FF3A-4791-8CB8-1FF8AE7A7381}"/>
              </a:ext>
            </a:extLst>
          </p:cNvPr>
          <p:cNvSpPr>
            <a:spLocks noGrp="1"/>
          </p:cNvSpPr>
          <p:nvPr>
            <p:ph type="title"/>
          </p:nvPr>
        </p:nvSpPr>
        <p:spPr/>
        <p:txBody>
          <a:bodyPr/>
          <a:lstStyle/>
          <a:p>
            <a:r>
              <a:rPr lang="en-US" dirty="0"/>
              <a:t>Azure Serverless Offerings &amp; Tools</a:t>
            </a:r>
          </a:p>
        </p:txBody>
      </p:sp>
      <p:grpSp>
        <p:nvGrpSpPr>
          <p:cNvPr id="3" name="Group 2">
            <a:extLst>
              <a:ext uri="{FF2B5EF4-FFF2-40B4-BE49-F238E27FC236}">
                <a16:creationId xmlns:a16="http://schemas.microsoft.com/office/drawing/2014/main" id="{04D3F7B5-0E4F-4755-B312-87D02B026291}"/>
              </a:ext>
            </a:extLst>
          </p:cNvPr>
          <p:cNvGrpSpPr/>
          <p:nvPr/>
        </p:nvGrpSpPr>
        <p:grpSpPr>
          <a:xfrm>
            <a:off x="1886520" y="1915960"/>
            <a:ext cx="2626277" cy="1925235"/>
            <a:chOff x="1886520" y="1915960"/>
            <a:chExt cx="2626277" cy="1925235"/>
          </a:xfrm>
        </p:grpSpPr>
        <p:pic>
          <p:nvPicPr>
            <p:cNvPr id="4" name="Graphic 3">
              <a:extLst>
                <a:ext uri="{FF2B5EF4-FFF2-40B4-BE49-F238E27FC236}">
                  <a16:creationId xmlns:a16="http://schemas.microsoft.com/office/drawing/2014/main" id="{EBF261CE-6A3E-4319-BAF5-6F43C239AF7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2464570" y="1915960"/>
              <a:ext cx="1470178" cy="1470178"/>
            </a:xfrm>
            <a:prstGeom prst="rect">
              <a:avLst/>
            </a:prstGeom>
          </p:spPr>
        </p:pic>
        <p:sp>
          <p:nvSpPr>
            <p:cNvPr id="5" name="TextBox 4">
              <a:extLst>
                <a:ext uri="{FF2B5EF4-FFF2-40B4-BE49-F238E27FC236}">
                  <a16:creationId xmlns:a16="http://schemas.microsoft.com/office/drawing/2014/main" id="{AAC8BFFA-AD41-46B7-AA31-2891A1493CF0}"/>
                </a:ext>
              </a:extLst>
            </p:cNvPr>
            <p:cNvSpPr txBox="1"/>
            <p:nvPr/>
          </p:nvSpPr>
          <p:spPr>
            <a:xfrm>
              <a:off x="1886520" y="3471863"/>
              <a:ext cx="2626277" cy="369332"/>
            </a:xfrm>
            <a:prstGeom prst="rect">
              <a:avLst/>
            </a:prstGeom>
            <a:noFill/>
          </p:spPr>
          <p:txBody>
            <a:bodyPr wrap="square" rtlCol="0">
              <a:spAutoFit/>
            </a:bodyPr>
            <a:lstStyle/>
            <a:p>
              <a:pPr algn="ctr"/>
              <a:r>
                <a:rPr lang="en-US" b="1" dirty="0">
                  <a:solidFill>
                    <a:srgbClr val="2A355F"/>
                  </a:solidFill>
                </a:rPr>
                <a:t>Azure Logic Apps</a:t>
              </a:r>
            </a:p>
          </p:txBody>
        </p:sp>
      </p:grpSp>
      <p:grpSp>
        <p:nvGrpSpPr>
          <p:cNvPr id="6" name="Group 5">
            <a:extLst>
              <a:ext uri="{FF2B5EF4-FFF2-40B4-BE49-F238E27FC236}">
                <a16:creationId xmlns:a16="http://schemas.microsoft.com/office/drawing/2014/main" id="{3B2B7311-EF3D-4737-885A-9DC11063D8F7}"/>
              </a:ext>
            </a:extLst>
          </p:cNvPr>
          <p:cNvGrpSpPr/>
          <p:nvPr/>
        </p:nvGrpSpPr>
        <p:grpSpPr>
          <a:xfrm>
            <a:off x="5354837" y="1915960"/>
            <a:ext cx="1840760" cy="1925235"/>
            <a:chOff x="5354837" y="1915960"/>
            <a:chExt cx="1840760" cy="1925235"/>
          </a:xfrm>
        </p:grpSpPr>
        <p:pic>
          <p:nvPicPr>
            <p:cNvPr id="7" name="Graphic 6">
              <a:extLst>
                <a:ext uri="{FF2B5EF4-FFF2-40B4-BE49-F238E27FC236}">
                  <a16:creationId xmlns:a16="http://schemas.microsoft.com/office/drawing/2014/main" id="{727D44D7-2894-486C-83E0-C46192CC52D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5540122" y="1915960"/>
              <a:ext cx="1470178" cy="1470178"/>
            </a:xfrm>
            <a:prstGeom prst="rect">
              <a:avLst/>
            </a:prstGeom>
          </p:spPr>
        </p:pic>
        <p:sp>
          <p:nvSpPr>
            <p:cNvPr id="8" name="TextBox 7">
              <a:extLst>
                <a:ext uri="{FF2B5EF4-FFF2-40B4-BE49-F238E27FC236}">
                  <a16:creationId xmlns:a16="http://schemas.microsoft.com/office/drawing/2014/main" id="{06E1A733-1567-4B05-AFEB-66A7C86D2799}"/>
                </a:ext>
              </a:extLst>
            </p:cNvPr>
            <p:cNvSpPr txBox="1"/>
            <p:nvPr/>
          </p:nvSpPr>
          <p:spPr>
            <a:xfrm>
              <a:off x="5354837" y="3471863"/>
              <a:ext cx="1840760" cy="369332"/>
            </a:xfrm>
            <a:prstGeom prst="rect">
              <a:avLst/>
            </a:prstGeom>
            <a:noFill/>
          </p:spPr>
          <p:txBody>
            <a:bodyPr wrap="none" rtlCol="0">
              <a:spAutoFit/>
            </a:bodyPr>
            <a:lstStyle/>
            <a:p>
              <a:pPr algn="ctr"/>
              <a:r>
                <a:rPr lang="en-US" b="1" dirty="0">
                  <a:solidFill>
                    <a:srgbClr val="2A355F"/>
                  </a:solidFill>
                </a:rPr>
                <a:t>API Management</a:t>
              </a:r>
            </a:p>
          </p:txBody>
        </p:sp>
      </p:grpSp>
      <p:grpSp>
        <p:nvGrpSpPr>
          <p:cNvPr id="9" name="Group 8">
            <a:extLst>
              <a:ext uri="{FF2B5EF4-FFF2-40B4-BE49-F238E27FC236}">
                <a16:creationId xmlns:a16="http://schemas.microsoft.com/office/drawing/2014/main" id="{860E8902-47B7-42B0-80DF-885E256C161E}"/>
              </a:ext>
            </a:extLst>
          </p:cNvPr>
          <p:cNvGrpSpPr/>
          <p:nvPr/>
        </p:nvGrpSpPr>
        <p:grpSpPr>
          <a:xfrm>
            <a:off x="8396046" y="1915960"/>
            <a:ext cx="1776961" cy="1925235"/>
            <a:chOff x="8396046" y="1915960"/>
            <a:chExt cx="1776961" cy="1925235"/>
          </a:xfrm>
        </p:grpSpPr>
        <p:pic>
          <p:nvPicPr>
            <p:cNvPr id="10" name="Graphic 9">
              <a:extLst>
                <a:ext uri="{FF2B5EF4-FFF2-40B4-BE49-F238E27FC236}">
                  <a16:creationId xmlns:a16="http://schemas.microsoft.com/office/drawing/2014/main" id="{9A9EBA4A-335A-47AC-A008-BD991505BDA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8615674" y="1915960"/>
              <a:ext cx="1470178" cy="1470178"/>
            </a:xfrm>
            <a:prstGeom prst="rect">
              <a:avLst/>
            </a:prstGeom>
          </p:spPr>
        </p:pic>
        <p:sp>
          <p:nvSpPr>
            <p:cNvPr id="11" name="TextBox 10">
              <a:extLst>
                <a:ext uri="{FF2B5EF4-FFF2-40B4-BE49-F238E27FC236}">
                  <a16:creationId xmlns:a16="http://schemas.microsoft.com/office/drawing/2014/main" id="{970E22FD-7388-4329-8423-EE6ADA05FD51}"/>
                </a:ext>
              </a:extLst>
            </p:cNvPr>
            <p:cNvSpPr txBox="1"/>
            <p:nvPr/>
          </p:nvSpPr>
          <p:spPr>
            <a:xfrm>
              <a:off x="8396046" y="3471863"/>
              <a:ext cx="1776961" cy="369332"/>
            </a:xfrm>
            <a:prstGeom prst="rect">
              <a:avLst/>
            </a:prstGeom>
            <a:noFill/>
          </p:spPr>
          <p:txBody>
            <a:bodyPr wrap="none" rtlCol="0">
              <a:spAutoFit/>
            </a:bodyPr>
            <a:lstStyle/>
            <a:p>
              <a:pPr algn="ctr"/>
              <a:r>
                <a:rPr lang="en-US" b="1" dirty="0">
                  <a:solidFill>
                    <a:srgbClr val="2A355F"/>
                  </a:solidFill>
                </a:rPr>
                <a:t>Azure Event Grid</a:t>
              </a:r>
            </a:p>
          </p:txBody>
        </p:sp>
      </p:grpSp>
      <p:sp>
        <p:nvSpPr>
          <p:cNvPr id="12" name="Rectangle 11">
            <a:extLst>
              <a:ext uri="{FF2B5EF4-FFF2-40B4-BE49-F238E27FC236}">
                <a16:creationId xmlns:a16="http://schemas.microsoft.com/office/drawing/2014/main" id="{9D8F0F7B-069B-4918-8FB4-E920AD4ED2DA}"/>
              </a:ext>
            </a:extLst>
          </p:cNvPr>
          <p:cNvSpPr/>
          <p:nvPr/>
        </p:nvSpPr>
        <p:spPr>
          <a:xfrm>
            <a:off x="1284201" y="4277520"/>
            <a:ext cx="9623597" cy="923330"/>
          </a:xfrm>
          <a:prstGeom prst="rect">
            <a:avLst/>
          </a:prstGeom>
          <a:noFill/>
        </p:spPr>
        <p:txBody>
          <a:bodyPr wrap="none" lIns="91440" tIns="45720" rIns="91440" bIns="45720">
            <a:spAutoFit/>
          </a:bodyPr>
          <a:lstStyle/>
          <a:p>
            <a:pPr algn="ctr"/>
            <a:r>
              <a:rPr lang="en-US" sz="5400" b="0" cap="none" spc="0" dirty="0">
                <a:ln w="0"/>
                <a:solidFill>
                  <a:srgbClr val="5C005C"/>
                </a:solidFill>
                <a:effectLst>
                  <a:outerShdw blurRad="38100" dist="25400" dir="5400000" algn="ctr" rotWithShape="0">
                    <a:srgbClr val="6E747A">
                      <a:alpha val="43000"/>
                    </a:srgbClr>
                  </a:outerShdw>
                </a:effectLst>
                <a:latin typeface="Kamerik205 8" panose="020B0803030600020004" pitchFamily="34" charset="0"/>
              </a:rPr>
              <a:t>Workflows and Integration</a:t>
            </a:r>
          </a:p>
        </p:txBody>
      </p:sp>
    </p:spTree>
    <p:extLst>
      <p:ext uri="{BB962C8B-B14F-4D97-AF65-F5344CB8AC3E}">
        <p14:creationId xmlns:p14="http://schemas.microsoft.com/office/powerpoint/2010/main" val="142851711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701955-A7CF-4773-AA99-010097E7A5E4}"/>
              </a:ext>
            </a:extLst>
          </p:cNvPr>
          <p:cNvSpPr>
            <a:spLocks noGrp="1"/>
          </p:cNvSpPr>
          <p:nvPr>
            <p:ph type="title"/>
          </p:nvPr>
        </p:nvSpPr>
        <p:spPr/>
        <p:txBody>
          <a:bodyPr/>
          <a:lstStyle/>
          <a:p>
            <a:r>
              <a:rPr lang="en-US" dirty="0"/>
              <a:t>Durable Functions</a:t>
            </a:r>
          </a:p>
        </p:txBody>
      </p:sp>
      <p:sp>
        <p:nvSpPr>
          <p:cNvPr id="3" name="TextBox 2">
            <a:extLst>
              <a:ext uri="{FF2B5EF4-FFF2-40B4-BE49-F238E27FC236}">
                <a16:creationId xmlns:a16="http://schemas.microsoft.com/office/drawing/2014/main" id="{BD64F05F-257A-4F39-9B79-A97419FDC75E}"/>
              </a:ext>
            </a:extLst>
          </p:cNvPr>
          <p:cNvSpPr txBox="1"/>
          <p:nvPr/>
        </p:nvSpPr>
        <p:spPr>
          <a:xfrm>
            <a:off x="838200" y="1182695"/>
            <a:ext cx="4808689" cy="646331"/>
          </a:xfrm>
          <a:prstGeom prst="rect">
            <a:avLst/>
          </a:prstGeom>
          <a:noFill/>
        </p:spPr>
        <p:txBody>
          <a:bodyPr wrap="none" rtlCol="0">
            <a:spAutoFit/>
          </a:bodyPr>
          <a:lstStyle/>
          <a:p>
            <a:r>
              <a:rPr lang="en-US" sz="3600" dirty="0">
                <a:solidFill>
                  <a:schemeClr val="tx2">
                    <a:lumMod val="75000"/>
                  </a:schemeClr>
                </a:solidFill>
              </a:rPr>
              <a:t>Patterns – Fan out/fan in</a:t>
            </a:r>
          </a:p>
        </p:txBody>
      </p:sp>
      <p:pic>
        <p:nvPicPr>
          <p:cNvPr id="4" name="Picture 3">
            <a:extLst>
              <a:ext uri="{FF2B5EF4-FFF2-40B4-BE49-F238E27FC236}">
                <a16:creationId xmlns:a16="http://schemas.microsoft.com/office/drawing/2014/main" id="{E5A7EC51-5F19-43F4-9121-BDB913CB23A7}"/>
              </a:ext>
            </a:extLst>
          </p:cNvPr>
          <p:cNvPicPr>
            <a:picLocks noChangeAspect="1"/>
          </p:cNvPicPr>
          <p:nvPr/>
        </p:nvPicPr>
        <p:blipFill>
          <a:blip r:embed="rId3"/>
          <a:stretch>
            <a:fillRect/>
          </a:stretch>
        </p:blipFill>
        <p:spPr>
          <a:xfrm>
            <a:off x="838200" y="1829025"/>
            <a:ext cx="8451873" cy="4053981"/>
          </a:xfrm>
          <a:prstGeom prst="rect">
            <a:avLst/>
          </a:prstGeom>
        </p:spPr>
      </p:pic>
    </p:spTree>
    <p:extLst>
      <p:ext uri="{BB962C8B-B14F-4D97-AF65-F5344CB8AC3E}">
        <p14:creationId xmlns:p14="http://schemas.microsoft.com/office/powerpoint/2010/main" val="57025326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8C897A-03BF-4DBA-9071-7970563393AC}"/>
              </a:ext>
            </a:extLst>
          </p:cNvPr>
          <p:cNvSpPr>
            <a:spLocks noGrp="1"/>
          </p:cNvSpPr>
          <p:nvPr>
            <p:ph type="title"/>
          </p:nvPr>
        </p:nvSpPr>
        <p:spPr/>
        <p:txBody>
          <a:bodyPr/>
          <a:lstStyle/>
          <a:p>
            <a:r>
              <a:rPr lang="en-US" dirty="0"/>
              <a:t>Durable Functions</a:t>
            </a:r>
          </a:p>
        </p:txBody>
      </p:sp>
      <p:sp>
        <p:nvSpPr>
          <p:cNvPr id="3" name="TextBox 2">
            <a:extLst>
              <a:ext uri="{FF2B5EF4-FFF2-40B4-BE49-F238E27FC236}">
                <a16:creationId xmlns:a16="http://schemas.microsoft.com/office/drawing/2014/main" id="{82E3E5FC-7FDC-4425-BB0E-7CA50BC9FD7B}"/>
              </a:ext>
            </a:extLst>
          </p:cNvPr>
          <p:cNvSpPr txBox="1"/>
          <p:nvPr/>
        </p:nvSpPr>
        <p:spPr>
          <a:xfrm>
            <a:off x="286265" y="939114"/>
            <a:ext cx="5257658" cy="646331"/>
          </a:xfrm>
          <a:prstGeom prst="rect">
            <a:avLst/>
          </a:prstGeom>
          <a:noFill/>
        </p:spPr>
        <p:txBody>
          <a:bodyPr wrap="none" rtlCol="0">
            <a:spAutoFit/>
          </a:bodyPr>
          <a:lstStyle/>
          <a:p>
            <a:r>
              <a:rPr lang="en-US" sz="3600" dirty="0">
                <a:solidFill>
                  <a:schemeClr val="tx2">
                    <a:lumMod val="75000"/>
                  </a:schemeClr>
                </a:solidFill>
              </a:rPr>
              <a:t>Patterns – Async HTTP APIs</a:t>
            </a:r>
          </a:p>
        </p:txBody>
      </p:sp>
      <p:grpSp>
        <p:nvGrpSpPr>
          <p:cNvPr id="4" name="Group 3">
            <a:extLst>
              <a:ext uri="{FF2B5EF4-FFF2-40B4-BE49-F238E27FC236}">
                <a16:creationId xmlns:a16="http://schemas.microsoft.com/office/drawing/2014/main" id="{DA0BB019-2825-41FF-A3C1-ABE71F86EFE9}"/>
              </a:ext>
            </a:extLst>
          </p:cNvPr>
          <p:cNvGrpSpPr/>
          <p:nvPr/>
        </p:nvGrpSpPr>
        <p:grpSpPr>
          <a:xfrm>
            <a:off x="4304603" y="2018954"/>
            <a:ext cx="1073919" cy="1471465"/>
            <a:chOff x="4304603" y="2018954"/>
            <a:chExt cx="1073919" cy="1471465"/>
          </a:xfrm>
        </p:grpSpPr>
        <p:pic>
          <p:nvPicPr>
            <p:cNvPr id="5" name="Graphic 4">
              <a:extLst>
                <a:ext uri="{FF2B5EF4-FFF2-40B4-BE49-F238E27FC236}">
                  <a16:creationId xmlns:a16="http://schemas.microsoft.com/office/drawing/2014/main" id="{CDAB1538-2E3B-4F4F-B9DA-3DB1DC679FA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304603" y="2018954"/>
              <a:ext cx="1073919" cy="1073919"/>
            </a:xfrm>
            <a:prstGeom prst="rect">
              <a:avLst/>
            </a:prstGeom>
          </p:spPr>
        </p:pic>
        <p:sp>
          <p:nvSpPr>
            <p:cNvPr id="6" name="TextBox 5">
              <a:extLst>
                <a:ext uri="{FF2B5EF4-FFF2-40B4-BE49-F238E27FC236}">
                  <a16:creationId xmlns:a16="http://schemas.microsoft.com/office/drawing/2014/main" id="{98F06F60-40EF-498F-A561-C696E6A3275B}"/>
                </a:ext>
              </a:extLst>
            </p:cNvPr>
            <p:cNvSpPr txBox="1"/>
            <p:nvPr/>
          </p:nvSpPr>
          <p:spPr>
            <a:xfrm>
              <a:off x="4445644" y="3028754"/>
              <a:ext cx="782009" cy="461665"/>
            </a:xfrm>
            <a:prstGeom prst="rect">
              <a:avLst/>
            </a:prstGeom>
            <a:noFill/>
          </p:spPr>
          <p:txBody>
            <a:bodyPr wrap="none" rtlCol="0">
              <a:spAutoFit/>
            </a:bodyPr>
            <a:lstStyle/>
            <a:p>
              <a:r>
                <a:rPr lang="en-US" sz="2400" dirty="0"/>
                <a:t>Start</a:t>
              </a:r>
            </a:p>
          </p:txBody>
        </p:sp>
      </p:grpSp>
      <p:sp>
        <p:nvSpPr>
          <p:cNvPr id="7" name="Flowchart: Magnetic Disk 6">
            <a:extLst>
              <a:ext uri="{FF2B5EF4-FFF2-40B4-BE49-F238E27FC236}">
                <a16:creationId xmlns:a16="http://schemas.microsoft.com/office/drawing/2014/main" id="{71042779-C074-4A88-9046-A5CAD07800A8}"/>
              </a:ext>
            </a:extLst>
          </p:cNvPr>
          <p:cNvSpPr/>
          <p:nvPr/>
        </p:nvSpPr>
        <p:spPr>
          <a:xfrm>
            <a:off x="6062106" y="2083072"/>
            <a:ext cx="539015" cy="945682"/>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a:extLst>
              <a:ext uri="{FF2B5EF4-FFF2-40B4-BE49-F238E27FC236}">
                <a16:creationId xmlns:a16="http://schemas.microsoft.com/office/drawing/2014/main" id="{163040EB-9F81-4774-B258-1C2F58C142EA}"/>
              </a:ext>
            </a:extLst>
          </p:cNvPr>
          <p:cNvGrpSpPr/>
          <p:nvPr/>
        </p:nvGrpSpPr>
        <p:grpSpPr>
          <a:xfrm>
            <a:off x="4135334" y="4477864"/>
            <a:ext cx="1402628" cy="1384993"/>
            <a:chOff x="4135334" y="4477864"/>
            <a:chExt cx="1402628" cy="1384993"/>
          </a:xfrm>
        </p:grpSpPr>
        <p:pic>
          <p:nvPicPr>
            <p:cNvPr id="9" name="Graphic 8">
              <a:extLst>
                <a:ext uri="{FF2B5EF4-FFF2-40B4-BE49-F238E27FC236}">
                  <a16:creationId xmlns:a16="http://schemas.microsoft.com/office/drawing/2014/main" id="{FEB39ADE-CEA3-406C-BFF7-0AD193DA15E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404243" y="4477864"/>
              <a:ext cx="1073919" cy="1073919"/>
            </a:xfrm>
            <a:prstGeom prst="rect">
              <a:avLst/>
            </a:prstGeom>
          </p:spPr>
        </p:pic>
        <p:sp>
          <p:nvSpPr>
            <p:cNvPr id="10" name="TextBox 9">
              <a:extLst>
                <a:ext uri="{FF2B5EF4-FFF2-40B4-BE49-F238E27FC236}">
                  <a16:creationId xmlns:a16="http://schemas.microsoft.com/office/drawing/2014/main" id="{3CD14A21-993E-4E25-B6D5-97B8FA532414}"/>
                </a:ext>
              </a:extLst>
            </p:cNvPr>
            <p:cNvSpPr txBox="1"/>
            <p:nvPr/>
          </p:nvSpPr>
          <p:spPr>
            <a:xfrm>
              <a:off x="4135334" y="5401192"/>
              <a:ext cx="1402628" cy="461665"/>
            </a:xfrm>
            <a:prstGeom prst="rect">
              <a:avLst/>
            </a:prstGeom>
            <a:noFill/>
          </p:spPr>
          <p:txBody>
            <a:bodyPr wrap="none" rtlCol="0">
              <a:spAutoFit/>
            </a:bodyPr>
            <a:lstStyle/>
            <a:p>
              <a:r>
                <a:rPr lang="en-US" sz="2400" dirty="0" err="1"/>
                <a:t>GetStatus</a:t>
              </a:r>
              <a:endParaRPr lang="en-US" sz="2400" dirty="0"/>
            </a:p>
          </p:txBody>
        </p:sp>
      </p:grpSp>
      <p:sp>
        <p:nvSpPr>
          <p:cNvPr id="11" name="Arrow: Right 10">
            <a:extLst>
              <a:ext uri="{FF2B5EF4-FFF2-40B4-BE49-F238E27FC236}">
                <a16:creationId xmlns:a16="http://schemas.microsoft.com/office/drawing/2014/main" id="{3B614673-C20B-405D-A86F-FA4113002AB0}"/>
              </a:ext>
            </a:extLst>
          </p:cNvPr>
          <p:cNvSpPr/>
          <p:nvPr/>
        </p:nvSpPr>
        <p:spPr>
          <a:xfrm>
            <a:off x="3732762" y="2429164"/>
            <a:ext cx="413886" cy="242539"/>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2" name="Flowchart: Magnetic Disk 11">
            <a:extLst>
              <a:ext uri="{FF2B5EF4-FFF2-40B4-BE49-F238E27FC236}">
                <a16:creationId xmlns:a16="http://schemas.microsoft.com/office/drawing/2014/main" id="{936D1648-8070-46BF-A38F-8598988445CB}"/>
              </a:ext>
            </a:extLst>
          </p:cNvPr>
          <p:cNvSpPr/>
          <p:nvPr/>
        </p:nvSpPr>
        <p:spPr>
          <a:xfrm>
            <a:off x="6062105" y="3521487"/>
            <a:ext cx="539015" cy="945682"/>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Bent 12">
            <a:extLst>
              <a:ext uri="{FF2B5EF4-FFF2-40B4-BE49-F238E27FC236}">
                <a16:creationId xmlns:a16="http://schemas.microsoft.com/office/drawing/2014/main" id="{8E2FAB95-7E55-484C-AD71-BE2BA945495B}"/>
              </a:ext>
            </a:extLst>
          </p:cNvPr>
          <p:cNvSpPr/>
          <p:nvPr/>
        </p:nvSpPr>
        <p:spPr>
          <a:xfrm flipV="1">
            <a:off x="4836649" y="3554536"/>
            <a:ext cx="956263" cy="461665"/>
          </a:xfrm>
          <a:prstGeom prst="ben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14" name="Arrow: Right 13">
            <a:extLst>
              <a:ext uri="{FF2B5EF4-FFF2-40B4-BE49-F238E27FC236}">
                <a16:creationId xmlns:a16="http://schemas.microsoft.com/office/drawing/2014/main" id="{D987DBA9-AD1F-4B8B-B1E1-A4FE1FCFE010}"/>
              </a:ext>
            </a:extLst>
          </p:cNvPr>
          <p:cNvSpPr/>
          <p:nvPr/>
        </p:nvSpPr>
        <p:spPr>
          <a:xfrm>
            <a:off x="5478853" y="2429164"/>
            <a:ext cx="413886" cy="242539"/>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Arrow: Right 14">
            <a:extLst>
              <a:ext uri="{FF2B5EF4-FFF2-40B4-BE49-F238E27FC236}">
                <a16:creationId xmlns:a16="http://schemas.microsoft.com/office/drawing/2014/main" id="{8A96441F-3FAE-4119-8B5F-C4B993EE4ACD}"/>
              </a:ext>
            </a:extLst>
          </p:cNvPr>
          <p:cNvSpPr/>
          <p:nvPr/>
        </p:nvSpPr>
        <p:spPr>
          <a:xfrm>
            <a:off x="6737375" y="2429164"/>
            <a:ext cx="413886" cy="242539"/>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Arrow: Bent 15">
            <a:extLst>
              <a:ext uri="{FF2B5EF4-FFF2-40B4-BE49-F238E27FC236}">
                <a16:creationId xmlns:a16="http://schemas.microsoft.com/office/drawing/2014/main" id="{32449804-B0BC-45F1-A133-6707EA3E82D1}"/>
              </a:ext>
            </a:extLst>
          </p:cNvPr>
          <p:cNvSpPr/>
          <p:nvPr/>
        </p:nvSpPr>
        <p:spPr>
          <a:xfrm flipH="1" flipV="1">
            <a:off x="6870313" y="3595470"/>
            <a:ext cx="1022474" cy="461665"/>
          </a:xfrm>
          <a:prstGeom prst="ben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17" name="Arrow: Bent 16">
            <a:extLst>
              <a:ext uri="{FF2B5EF4-FFF2-40B4-BE49-F238E27FC236}">
                <a16:creationId xmlns:a16="http://schemas.microsoft.com/office/drawing/2014/main" id="{6D75209A-2BEF-4CBA-990F-95CA9C816796}"/>
              </a:ext>
            </a:extLst>
          </p:cNvPr>
          <p:cNvSpPr/>
          <p:nvPr/>
        </p:nvSpPr>
        <p:spPr>
          <a:xfrm rot="16200000" flipV="1">
            <a:off x="5833605" y="4461134"/>
            <a:ext cx="538940" cy="791688"/>
          </a:xfrm>
          <a:prstGeom prst="ben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18" name="Arrow: Right 17">
            <a:extLst>
              <a:ext uri="{FF2B5EF4-FFF2-40B4-BE49-F238E27FC236}">
                <a16:creationId xmlns:a16="http://schemas.microsoft.com/office/drawing/2014/main" id="{A142F76D-1AFB-4A41-A39C-D2AF7B4973D2}"/>
              </a:ext>
            </a:extLst>
          </p:cNvPr>
          <p:cNvSpPr/>
          <p:nvPr/>
        </p:nvSpPr>
        <p:spPr>
          <a:xfrm>
            <a:off x="3732762" y="4883909"/>
            <a:ext cx="413886" cy="242539"/>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D598F582-1150-4512-9C57-583894D4BDB3}"/>
              </a:ext>
            </a:extLst>
          </p:cNvPr>
          <p:cNvGrpSpPr/>
          <p:nvPr/>
        </p:nvGrpSpPr>
        <p:grpSpPr>
          <a:xfrm>
            <a:off x="7184374" y="2018954"/>
            <a:ext cx="1274580" cy="1467031"/>
            <a:chOff x="7184374" y="2018954"/>
            <a:chExt cx="1274580" cy="1467031"/>
          </a:xfrm>
        </p:grpSpPr>
        <p:pic>
          <p:nvPicPr>
            <p:cNvPr id="20" name="Graphic 19">
              <a:extLst>
                <a:ext uri="{FF2B5EF4-FFF2-40B4-BE49-F238E27FC236}">
                  <a16:creationId xmlns:a16="http://schemas.microsoft.com/office/drawing/2014/main" id="{56B33CB7-4C22-404F-9F51-B3A473BE5DC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284705" y="2018954"/>
              <a:ext cx="1073919" cy="1073919"/>
            </a:xfrm>
            <a:prstGeom prst="rect">
              <a:avLst/>
            </a:prstGeom>
          </p:spPr>
        </p:pic>
        <p:sp>
          <p:nvSpPr>
            <p:cNvPr id="21" name="TextBox 20">
              <a:extLst>
                <a:ext uri="{FF2B5EF4-FFF2-40B4-BE49-F238E27FC236}">
                  <a16:creationId xmlns:a16="http://schemas.microsoft.com/office/drawing/2014/main" id="{19B1E7E4-01F4-4EFD-B5AA-580EDC2CB471}"/>
                </a:ext>
              </a:extLst>
            </p:cNvPr>
            <p:cNvSpPr txBox="1"/>
            <p:nvPr/>
          </p:nvSpPr>
          <p:spPr>
            <a:xfrm>
              <a:off x="7184374" y="3024320"/>
              <a:ext cx="1274580" cy="461665"/>
            </a:xfrm>
            <a:prstGeom prst="rect">
              <a:avLst/>
            </a:prstGeom>
            <a:noFill/>
          </p:spPr>
          <p:txBody>
            <a:bodyPr wrap="none" rtlCol="0">
              <a:spAutoFit/>
            </a:bodyPr>
            <a:lstStyle/>
            <a:p>
              <a:r>
                <a:rPr lang="en-US" sz="2400" dirty="0"/>
                <a:t>Do Work</a:t>
              </a:r>
            </a:p>
          </p:txBody>
        </p:sp>
      </p:grpSp>
    </p:spTree>
    <p:extLst>
      <p:ext uri="{BB962C8B-B14F-4D97-AF65-F5344CB8AC3E}">
        <p14:creationId xmlns:p14="http://schemas.microsoft.com/office/powerpoint/2010/main" val="113992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wipe(left)">
                                      <p:cBhvr>
                                        <p:cTn id="15" dur="500"/>
                                        <p:tgtEl>
                                          <p:spTgt spid="1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par>
                          <p:cTn id="19" fill="hold">
                            <p:stCondLst>
                              <p:cond delay="1500"/>
                            </p:stCondLst>
                            <p:childTnLst>
                              <p:par>
                                <p:cTn id="20" presetID="22" presetClass="entr" presetSubtype="8" fill="hold" grpId="0" nodeType="after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wipe(left)">
                                      <p:cBhvr>
                                        <p:cTn id="22" dur="500"/>
                                        <p:tgtEl>
                                          <p:spTgt spid="15"/>
                                        </p:tgtEl>
                                      </p:cBhvr>
                                    </p:animEffect>
                                  </p:childTnLst>
                                </p:cTn>
                              </p:par>
                              <p:par>
                                <p:cTn id="23" presetID="10" presetClass="entr" presetSubtype="0" fill="hold" nodeType="with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fade">
                                      <p:cBhvr>
                                        <p:cTn id="25" dur="500"/>
                                        <p:tgtEl>
                                          <p:spTgt spid="19"/>
                                        </p:tgtEl>
                                      </p:cBhvr>
                                    </p:animEffect>
                                  </p:childTnLst>
                                </p:cTn>
                              </p:par>
                            </p:childTnLst>
                          </p:cTn>
                        </p:par>
                        <p:par>
                          <p:cTn id="26" fill="hold">
                            <p:stCondLst>
                              <p:cond delay="2000"/>
                            </p:stCondLst>
                            <p:childTnLst>
                              <p:par>
                                <p:cTn id="27" presetID="22" presetClass="entr" presetSubtype="8" fill="hold" grpId="0" nodeType="after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wipe(left)">
                                      <p:cBhvr>
                                        <p:cTn id="29" dur="500"/>
                                        <p:tgtEl>
                                          <p:spTgt spid="13"/>
                                        </p:tgtEl>
                                      </p:cBhvr>
                                    </p:animEffect>
                                  </p:childTnLst>
                                </p:cTn>
                              </p:par>
                              <p:par>
                                <p:cTn id="30" presetID="22" presetClass="entr" presetSubtype="2" fill="hold" grpId="0" nodeType="with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wipe(right)">
                                      <p:cBhvr>
                                        <p:cTn id="32" dur="500"/>
                                        <p:tgtEl>
                                          <p:spTgt spid="16"/>
                                        </p:tgtEl>
                                      </p:cBhvr>
                                    </p:animEffect>
                                  </p:childTnLst>
                                </p:cTn>
                              </p:par>
                            </p:childTnLst>
                          </p:cTn>
                        </p:par>
                        <p:par>
                          <p:cTn id="33" fill="hold">
                            <p:stCondLst>
                              <p:cond delay="2500"/>
                            </p:stCondLst>
                            <p:childTnLst>
                              <p:par>
                                <p:cTn id="34" presetID="10" presetClass="entr" presetSubtype="0" fill="hold" grpId="0" nodeType="after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fade">
                                      <p:cBhvr>
                                        <p:cTn id="36" dur="500"/>
                                        <p:tgtEl>
                                          <p:spTgt spid="12"/>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grpId="0" nodeType="clickEffect">
                                  <p:stCondLst>
                                    <p:cond delay="0"/>
                                  </p:stCondLst>
                                  <p:childTnLst>
                                    <p:set>
                                      <p:cBhvr>
                                        <p:cTn id="40" dur="1" fill="hold">
                                          <p:stCondLst>
                                            <p:cond delay="0"/>
                                          </p:stCondLst>
                                        </p:cTn>
                                        <p:tgtEl>
                                          <p:spTgt spid="18"/>
                                        </p:tgtEl>
                                        <p:attrNameLst>
                                          <p:attrName>style.visibility</p:attrName>
                                        </p:attrNameLst>
                                      </p:cBhvr>
                                      <p:to>
                                        <p:strVal val="visible"/>
                                      </p:to>
                                    </p:set>
                                    <p:animEffect transition="in" filter="wipe(left)">
                                      <p:cBhvr>
                                        <p:cTn id="41" dur="500"/>
                                        <p:tgtEl>
                                          <p:spTgt spid="18"/>
                                        </p:tgtEl>
                                      </p:cBhvr>
                                    </p:animEffect>
                                  </p:childTnLst>
                                </p:cTn>
                              </p:par>
                            </p:childTnLst>
                          </p:cTn>
                        </p:par>
                        <p:par>
                          <p:cTn id="42" fill="hold">
                            <p:stCondLst>
                              <p:cond delay="500"/>
                            </p:stCondLst>
                            <p:childTnLst>
                              <p:par>
                                <p:cTn id="43" presetID="10" presetClass="entr" presetSubtype="0" fill="hold" nodeType="afterEffect">
                                  <p:stCondLst>
                                    <p:cond delay="0"/>
                                  </p:stCondLst>
                                  <p:childTnLst>
                                    <p:set>
                                      <p:cBhvr>
                                        <p:cTn id="44" dur="1" fill="hold">
                                          <p:stCondLst>
                                            <p:cond delay="0"/>
                                          </p:stCondLst>
                                        </p:cTn>
                                        <p:tgtEl>
                                          <p:spTgt spid="8"/>
                                        </p:tgtEl>
                                        <p:attrNameLst>
                                          <p:attrName>style.visibility</p:attrName>
                                        </p:attrNameLst>
                                      </p:cBhvr>
                                      <p:to>
                                        <p:strVal val="visible"/>
                                      </p:to>
                                    </p:set>
                                    <p:animEffect transition="in" filter="fade">
                                      <p:cBhvr>
                                        <p:cTn id="45" dur="500"/>
                                        <p:tgtEl>
                                          <p:spTgt spid="8"/>
                                        </p:tgtEl>
                                      </p:cBhvr>
                                    </p:animEffect>
                                  </p:childTnLst>
                                </p:cTn>
                              </p:par>
                            </p:childTnLst>
                          </p:cTn>
                        </p:par>
                        <p:par>
                          <p:cTn id="46" fill="hold">
                            <p:stCondLst>
                              <p:cond delay="1000"/>
                            </p:stCondLst>
                            <p:childTnLst>
                              <p:par>
                                <p:cTn id="47" presetID="22" presetClass="entr" presetSubtype="8" fill="hold" grpId="0" nodeType="afterEffect">
                                  <p:stCondLst>
                                    <p:cond delay="0"/>
                                  </p:stCondLst>
                                  <p:childTnLst>
                                    <p:set>
                                      <p:cBhvr>
                                        <p:cTn id="48" dur="1" fill="hold">
                                          <p:stCondLst>
                                            <p:cond delay="0"/>
                                          </p:stCondLst>
                                        </p:cTn>
                                        <p:tgtEl>
                                          <p:spTgt spid="17"/>
                                        </p:tgtEl>
                                        <p:attrNameLst>
                                          <p:attrName>style.visibility</p:attrName>
                                        </p:attrNameLst>
                                      </p:cBhvr>
                                      <p:to>
                                        <p:strVal val="visible"/>
                                      </p:to>
                                    </p:set>
                                    <p:animEffect transition="in" filter="wipe(left)">
                                      <p:cBhvr>
                                        <p:cTn id="49"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animBg="1"/>
      <p:bldP spid="12" grpId="0" animBg="1"/>
      <p:bldP spid="13" grpId="0" animBg="1"/>
      <p:bldP spid="14" grpId="0" animBg="1"/>
      <p:bldP spid="15" grpId="0" animBg="1"/>
      <p:bldP spid="16" grpId="0" animBg="1"/>
      <p:bldP spid="17" grpId="0" animBg="1"/>
      <p:bldP spid="18"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F936E-B86B-4301-B95C-0FEB421BD31A}"/>
              </a:ext>
            </a:extLst>
          </p:cNvPr>
          <p:cNvSpPr>
            <a:spLocks noGrp="1"/>
          </p:cNvSpPr>
          <p:nvPr>
            <p:ph type="title"/>
          </p:nvPr>
        </p:nvSpPr>
        <p:spPr/>
        <p:txBody>
          <a:bodyPr/>
          <a:lstStyle/>
          <a:p>
            <a:r>
              <a:rPr lang="en-US" dirty="0"/>
              <a:t>Durable Functions</a:t>
            </a:r>
          </a:p>
        </p:txBody>
      </p:sp>
      <p:sp>
        <p:nvSpPr>
          <p:cNvPr id="3" name="TextBox 2">
            <a:extLst>
              <a:ext uri="{FF2B5EF4-FFF2-40B4-BE49-F238E27FC236}">
                <a16:creationId xmlns:a16="http://schemas.microsoft.com/office/drawing/2014/main" id="{5094970D-1EAE-4F77-87F6-BFF029D7B096}"/>
              </a:ext>
            </a:extLst>
          </p:cNvPr>
          <p:cNvSpPr txBox="1"/>
          <p:nvPr/>
        </p:nvSpPr>
        <p:spPr>
          <a:xfrm>
            <a:off x="838200" y="1182695"/>
            <a:ext cx="5257658" cy="646331"/>
          </a:xfrm>
          <a:prstGeom prst="rect">
            <a:avLst/>
          </a:prstGeom>
          <a:noFill/>
        </p:spPr>
        <p:txBody>
          <a:bodyPr wrap="none" rtlCol="0">
            <a:spAutoFit/>
          </a:bodyPr>
          <a:lstStyle/>
          <a:p>
            <a:r>
              <a:rPr lang="en-US" sz="3600" dirty="0">
                <a:solidFill>
                  <a:schemeClr val="tx2">
                    <a:lumMod val="75000"/>
                  </a:schemeClr>
                </a:solidFill>
              </a:rPr>
              <a:t>Patterns – Async HTTP APIs</a:t>
            </a:r>
          </a:p>
        </p:txBody>
      </p:sp>
      <p:pic>
        <p:nvPicPr>
          <p:cNvPr id="4" name="Picture 3">
            <a:extLst>
              <a:ext uri="{FF2B5EF4-FFF2-40B4-BE49-F238E27FC236}">
                <a16:creationId xmlns:a16="http://schemas.microsoft.com/office/drawing/2014/main" id="{8D5B0820-DC9C-4398-9715-6154D9570459}"/>
              </a:ext>
            </a:extLst>
          </p:cNvPr>
          <p:cNvPicPr>
            <a:picLocks noChangeAspect="1"/>
          </p:cNvPicPr>
          <p:nvPr/>
        </p:nvPicPr>
        <p:blipFill>
          <a:blip r:embed="rId3"/>
          <a:stretch>
            <a:fillRect/>
          </a:stretch>
        </p:blipFill>
        <p:spPr>
          <a:xfrm>
            <a:off x="838200" y="1829025"/>
            <a:ext cx="8516354" cy="3998897"/>
          </a:xfrm>
          <a:prstGeom prst="rect">
            <a:avLst/>
          </a:prstGeom>
        </p:spPr>
      </p:pic>
    </p:spTree>
    <p:extLst>
      <p:ext uri="{BB962C8B-B14F-4D97-AF65-F5344CB8AC3E}">
        <p14:creationId xmlns:p14="http://schemas.microsoft.com/office/powerpoint/2010/main" val="382906322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FAE821-240F-4DFE-BC83-F042DC21F294}"/>
              </a:ext>
            </a:extLst>
          </p:cNvPr>
          <p:cNvSpPr>
            <a:spLocks noGrp="1"/>
          </p:cNvSpPr>
          <p:nvPr>
            <p:ph type="title"/>
          </p:nvPr>
        </p:nvSpPr>
        <p:spPr/>
        <p:txBody>
          <a:bodyPr/>
          <a:lstStyle/>
          <a:p>
            <a:r>
              <a:rPr lang="en-US" dirty="0"/>
              <a:t>Durable Functions</a:t>
            </a:r>
          </a:p>
        </p:txBody>
      </p:sp>
      <p:sp>
        <p:nvSpPr>
          <p:cNvPr id="3" name="TextBox 2">
            <a:extLst>
              <a:ext uri="{FF2B5EF4-FFF2-40B4-BE49-F238E27FC236}">
                <a16:creationId xmlns:a16="http://schemas.microsoft.com/office/drawing/2014/main" id="{B22E81B3-76E0-46BE-8880-A70482F53CB2}"/>
              </a:ext>
            </a:extLst>
          </p:cNvPr>
          <p:cNvSpPr txBox="1"/>
          <p:nvPr/>
        </p:nvSpPr>
        <p:spPr>
          <a:xfrm>
            <a:off x="838200" y="1182695"/>
            <a:ext cx="3716338" cy="646331"/>
          </a:xfrm>
          <a:prstGeom prst="rect">
            <a:avLst/>
          </a:prstGeom>
          <a:noFill/>
        </p:spPr>
        <p:txBody>
          <a:bodyPr wrap="none" rtlCol="0">
            <a:spAutoFit/>
          </a:bodyPr>
          <a:lstStyle/>
          <a:p>
            <a:r>
              <a:rPr lang="en-US" sz="3600" dirty="0">
                <a:solidFill>
                  <a:schemeClr val="tx2">
                    <a:lumMod val="75000"/>
                  </a:schemeClr>
                </a:solidFill>
              </a:rPr>
              <a:t>Patterns – Monitor</a:t>
            </a:r>
          </a:p>
        </p:txBody>
      </p:sp>
      <p:pic>
        <p:nvPicPr>
          <p:cNvPr id="4" name="Graphic 3">
            <a:extLst>
              <a:ext uri="{FF2B5EF4-FFF2-40B4-BE49-F238E27FC236}">
                <a16:creationId xmlns:a16="http://schemas.microsoft.com/office/drawing/2014/main" id="{32C2D88B-0540-4626-8940-B9C30804DD5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673681" y="2682064"/>
            <a:ext cx="1439461" cy="1439461"/>
          </a:xfrm>
          <a:prstGeom prst="rect">
            <a:avLst/>
          </a:prstGeom>
        </p:spPr>
      </p:pic>
      <p:grpSp>
        <p:nvGrpSpPr>
          <p:cNvPr id="5" name="Group 4">
            <a:extLst>
              <a:ext uri="{FF2B5EF4-FFF2-40B4-BE49-F238E27FC236}">
                <a16:creationId xmlns:a16="http://schemas.microsoft.com/office/drawing/2014/main" id="{501EEF24-2CD3-49C7-82FB-5D0EAD24CFD1}"/>
              </a:ext>
            </a:extLst>
          </p:cNvPr>
          <p:cNvGrpSpPr/>
          <p:nvPr/>
        </p:nvGrpSpPr>
        <p:grpSpPr>
          <a:xfrm>
            <a:off x="3212243" y="1986134"/>
            <a:ext cx="2428777" cy="2722200"/>
            <a:chOff x="3212243" y="1986134"/>
            <a:chExt cx="2428777" cy="2722200"/>
          </a:xfrm>
        </p:grpSpPr>
        <p:sp>
          <p:nvSpPr>
            <p:cNvPr id="6" name="Circle: Hollow 5">
              <a:extLst>
                <a:ext uri="{FF2B5EF4-FFF2-40B4-BE49-F238E27FC236}">
                  <a16:creationId xmlns:a16="http://schemas.microsoft.com/office/drawing/2014/main" id="{8AADEC89-AD40-4596-93A4-7A02AF035DA9}"/>
                </a:ext>
              </a:extLst>
            </p:cNvPr>
            <p:cNvSpPr/>
            <p:nvPr/>
          </p:nvSpPr>
          <p:spPr>
            <a:xfrm>
              <a:off x="3212243" y="2149666"/>
              <a:ext cx="2428777" cy="2558668"/>
            </a:xfrm>
            <a:prstGeom prst="donut">
              <a:avLst>
                <a:gd name="adj" fmla="val 864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Rectangle 6">
              <a:extLst>
                <a:ext uri="{FF2B5EF4-FFF2-40B4-BE49-F238E27FC236}">
                  <a16:creationId xmlns:a16="http://schemas.microsoft.com/office/drawing/2014/main" id="{67165E4F-197A-446E-8F48-4237C9B05552}"/>
                </a:ext>
              </a:extLst>
            </p:cNvPr>
            <p:cNvSpPr/>
            <p:nvPr/>
          </p:nvSpPr>
          <p:spPr>
            <a:xfrm>
              <a:off x="4195912" y="1986134"/>
              <a:ext cx="461438" cy="520513"/>
            </a:xfrm>
            <a:prstGeom prst="rect">
              <a:avLst/>
            </a:prstGeom>
            <a:solidFill>
              <a:srgbClr val="F2EE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Down 7">
              <a:extLst>
                <a:ext uri="{FF2B5EF4-FFF2-40B4-BE49-F238E27FC236}">
                  <a16:creationId xmlns:a16="http://schemas.microsoft.com/office/drawing/2014/main" id="{7781A7DE-D8A8-4ADB-95CC-34FAC6048557}"/>
                </a:ext>
              </a:extLst>
            </p:cNvPr>
            <p:cNvSpPr/>
            <p:nvPr/>
          </p:nvSpPr>
          <p:spPr>
            <a:xfrm rot="15741244">
              <a:off x="4060790" y="2113794"/>
              <a:ext cx="408196" cy="313961"/>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9" name="Graphic 8">
            <a:extLst>
              <a:ext uri="{FF2B5EF4-FFF2-40B4-BE49-F238E27FC236}">
                <a16:creationId xmlns:a16="http://schemas.microsoft.com/office/drawing/2014/main" id="{66431B23-1455-4312-9E96-6BC2A0D24CB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667873" y="2709269"/>
            <a:ext cx="1439461" cy="1439461"/>
          </a:xfrm>
          <a:prstGeom prst="rect">
            <a:avLst/>
          </a:prstGeom>
        </p:spPr>
      </p:pic>
      <p:sp>
        <p:nvSpPr>
          <p:cNvPr id="10" name="Arrow: Right 9">
            <a:extLst>
              <a:ext uri="{FF2B5EF4-FFF2-40B4-BE49-F238E27FC236}">
                <a16:creationId xmlns:a16="http://schemas.microsoft.com/office/drawing/2014/main" id="{54CB083F-5F7F-43C8-AC7C-A275166CEB82}"/>
              </a:ext>
            </a:extLst>
          </p:cNvPr>
          <p:cNvSpPr/>
          <p:nvPr/>
        </p:nvSpPr>
        <p:spPr>
          <a:xfrm>
            <a:off x="5934717" y="2986921"/>
            <a:ext cx="1439460" cy="292720"/>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1" name="Arrow: Right 10">
            <a:extLst>
              <a:ext uri="{FF2B5EF4-FFF2-40B4-BE49-F238E27FC236}">
                <a16:creationId xmlns:a16="http://schemas.microsoft.com/office/drawing/2014/main" id="{7F8C3A75-3166-49E8-B95F-DFE8AB9C068F}"/>
              </a:ext>
            </a:extLst>
          </p:cNvPr>
          <p:cNvSpPr/>
          <p:nvPr/>
        </p:nvSpPr>
        <p:spPr>
          <a:xfrm rot="10800000">
            <a:off x="5934717" y="3557477"/>
            <a:ext cx="1439460" cy="292720"/>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171744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21" presetClass="entr" presetSubtype="1"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heel(1)">
                                      <p:cBhvr>
                                        <p:cTn id="11" dur="2000"/>
                                        <p:tgtEl>
                                          <p:spTgt spid="5"/>
                                        </p:tgtEl>
                                      </p:cBhvr>
                                    </p:animEffect>
                                  </p:childTnLst>
                                </p:cTn>
                              </p:par>
                            </p:childTnLst>
                          </p:cTn>
                        </p:par>
                        <p:par>
                          <p:cTn id="12" fill="hold">
                            <p:stCondLst>
                              <p:cond delay="2500"/>
                            </p:stCondLst>
                            <p:childTnLst>
                              <p:par>
                                <p:cTn id="13" presetID="10" presetClass="entr" presetSubtype="0" fill="hold"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par>
                          <p:cTn id="16" fill="hold">
                            <p:stCondLst>
                              <p:cond delay="3000"/>
                            </p:stCondLst>
                            <p:childTnLst>
                              <p:par>
                                <p:cTn id="17" presetID="22" presetClass="entr" presetSubtype="8" fill="hold" grpId="0"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wipe(left)">
                                      <p:cBhvr>
                                        <p:cTn id="19" dur="500"/>
                                        <p:tgtEl>
                                          <p:spTgt spid="10"/>
                                        </p:tgtEl>
                                      </p:cBhvr>
                                    </p:animEffect>
                                  </p:childTnLst>
                                </p:cTn>
                              </p:par>
                              <p:par>
                                <p:cTn id="20" presetID="22" presetClass="entr" presetSubtype="2"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right)">
                                      <p:cBhvr>
                                        <p:cTn id="2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E642AA-2143-4E35-9989-296E42098A73}"/>
              </a:ext>
            </a:extLst>
          </p:cNvPr>
          <p:cNvSpPr>
            <a:spLocks noGrp="1"/>
          </p:cNvSpPr>
          <p:nvPr>
            <p:ph type="title"/>
          </p:nvPr>
        </p:nvSpPr>
        <p:spPr/>
        <p:txBody>
          <a:bodyPr/>
          <a:lstStyle/>
          <a:p>
            <a:r>
              <a:rPr lang="en-US" dirty="0"/>
              <a:t>Durable Functions</a:t>
            </a:r>
          </a:p>
        </p:txBody>
      </p:sp>
      <p:sp>
        <p:nvSpPr>
          <p:cNvPr id="3" name="TextBox 2">
            <a:extLst>
              <a:ext uri="{FF2B5EF4-FFF2-40B4-BE49-F238E27FC236}">
                <a16:creationId xmlns:a16="http://schemas.microsoft.com/office/drawing/2014/main" id="{393BE8C0-7AA6-4592-BAF0-159AA6589392}"/>
              </a:ext>
            </a:extLst>
          </p:cNvPr>
          <p:cNvSpPr txBox="1"/>
          <p:nvPr/>
        </p:nvSpPr>
        <p:spPr>
          <a:xfrm>
            <a:off x="838200" y="1182695"/>
            <a:ext cx="3716338" cy="646331"/>
          </a:xfrm>
          <a:prstGeom prst="rect">
            <a:avLst/>
          </a:prstGeom>
          <a:noFill/>
        </p:spPr>
        <p:txBody>
          <a:bodyPr wrap="none" rtlCol="0">
            <a:spAutoFit/>
          </a:bodyPr>
          <a:lstStyle/>
          <a:p>
            <a:r>
              <a:rPr lang="en-US" sz="3600" dirty="0">
                <a:solidFill>
                  <a:schemeClr val="tx2">
                    <a:lumMod val="75000"/>
                  </a:schemeClr>
                </a:solidFill>
              </a:rPr>
              <a:t>Patterns – Monitor</a:t>
            </a:r>
          </a:p>
        </p:txBody>
      </p:sp>
      <p:pic>
        <p:nvPicPr>
          <p:cNvPr id="4" name="Picture 3">
            <a:extLst>
              <a:ext uri="{FF2B5EF4-FFF2-40B4-BE49-F238E27FC236}">
                <a16:creationId xmlns:a16="http://schemas.microsoft.com/office/drawing/2014/main" id="{3F200307-C77D-4007-8590-3C6535111288}"/>
              </a:ext>
            </a:extLst>
          </p:cNvPr>
          <p:cNvPicPr>
            <a:picLocks noChangeAspect="1"/>
          </p:cNvPicPr>
          <p:nvPr/>
        </p:nvPicPr>
        <p:blipFill>
          <a:blip r:embed="rId3"/>
          <a:stretch>
            <a:fillRect/>
          </a:stretch>
        </p:blipFill>
        <p:spPr>
          <a:xfrm>
            <a:off x="838200" y="1829026"/>
            <a:ext cx="6631236" cy="3978742"/>
          </a:xfrm>
          <a:prstGeom prst="rect">
            <a:avLst/>
          </a:prstGeom>
        </p:spPr>
      </p:pic>
    </p:spTree>
    <p:extLst>
      <p:ext uri="{BB962C8B-B14F-4D97-AF65-F5344CB8AC3E}">
        <p14:creationId xmlns:p14="http://schemas.microsoft.com/office/powerpoint/2010/main" val="195093726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9E5871-0DF9-46F1-A5EF-4EC35ABA3282}"/>
              </a:ext>
            </a:extLst>
          </p:cNvPr>
          <p:cNvSpPr>
            <a:spLocks noGrp="1"/>
          </p:cNvSpPr>
          <p:nvPr>
            <p:ph type="title"/>
          </p:nvPr>
        </p:nvSpPr>
        <p:spPr/>
        <p:txBody>
          <a:bodyPr/>
          <a:lstStyle/>
          <a:p>
            <a:r>
              <a:rPr lang="en-US" dirty="0"/>
              <a:t>Durable Functions</a:t>
            </a:r>
          </a:p>
        </p:txBody>
      </p:sp>
      <p:sp>
        <p:nvSpPr>
          <p:cNvPr id="3" name="TextBox 2">
            <a:extLst>
              <a:ext uri="{FF2B5EF4-FFF2-40B4-BE49-F238E27FC236}">
                <a16:creationId xmlns:a16="http://schemas.microsoft.com/office/drawing/2014/main" id="{3697C6ED-4A99-4554-B91B-F6DCA4DAC85E}"/>
              </a:ext>
            </a:extLst>
          </p:cNvPr>
          <p:cNvSpPr txBox="1"/>
          <p:nvPr/>
        </p:nvSpPr>
        <p:spPr>
          <a:xfrm>
            <a:off x="838200" y="1182695"/>
            <a:ext cx="5688224" cy="646331"/>
          </a:xfrm>
          <a:prstGeom prst="rect">
            <a:avLst/>
          </a:prstGeom>
          <a:noFill/>
        </p:spPr>
        <p:txBody>
          <a:bodyPr wrap="none" rtlCol="0">
            <a:spAutoFit/>
          </a:bodyPr>
          <a:lstStyle/>
          <a:p>
            <a:r>
              <a:rPr lang="en-US" sz="3600" dirty="0">
                <a:solidFill>
                  <a:schemeClr val="tx2">
                    <a:lumMod val="75000"/>
                  </a:schemeClr>
                </a:solidFill>
              </a:rPr>
              <a:t>Patterns – Human Interaction</a:t>
            </a:r>
          </a:p>
        </p:txBody>
      </p:sp>
      <p:grpSp>
        <p:nvGrpSpPr>
          <p:cNvPr id="4" name="Group 3">
            <a:extLst>
              <a:ext uri="{FF2B5EF4-FFF2-40B4-BE49-F238E27FC236}">
                <a16:creationId xmlns:a16="http://schemas.microsoft.com/office/drawing/2014/main" id="{7FE47B39-1484-4FC3-9A03-29BB6E01FFF8}"/>
              </a:ext>
            </a:extLst>
          </p:cNvPr>
          <p:cNvGrpSpPr/>
          <p:nvPr/>
        </p:nvGrpSpPr>
        <p:grpSpPr>
          <a:xfrm>
            <a:off x="2192957" y="2244742"/>
            <a:ext cx="1302408" cy="1836363"/>
            <a:chOff x="7184374" y="2018954"/>
            <a:chExt cx="1302408" cy="1836363"/>
          </a:xfrm>
        </p:grpSpPr>
        <p:pic>
          <p:nvPicPr>
            <p:cNvPr id="5" name="Graphic 4">
              <a:extLst>
                <a:ext uri="{FF2B5EF4-FFF2-40B4-BE49-F238E27FC236}">
                  <a16:creationId xmlns:a16="http://schemas.microsoft.com/office/drawing/2014/main" id="{EE61ED8D-CC9D-4A2F-A290-1FDF072F1A9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284705" y="2018954"/>
              <a:ext cx="1073919" cy="1073919"/>
            </a:xfrm>
            <a:prstGeom prst="rect">
              <a:avLst/>
            </a:prstGeom>
          </p:spPr>
        </p:pic>
        <p:sp>
          <p:nvSpPr>
            <p:cNvPr id="6" name="TextBox 5">
              <a:extLst>
                <a:ext uri="{FF2B5EF4-FFF2-40B4-BE49-F238E27FC236}">
                  <a16:creationId xmlns:a16="http://schemas.microsoft.com/office/drawing/2014/main" id="{D5F4E939-480E-4A2B-A6C6-C0BD9611FEE7}"/>
                </a:ext>
              </a:extLst>
            </p:cNvPr>
            <p:cNvSpPr txBox="1"/>
            <p:nvPr/>
          </p:nvSpPr>
          <p:spPr>
            <a:xfrm>
              <a:off x="7184374" y="3024320"/>
              <a:ext cx="1302408" cy="830997"/>
            </a:xfrm>
            <a:prstGeom prst="rect">
              <a:avLst/>
            </a:prstGeom>
            <a:noFill/>
          </p:spPr>
          <p:txBody>
            <a:bodyPr wrap="none" rtlCol="0">
              <a:spAutoFit/>
            </a:bodyPr>
            <a:lstStyle/>
            <a:p>
              <a:pPr algn="ctr"/>
              <a:r>
                <a:rPr lang="en-US" sz="2400" dirty="0"/>
                <a:t>Request</a:t>
              </a:r>
            </a:p>
            <a:p>
              <a:pPr algn="ctr"/>
              <a:r>
                <a:rPr lang="en-US" sz="2400" dirty="0"/>
                <a:t>Approval</a:t>
              </a:r>
            </a:p>
          </p:txBody>
        </p:sp>
      </p:grpSp>
      <p:grpSp>
        <p:nvGrpSpPr>
          <p:cNvPr id="7" name="Group 6">
            <a:extLst>
              <a:ext uri="{FF2B5EF4-FFF2-40B4-BE49-F238E27FC236}">
                <a16:creationId xmlns:a16="http://schemas.microsoft.com/office/drawing/2014/main" id="{212A2708-8C57-4CF8-9D65-4929A9EABAEF}"/>
              </a:ext>
            </a:extLst>
          </p:cNvPr>
          <p:cNvGrpSpPr/>
          <p:nvPr/>
        </p:nvGrpSpPr>
        <p:grpSpPr>
          <a:xfrm>
            <a:off x="8763973" y="2232361"/>
            <a:ext cx="1302408" cy="1836363"/>
            <a:chOff x="7184374" y="2018954"/>
            <a:chExt cx="1302408" cy="1836363"/>
          </a:xfrm>
        </p:grpSpPr>
        <p:pic>
          <p:nvPicPr>
            <p:cNvPr id="8" name="Graphic 7">
              <a:extLst>
                <a:ext uri="{FF2B5EF4-FFF2-40B4-BE49-F238E27FC236}">
                  <a16:creationId xmlns:a16="http://schemas.microsoft.com/office/drawing/2014/main" id="{1D43A086-C984-4ECB-AD8C-3F103C0F8FA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284705" y="2018954"/>
              <a:ext cx="1073919" cy="1073919"/>
            </a:xfrm>
            <a:prstGeom prst="rect">
              <a:avLst/>
            </a:prstGeom>
          </p:spPr>
        </p:pic>
        <p:sp>
          <p:nvSpPr>
            <p:cNvPr id="9" name="TextBox 8">
              <a:extLst>
                <a:ext uri="{FF2B5EF4-FFF2-40B4-BE49-F238E27FC236}">
                  <a16:creationId xmlns:a16="http://schemas.microsoft.com/office/drawing/2014/main" id="{8363819C-65C6-44C2-AFFB-6F9546987A3E}"/>
                </a:ext>
              </a:extLst>
            </p:cNvPr>
            <p:cNvSpPr txBox="1"/>
            <p:nvPr/>
          </p:nvSpPr>
          <p:spPr>
            <a:xfrm>
              <a:off x="7184374" y="3024320"/>
              <a:ext cx="1302408" cy="830997"/>
            </a:xfrm>
            <a:prstGeom prst="rect">
              <a:avLst/>
            </a:prstGeom>
            <a:noFill/>
          </p:spPr>
          <p:txBody>
            <a:bodyPr wrap="none" rtlCol="0">
              <a:spAutoFit/>
            </a:bodyPr>
            <a:lstStyle/>
            <a:p>
              <a:pPr algn="ctr"/>
              <a:r>
                <a:rPr lang="en-US" sz="2400" dirty="0"/>
                <a:t>Process</a:t>
              </a:r>
            </a:p>
            <a:p>
              <a:pPr algn="ctr"/>
              <a:r>
                <a:rPr lang="en-US" sz="2400" dirty="0"/>
                <a:t>Approval</a:t>
              </a:r>
            </a:p>
          </p:txBody>
        </p:sp>
      </p:grpSp>
      <p:grpSp>
        <p:nvGrpSpPr>
          <p:cNvPr id="10" name="Group 9">
            <a:extLst>
              <a:ext uri="{FF2B5EF4-FFF2-40B4-BE49-F238E27FC236}">
                <a16:creationId xmlns:a16="http://schemas.microsoft.com/office/drawing/2014/main" id="{9D846F8D-06D2-45E9-B998-EE47F419BDA4}"/>
              </a:ext>
            </a:extLst>
          </p:cNvPr>
          <p:cNvGrpSpPr/>
          <p:nvPr/>
        </p:nvGrpSpPr>
        <p:grpSpPr>
          <a:xfrm>
            <a:off x="8715549" y="4081105"/>
            <a:ext cx="1198598" cy="1467031"/>
            <a:chOff x="7236281" y="2018954"/>
            <a:chExt cx="1198598" cy="1467031"/>
          </a:xfrm>
        </p:grpSpPr>
        <p:pic>
          <p:nvPicPr>
            <p:cNvPr id="11" name="Graphic 10">
              <a:extLst>
                <a:ext uri="{FF2B5EF4-FFF2-40B4-BE49-F238E27FC236}">
                  <a16:creationId xmlns:a16="http://schemas.microsoft.com/office/drawing/2014/main" id="{3A4B3C1D-A6CA-458B-91FE-9BE4094021B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284705" y="2018954"/>
              <a:ext cx="1073919" cy="1073919"/>
            </a:xfrm>
            <a:prstGeom prst="rect">
              <a:avLst/>
            </a:prstGeom>
          </p:spPr>
        </p:pic>
        <p:sp>
          <p:nvSpPr>
            <p:cNvPr id="12" name="TextBox 11">
              <a:extLst>
                <a:ext uri="{FF2B5EF4-FFF2-40B4-BE49-F238E27FC236}">
                  <a16:creationId xmlns:a16="http://schemas.microsoft.com/office/drawing/2014/main" id="{723C1892-0C89-40CD-9353-9E98BADB5C46}"/>
                </a:ext>
              </a:extLst>
            </p:cNvPr>
            <p:cNvSpPr txBox="1"/>
            <p:nvPr/>
          </p:nvSpPr>
          <p:spPr>
            <a:xfrm>
              <a:off x="7236281" y="3024320"/>
              <a:ext cx="1198598" cy="461665"/>
            </a:xfrm>
            <a:prstGeom prst="rect">
              <a:avLst/>
            </a:prstGeom>
            <a:noFill/>
          </p:spPr>
          <p:txBody>
            <a:bodyPr wrap="none" rtlCol="0">
              <a:spAutoFit/>
            </a:bodyPr>
            <a:lstStyle/>
            <a:p>
              <a:pPr algn="ctr"/>
              <a:r>
                <a:rPr lang="en-US" sz="2400" dirty="0"/>
                <a:t>Escalate</a:t>
              </a:r>
            </a:p>
          </p:txBody>
        </p:sp>
      </p:grpSp>
      <p:pic>
        <p:nvPicPr>
          <p:cNvPr id="13" name="Graphic 12">
            <a:extLst>
              <a:ext uri="{FF2B5EF4-FFF2-40B4-BE49-F238E27FC236}">
                <a16:creationId xmlns:a16="http://schemas.microsoft.com/office/drawing/2014/main" id="{E2F3FBAA-D547-4A75-BCA2-47A746B5DE6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330344" y="2163227"/>
            <a:ext cx="1073919" cy="1227336"/>
          </a:xfrm>
          <a:prstGeom prst="rect">
            <a:avLst/>
          </a:prstGeom>
        </p:spPr>
      </p:pic>
      <p:sp>
        <p:nvSpPr>
          <p:cNvPr id="14" name="Arrow: Right 13">
            <a:extLst>
              <a:ext uri="{FF2B5EF4-FFF2-40B4-BE49-F238E27FC236}">
                <a16:creationId xmlns:a16="http://schemas.microsoft.com/office/drawing/2014/main" id="{DCC4B06C-DCA5-4C4D-AEB3-7AE8EB306318}"/>
              </a:ext>
            </a:extLst>
          </p:cNvPr>
          <p:cNvSpPr/>
          <p:nvPr/>
        </p:nvSpPr>
        <p:spPr>
          <a:xfrm>
            <a:off x="3682312" y="2622960"/>
            <a:ext cx="1439460" cy="292720"/>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Arrow: Right 14">
            <a:extLst>
              <a:ext uri="{FF2B5EF4-FFF2-40B4-BE49-F238E27FC236}">
                <a16:creationId xmlns:a16="http://schemas.microsoft.com/office/drawing/2014/main" id="{DBD2F02F-2501-4636-9A8D-6AD5FB2D8224}"/>
              </a:ext>
            </a:extLst>
          </p:cNvPr>
          <p:cNvSpPr/>
          <p:nvPr/>
        </p:nvSpPr>
        <p:spPr>
          <a:xfrm>
            <a:off x="6676222" y="4471704"/>
            <a:ext cx="1772693" cy="292720"/>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CE416C46-EB5F-4523-8FAC-4DF745E2175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330344" y="4081105"/>
            <a:ext cx="1030576" cy="1210995"/>
          </a:xfrm>
          <a:prstGeom prst="rect">
            <a:avLst/>
          </a:prstGeom>
        </p:spPr>
      </p:pic>
      <p:sp>
        <p:nvSpPr>
          <p:cNvPr id="17" name="Arrow: Right 16">
            <a:extLst>
              <a:ext uri="{FF2B5EF4-FFF2-40B4-BE49-F238E27FC236}">
                <a16:creationId xmlns:a16="http://schemas.microsoft.com/office/drawing/2014/main" id="{D5F8E328-57B7-4739-9310-0789D1C8C718}"/>
              </a:ext>
            </a:extLst>
          </p:cNvPr>
          <p:cNvSpPr/>
          <p:nvPr/>
        </p:nvSpPr>
        <p:spPr>
          <a:xfrm>
            <a:off x="6747937" y="2622960"/>
            <a:ext cx="1772693" cy="292720"/>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20246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wipe(left)">
                                      <p:cBhvr>
                                        <p:cTn id="11" dur="500"/>
                                        <p:tgtEl>
                                          <p:spTgt spid="14"/>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wipe(left)">
                                      <p:cBhvr>
                                        <p:cTn id="20" dur="500"/>
                                        <p:tgtEl>
                                          <p:spTgt spid="17"/>
                                        </p:tgtEl>
                                      </p:cBhvr>
                                    </p:animEffect>
                                  </p:childTnLst>
                                </p:cTn>
                              </p:par>
                              <p:par>
                                <p:cTn id="21" presetID="10"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fade">
                                      <p:cBhvr>
                                        <p:cTn id="28" dur="500"/>
                                        <p:tgtEl>
                                          <p:spTgt spid="16"/>
                                        </p:tgtEl>
                                      </p:cBhvr>
                                    </p:animEffect>
                                  </p:childTnLst>
                                </p:cTn>
                              </p:par>
                            </p:childTnLst>
                          </p:cTn>
                        </p:par>
                        <p:par>
                          <p:cTn id="29" fill="hold">
                            <p:stCondLst>
                              <p:cond delay="500"/>
                            </p:stCondLst>
                            <p:childTnLst>
                              <p:par>
                                <p:cTn id="30" presetID="22" presetClass="entr" presetSubtype="8" fill="hold" grpId="0" nodeType="after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wipe(left)">
                                      <p:cBhvr>
                                        <p:cTn id="32" dur="500"/>
                                        <p:tgtEl>
                                          <p:spTgt spid="15"/>
                                        </p:tgtEl>
                                      </p:cBhvr>
                                    </p:animEffect>
                                  </p:childTnLst>
                                </p:cTn>
                              </p:par>
                              <p:par>
                                <p:cTn id="33" presetID="10" presetClass="entr" presetSubtype="0" fill="hold" nodeType="with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fade">
                                      <p:cBhvr>
                                        <p:cTn id="3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7"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F50EE8-30C2-4861-A9A9-295C2E115088}"/>
              </a:ext>
            </a:extLst>
          </p:cNvPr>
          <p:cNvSpPr>
            <a:spLocks noGrp="1"/>
          </p:cNvSpPr>
          <p:nvPr>
            <p:ph type="title"/>
          </p:nvPr>
        </p:nvSpPr>
        <p:spPr/>
        <p:txBody>
          <a:bodyPr/>
          <a:lstStyle/>
          <a:p>
            <a:r>
              <a:rPr lang="en-US" dirty="0"/>
              <a:t>Durable Functions</a:t>
            </a:r>
          </a:p>
        </p:txBody>
      </p:sp>
      <p:sp>
        <p:nvSpPr>
          <p:cNvPr id="3" name="TextBox 2">
            <a:extLst>
              <a:ext uri="{FF2B5EF4-FFF2-40B4-BE49-F238E27FC236}">
                <a16:creationId xmlns:a16="http://schemas.microsoft.com/office/drawing/2014/main" id="{B11B31D5-A15C-4410-8FD0-D8B7E0470CF5}"/>
              </a:ext>
            </a:extLst>
          </p:cNvPr>
          <p:cNvSpPr txBox="1"/>
          <p:nvPr/>
        </p:nvSpPr>
        <p:spPr>
          <a:xfrm>
            <a:off x="838200" y="1182695"/>
            <a:ext cx="5688224" cy="646331"/>
          </a:xfrm>
          <a:prstGeom prst="rect">
            <a:avLst/>
          </a:prstGeom>
          <a:noFill/>
        </p:spPr>
        <p:txBody>
          <a:bodyPr wrap="none" rtlCol="0">
            <a:spAutoFit/>
          </a:bodyPr>
          <a:lstStyle/>
          <a:p>
            <a:r>
              <a:rPr lang="en-US" sz="3600" dirty="0">
                <a:solidFill>
                  <a:schemeClr val="tx2">
                    <a:lumMod val="75000"/>
                  </a:schemeClr>
                </a:solidFill>
              </a:rPr>
              <a:t>Patterns – Human Interaction</a:t>
            </a:r>
          </a:p>
        </p:txBody>
      </p:sp>
      <p:pic>
        <p:nvPicPr>
          <p:cNvPr id="4" name="Picture 3">
            <a:extLst>
              <a:ext uri="{FF2B5EF4-FFF2-40B4-BE49-F238E27FC236}">
                <a16:creationId xmlns:a16="http://schemas.microsoft.com/office/drawing/2014/main" id="{F615CDCA-9099-409B-B5EA-B87AC78F43D1}"/>
              </a:ext>
            </a:extLst>
          </p:cNvPr>
          <p:cNvPicPr>
            <a:picLocks noChangeAspect="1"/>
          </p:cNvPicPr>
          <p:nvPr/>
        </p:nvPicPr>
        <p:blipFill>
          <a:blip r:embed="rId3"/>
          <a:stretch>
            <a:fillRect/>
          </a:stretch>
        </p:blipFill>
        <p:spPr>
          <a:xfrm>
            <a:off x="933017" y="1706581"/>
            <a:ext cx="7480685" cy="4374729"/>
          </a:xfrm>
          <a:prstGeom prst="rect">
            <a:avLst/>
          </a:prstGeom>
        </p:spPr>
      </p:pic>
    </p:spTree>
    <p:extLst>
      <p:ext uri="{BB962C8B-B14F-4D97-AF65-F5344CB8AC3E}">
        <p14:creationId xmlns:p14="http://schemas.microsoft.com/office/powerpoint/2010/main" val="400536832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24CF03-E28D-4922-A78D-D43E8AED5B14}"/>
              </a:ext>
            </a:extLst>
          </p:cNvPr>
          <p:cNvSpPr>
            <a:spLocks noGrp="1"/>
          </p:cNvSpPr>
          <p:nvPr>
            <p:ph type="title"/>
          </p:nvPr>
        </p:nvSpPr>
        <p:spPr/>
        <p:txBody>
          <a:bodyPr/>
          <a:lstStyle/>
          <a:p>
            <a:r>
              <a:rPr lang="en-US" dirty="0"/>
              <a:t>Durable Functions</a:t>
            </a:r>
          </a:p>
        </p:txBody>
      </p:sp>
      <p:sp>
        <p:nvSpPr>
          <p:cNvPr id="3" name="TextBox 2">
            <a:extLst>
              <a:ext uri="{FF2B5EF4-FFF2-40B4-BE49-F238E27FC236}">
                <a16:creationId xmlns:a16="http://schemas.microsoft.com/office/drawing/2014/main" id="{130B3491-1645-4C78-B499-EFD282893C63}"/>
              </a:ext>
            </a:extLst>
          </p:cNvPr>
          <p:cNvSpPr txBox="1"/>
          <p:nvPr/>
        </p:nvSpPr>
        <p:spPr>
          <a:xfrm>
            <a:off x="838200" y="1182695"/>
            <a:ext cx="7536487" cy="646331"/>
          </a:xfrm>
          <a:prstGeom prst="rect">
            <a:avLst/>
          </a:prstGeom>
          <a:noFill/>
        </p:spPr>
        <p:txBody>
          <a:bodyPr wrap="none" rtlCol="0">
            <a:spAutoFit/>
          </a:bodyPr>
          <a:lstStyle/>
          <a:p>
            <a:r>
              <a:rPr lang="en-US" sz="3600" dirty="0">
                <a:solidFill>
                  <a:schemeClr val="tx2">
                    <a:lumMod val="75000"/>
                  </a:schemeClr>
                </a:solidFill>
              </a:rPr>
              <a:t>Patterns – Aggregator (stateful entities)</a:t>
            </a:r>
          </a:p>
        </p:txBody>
      </p:sp>
      <p:grpSp>
        <p:nvGrpSpPr>
          <p:cNvPr id="4" name="Group 3">
            <a:extLst>
              <a:ext uri="{FF2B5EF4-FFF2-40B4-BE49-F238E27FC236}">
                <a16:creationId xmlns:a16="http://schemas.microsoft.com/office/drawing/2014/main" id="{960C60AB-FB15-49DB-8F72-71D78AB46B14}"/>
              </a:ext>
            </a:extLst>
          </p:cNvPr>
          <p:cNvGrpSpPr/>
          <p:nvPr/>
        </p:nvGrpSpPr>
        <p:grpSpPr>
          <a:xfrm>
            <a:off x="6813679" y="2287919"/>
            <a:ext cx="2340579" cy="2489812"/>
            <a:chOff x="8000114" y="2713184"/>
            <a:chExt cx="2340579" cy="2489812"/>
          </a:xfrm>
        </p:grpSpPr>
        <p:pic>
          <p:nvPicPr>
            <p:cNvPr id="5" name="Graphic 4">
              <a:extLst>
                <a:ext uri="{FF2B5EF4-FFF2-40B4-BE49-F238E27FC236}">
                  <a16:creationId xmlns:a16="http://schemas.microsoft.com/office/drawing/2014/main" id="{DE151CF2-4123-4B68-B9B8-2AAB5B384BA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00114" y="2713184"/>
              <a:ext cx="2340579" cy="2340579"/>
            </a:xfrm>
            <a:prstGeom prst="rect">
              <a:avLst/>
            </a:prstGeom>
          </p:spPr>
        </p:pic>
        <p:sp>
          <p:nvSpPr>
            <p:cNvPr id="6" name="Flowchart: Magnetic Disk 5">
              <a:extLst>
                <a:ext uri="{FF2B5EF4-FFF2-40B4-BE49-F238E27FC236}">
                  <a16:creationId xmlns:a16="http://schemas.microsoft.com/office/drawing/2014/main" id="{E8A206DD-0856-4438-BEDD-44DDFD5C7AC7}"/>
                </a:ext>
              </a:extLst>
            </p:cNvPr>
            <p:cNvSpPr/>
            <p:nvPr/>
          </p:nvSpPr>
          <p:spPr>
            <a:xfrm>
              <a:off x="9170403" y="4572884"/>
              <a:ext cx="592082" cy="630112"/>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Arrow: Right 6">
            <a:extLst>
              <a:ext uri="{FF2B5EF4-FFF2-40B4-BE49-F238E27FC236}">
                <a16:creationId xmlns:a16="http://schemas.microsoft.com/office/drawing/2014/main" id="{93CED095-1972-47E8-B6FF-27A7C4403346}"/>
              </a:ext>
            </a:extLst>
          </p:cNvPr>
          <p:cNvSpPr/>
          <p:nvPr/>
        </p:nvSpPr>
        <p:spPr>
          <a:xfrm>
            <a:off x="2508932" y="2587015"/>
            <a:ext cx="878499" cy="514926"/>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8" name="Arrow: Right 7">
            <a:extLst>
              <a:ext uri="{FF2B5EF4-FFF2-40B4-BE49-F238E27FC236}">
                <a16:creationId xmlns:a16="http://schemas.microsoft.com/office/drawing/2014/main" id="{F7C1FAAB-5038-4E22-B0F7-62D037175B96}"/>
              </a:ext>
            </a:extLst>
          </p:cNvPr>
          <p:cNvSpPr/>
          <p:nvPr/>
        </p:nvSpPr>
        <p:spPr>
          <a:xfrm>
            <a:off x="3696918" y="2587015"/>
            <a:ext cx="878499" cy="514926"/>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9" name="Arrow: Right 8">
            <a:extLst>
              <a:ext uri="{FF2B5EF4-FFF2-40B4-BE49-F238E27FC236}">
                <a16:creationId xmlns:a16="http://schemas.microsoft.com/office/drawing/2014/main" id="{1895E778-1BCB-4A3F-AB08-4616AB7314EF}"/>
              </a:ext>
            </a:extLst>
          </p:cNvPr>
          <p:cNvSpPr/>
          <p:nvPr/>
        </p:nvSpPr>
        <p:spPr>
          <a:xfrm>
            <a:off x="4884904" y="2587015"/>
            <a:ext cx="878499" cy="514926"/>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 name="Arrow: Right 9">
            <a:extLst>
              <a:ext uri="{FF2B5EF4-FFF2-40B4-BE49-F238E27FC236}">
                <a16:creationId xmlns:a16="http://schemas.microsoft.com/office/drawing/2014/main" id="{BDA89557-39A1-44EE-9C9D-0EBAEEB62737}"/>
              </a:ext>
            </a:extLst>
          </p:cNvPr>
          <p:cNvSpPr/>
          <p:nvPr/>
        </p:nvSpPr>
        <p:spPr>
          <a:xfrm>
            <a:off x="2508932" y="3275362"/>
            <a:ext cx="878499" cy="514926"/>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1" name="Arrow: Right 10">
            <a:extLst>
              <a:ext uri="{FF2B5EF4-FFF2-40B4-BE49-F238E27FC236}">
                <a16:creationId xmlns:a16="http://schemas.microsoft.com/office/drawing/2014/main" id="{F4686F31-A5D6-4C26-9B5F-AE3B55D7E5EA}"/>
              </a:ext>
            </a:extLst>
          </p:cNvPr>
          <p:cNvSpPr/>
          <p:nvPr/>
        </p:nvSpPr>
        <p:spPr>
          <a:xfrm>
            <a:off x="3696918" y="3275362"/>
            <a:ext cx="878499" cy="514926"/>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2" name="Arrow: Right 11">
            <a:extLst>
              <a:ext uri="{FF2B5EF4-FFF2-40B4-BE49-F238E27FC236}">
                <a16:creationId xmlns:a16="http://schemas.microsoft.com/office/drawing/2014/main" id="{20DA4C6F-B248-48E8-B012-1027DE399F60}"/>
              </a:ext>
            </a:extLst>
          </p:cNvPr>
          <p:cNvSpPr/>
          <p:nvPr/>
        </p:nvSpPr>
        <p:spPr>
          <a:xfrm>
            <a:off x="4884904" y="3275362"/>
            <a:ext cx="878499" cy="514926"/>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3" name="Arrow: Right 12">
            <a:extLst>
              <a:ext uri="{FF2B5EF4-FFF2-40B4-BE49-F238E27FC236}">
                <a16:creationId xmlns:a16="http://schemas.microsoft.com/office/drawing/2014/main" id="{3BF97304-A359-4B11-9965-4BA60E209ED1}"/>
              </a:ext>
            </a:extLst>
          </p:cNvPr>
          <p:cNvSpPr/>
          <p:nvPr/>
        </p:nvSpPr>
        <p:spPr>
          <a:xfrm>
            <a:off x="2508932" y="3963709"/>
            <a:ext cx="878499" cy="514926"/>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Arrow: Right 13">
            <a:extLst>
              <a:ext uri="{FF2B5EF4-FFF2-40B4-BE49-F238E27FC236}">
                <a16:creationId xmlns:a16="http://schemas.microsoft.com/office/drawing/2014/main" id="{20EAB989-93A1-4B90-891D-459FA1DEFA4B}"/>
              </a:ext>
            </a:extLst>
          </p:cNvPr>
          <p:cNvSpPr/>
          <p:nvPr/>
        </p:nvSpPr>
        <p:spPr>
          <a:xfrm>
            <a:off x="3696918" y="3963709"/>
            <a:ext cx="878499" cy="514926"/>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Arrow: Right 14">
            <a:extLst>
              <a:ext uri="{FF2B5EF4-FFF2-40B4-BE49-F238E27FC236}">
                <a16:creationId xmlns:a16="http://schemas.microsoft.com/office/drawing/2014/main" id="{46D87DC3-8C33-45D9-9099-287807789BBB}"/>
              </a:ext>
            </a:extLst>
          </p:cNvPr>
          <p:cNvSpPr/>
          <p:nvPr/>
        </p:nvSpPr>
        <p:spPr>
          <a:xfrm>
            <a:off x="4884904" y="3963709"/>
            <a:ext cx="878499" cy="514926"/>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62183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left)">
                                      <p:cBhvr>
                                        <p:cTn id="11" dur="500"/>
                                        <p:tgtEl>
                                          <p:spTgt spid="7"/>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left)">
                                      <p:cBhvr>
                                        <p:cTn id="15" dur="500"/>
                                        <p:tgtEl>
                                          <p:spTgt spid="8"/>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wipe(left)">
                                      <p:cBhvr>
                                        <p:cTn id="19" dur="500"/>
                                        <p:tgtEl>
                                          <p:spTgt spid="9"/>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wipe(left)">
                                      <p:cBhvr>
                                        <p:cTn id="23" dur="500"/>
                                        <p:tgtEl>
                                          <p:spTgt spid="10"/>
                                        </p:tgtEl>
                                      </p:cBhvr>
                                    </p:animEffect>
                                  </p:childTnLst>
                                </p:cTn>
                              </p:par>
                            </p:childTnLst>
                          </p:cTn>
                        </p:par>
                        <p:par>
                          <p:cTn id="24" fill="hold">
                            <p:stCondLst>
                              <p:cond delay="2500"/>
                            </p:stCondLst>
                            <p:childTnLst>
                              <p:par>
                                <p:cTn id="25" presetID="22" presetClass="entr" presetSubtype="8" fill="hold" grpId="0" nodeType="after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wipe(left)">
                                      <p:cBhvr>
                                        <p:cTn id="27" dur="500"/>
                                        <p:tgtEl>
                                          <p:spTgt spid="11"/>
                                        </p:tgtEl>
                                      </p:cBhvr>
                                    </p:animEffect>
                                  </p:childTnLst>
                                </p:cTn>
                              </p:par>
                            </p:childTnLst>
                          </p:cTn>
                        </p:par>
                        <p:par>
                          <p:cTn id="28" fill="hold">
                            <p:stCondLst>
                              <p:cond delay="3000"/>
                            </p:stCondLst>
                            <p:childTnLst>
                              <p:par>
                                <p:cTn id="29" presetID="22" presetClass="entr" presetSubtype="8" fill="hold" grpId="0" nodeType="after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wipe(left)">
                                      <p:cBhvr>
                                        <p:cTn id="31" dur="500"/>
                                        <p:tgtEl>
                                          <p:spTgt spid="12"/>
                                        </p:tgtEl>
                                      </p:cBhvr>
                                    </p:animEffect>
                                  </p:childTnLst>
                                </p:cTn>
                              </p:par>
                            </p:childTnLst>
                          </p:cTn>
                        </p:par>
                        <p:par>
                          <p:cTn id="32" fill="hold">
                            <p:stCondLst>
                              <p:cond delay="3500"/>
                            </p:stCondLst>
                            <p:childTnLst>
                              <p:par>
                                <p:cTn id="33" presetID="22" presetClass="entr" presetSubtype="8" fill="hold" grpId="0" nodeType="after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wipe(left)">
                                      <p:cBhvr>
                                        <p:cTn id="35" dur="500"/>
                                        <p:tgtEl>
                                          <p:spTgt spid="13"/>
                                        </p:tgtEl>
                                      </p:cBhvr>
                                    </p:animEffect>
                                  </p:childTnLst>
                                </p:cTn>
                              </p:par>
                            </p:childTnLst>
                          </p:cTn>
                        </p:par>
                        <p:par>
                          <p:cTn id="36" fill="hold">
                            <p:stCondLst>
                              <p:cond delay="4000"/>
                            </p:stCondLst>
                            <p:childTnLst>
                              <p:par>
                                <p:cTn id="37" presetID="22" presetClass="entr" presetSubtype="8" fill="hold" grpId="0" nodeType="after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wipe(left)">
                                      <p:cBhvr>
                                        <p:cTn id="39" dur="500"/>
                                        <p:tgtEl>
                                          <p:spTgt spid="14"/>
                                        </p:tgtEl>
                                      </p:cBhvr>
                                    </p:animEffect>
                                  </p:childTnLst>
                                </p:cTn>
                              </p:par>
                            </p:childTnLst>
                          </p:cTn>
                        </p:par>
                        <p:par>
                          <p:cTn id="40" fill="hold">
                            <p:stCondLst>
                              <p:cond delay="4500"/>
                            </p:stCondLst>
                            <p:childTnLst>
                              <p:par>
                                <p:cTn id="41" presetID="22" presetClass="entr" presetSubtype="8" fill="hold" grpId="0" nodeType="afterEffect">
                                  <p:stCondLst>
                                    <p:cond delay="0"/>
                                  </p:stCondLst>
                                  <p:childTnLst>
                                    <p:set>
                                      <p:cBhvr>
                                        <p:cTn id="42" dur="1" fill="hold">
                                          <p:stCondLst>
                                            <p:cond delay="0"/>
                                          </p:stCondLst>
                                        </p:cTn>
                                        <p:tgtEl>
                                          <p:spTgt spid="15"/>
                                        </p:tgtEl>
                                        <p:attrNameLst>
                                          <p:attrName>style.visibility</p:attrName>
                                        </p:attrNameLst>
                                      </p:cBhvr>
                                      <p:to>
                                        <p:strVal val="visible"/>
                                      </p:to>
                                    </p:set>
                                    <p:animEffect transition="in" filter="wipe(left)">
                                      <p:cBhvr>
                                        <p:cTn id="43"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4" grpId="0" animBg="1"/>
      <p:bldP spid="15"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CC9CF4-D02A-4593-A6D8-2423F42C089D}"/>
              </a:ext>
            </a:extLst>
          </p:cNvPr>
          <p:cNvSpPr>
            <a:spLocks noGrp="1"/>
          </p:cNvSpPr>
          <p:nvPr>
            <p:ph type="title"/>
          </p:nvPr>
        </p:nvSpPr>
        <p:spPr/>
        <p:txBody>
          <a:bodyPr/>
          <a:lstStyle/>
          <a:p>
            <a:r>
              <a:rPr lang="en-US" dirty="0"/>
              <a:t>Durable Functions</a:t>
            </a:r>
          </a:p>
        </p:txBody>
      </p:sp>
      <p:sp>
        <p:nvSpPr>
          <p:cNvPr id="3" name="TextBox 2">
            <a:extLst>
              <a:ext uri="{FF2B5EF4-FFF2-40B4-BE49-F238E27FC236}">
                <a16:creationId xmlns:a16="http://schemas.microsoft.com/office/drawing/2014/main" id="{8CAEF559-5D4F-4D1F-A3B1-4522F5FC4A67}"/>
              </a:ext>
            </a:extLst>
          </p:cNvPr>
          <p:cNvSpPr txBox="1"/>
          <p:nvPr/>
        </p:nvSpPr>
        <p:spPr>
          <a:xfrm>
            <a:off x="838200" y="1182695"/>
            <a:ext cx="7536487" cy="646331"/>
          </a:xfrm>
          <a:prstGeom prst="rect">
            <a:avLst/>
          </a:prstGeom>
          <a:noFill/>
        </p:spPr>
        <p:txBody>
          <a:bodyPr wrap="none" rtlCol="0">
            <a:spAutoFit/>
          </a:bodyPr>
          <a:lstStyle/>
          <a:p>
            <a:r>
              <a:rPr lang="en-US" sz="3600" dirty="0">
                <a:solidFill>
                  <a:schemeClr val="tx2">
                    <a:lumMod val="75000"/>
                  </a:schemeClr>
                </a:solidFill>
              </a:rPr>
              <a:t>Patterns – Aggregator (stateful entities)</a:t>
            </a:r>
          </a:p>
        </p:txBody>
      </p:sp>
      <p:pic>
        <p:nvPicPr>
          <p:cNvPr id="4" name="Picture 3">
            <a:extLst>
              <a:ext uri="{FF2B5EF4-FFF2-40B4-BE49-F238E27FC236}">
                <a16:creationId xmlns:a16="http://schemas.microsoft.com/office/drawing/2014/main" id="{63714B72-B144-41D4-B108-EE304DE2CE73}"/>
              </a:ext>
            </a:extLst>
          </p:cNvPr>
          <p:cNvPicPr>
            <a:picLocks noChangeAspect="1"/>
          </p:cNvPicPr>
          <p:nvPr/>
        </p:nvPicPr>
        <p:blipFill>
          <a:blip r:embed="rId3"/>
          <a:stretch>
            <a:fillRect/>
          </a:stretch>
        </p:blipFill>
        <p:spPr>
          <a:xfrm>
            <a:off x="959386" y="1829026"/>
            <a:ext cx="6554118" cy="4052900"/>
          </a:xfrm>
          <a:prstGeom prst="rect">
            <a:avLst/>
          </a:prstGeom>
        </p:spPr>
      </p:pic>
    </p:spTree>
    <p:extLst>
      <p:ext uri="{BB962C8B-B14F-4D97-AF65-F5344CB8AC3E}">
        <p14:creationId xmlns:p14="http://schemas.microsoft.com/office/powerpoint/2010/main" val="341510743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C86C2-01B4-4106-8429-A0E0DC70250B}"/>
              </a:ext>
            </a:extLst>
          </p:cNvPr>
          <p:cNvSpPr>
            <a:spLocks noGrp="1"/>
          </p:cNvSpPr>
          <p:nvPr>
            <p:ph type="title"/>
          </p:nvPr>
        </p:nvSpPr>
        <p:spPr/>
        <p:txBody>
          <a:bodyPr/>
          <a:lstStyle/>
          <a:p>
            <a:r>
              <a:rPr lang="en-US" dirty="0"/>
              <a:t>Durable Functions</a:t>
            </a:r>
          </a:p>
        </p:txBody>
      </p:sp>
      <p:sp>
        <p:nvSpPr>
          <p:cNvPr id="3" name="TextBox 2">
            <a:extLst>
              <a:ext uri="{FF2B5EF4-FFF2-40B4-BE49-F238E27FC236}">
                <a16:creationId xmlns:a16="http://schemas.microsoft.com/office/drawing/2014/main" id="{5F993D40-EF48-4685-A2EE-E3C0464D59DF}"/>
              </a:ext>
            </a:extLst>
          </p:cNvPr>
          <p:cNvSpPr txBox="1"/>
          <p:nvPr/>
        </p:nvSpPr>
        <p:spPr>
          <a:xfrm>
            <a:off x="838200" y="1182695"/>
            <a:ext cx="7536487" cy="646331"/>
          </a:xfrm>
          <a:prstGeom prst="rect">
            <a:avLst/>
          </a:prstGeom>
          <a:noFill/>
        </p:spPr>
        <p:txBody>
          <a:bodyPr wrap="none" rtlCol="0">
            <a:spAutoFit/>
          </a:bodyPr>
          <a:lstStyle/>
          <a:p>
            <a:r>
              <a:rPr lang="en-US" sz="3600" dirty="0">
                <a:solidFill>
                  <a:schemeClr val="tx2">
                    <a:lumMod val="75000"/>
                  </a:schemeClr>
                </a:solidFill>
              </a:rPr>
              <a:t>Patterns – Aggregator (stateful entities)</a:t>
            </a:r>
          </a:p>
        </p:txBody>
      </p:sp>
      <p:pic>
        <p:nvPicPr>
          <p:cNvPr id="4" name="Picture 3">
            <a:extLst>
              <a:ext uri="{FF2B5EF4-FFF2-40B4-BE49-F238E27FC236}">
                <a16:creationId xmlns:a16="http://schemas.microsoft.com/office/drawing/2014/main" id="{599FC4C1-45D5-4A08-8EEB-D74916255389}"/>
              </a:ext>
            </a:extLst>
          </p:cNvPr>
          <p:cNvPicPr>
            <a:picLocks noChangeAspect="1"/>
          </p:cNvPicPr>
          <p:nvPr/>
        </p:nvPicPr>
        <p:blipFill>
          <a:blip r:embed="rId3"/>
          <a:stretch>
            <a:fillRect/>
          </a:stretch>
        </p:blipFill>
        <p:spPr>
          <a:xfrm>
            <a:off x="838200" y="1829026"/>
            <a:ext cx="7359213" cy="3846279"/>
          </a:xfrm>
          <a:prstGeom prst="rect">
            <a:avLst/>
          </a:prstGeom>
        </p:spPr>
      </p:pic>
    </p:spTree>
    <p:extLst>
      <p:ext uri="{BB962C8B-B14F-4D97-AF65-F5344CB8AC3E}">
        <p14:creationId xmlns:p14="http://schemas.microsoft.com/office/powerpoint/2010/main" val="38038883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7DBC47-FF3A-4791-8CB8-1FF8AE7A7381}"/>
              </a:ext>
            </a:extLst>
          </p:cNvPr>
          <p:cNvSpPr>
            <a:spLocks noGrp="1"/>
          </p:cNvSpPr>
          <p:nvPr>
            <p:ph type="title"/>
          </p:nvPr>
        </p:nvSpPr>
        <p:spPr/>
        <p:txBody>
          <a:bodyPr/>
          <a:lstStyle/>
          <a:p>
            <a:r>
              <a:rPr lang="en-US" dirty="0"/>
              <a:t>Azure Serverless Offerings &amp; Tools</a:t>
            </a:r>
          </a:p>
        </p:txBody>
      </p:sp>
      <p:sp>
        <p:nvSpPr>
          <p:cNvPr id="12" name="Rectangle 11">
            <a:extLst>
              <a:ext uri="{FF2B5EF4-FFF2-40B4-BE49-F238E27FC236}">
                <a16:creationId xmlns:a16="http://schemas.microsoft.com/office/drawing/2014/main" id="{9D8F0F7B-069B-4918-8FB4-E920AD4ED2DA}"/>
              </a:ext>
            </a:extLst>
          </p:cNvPr>
          <p:cNvSpPr/>
          <p:nvPr/>
        </p:nvSpPr>
        <p:spPr>
          <a:xfrm>
            <a:off x="1565984" y="4277520"/>
            <a:ext cx="9060044" cy="923330"/>
          </a:xfrm>
          <a:prstGeom prst="rect">
            <a:avLst/>
          </a:prstGeom>
          <a:noFill/>
        </p:spPr>
        <p:txBody>
          <a:bodyPr wrap="none" lIns="91440" tIns="45720" rIns="91440" bIns="45720">
            <a:spAutoFit/>
          </a:bodyPr>
          <a:lstStyle/>
          <a:p>
            <a:pPr algn="ctr"/>
            <a:r>
              <a:rPr lang="en-US" sz="5400" b="0" cap="none" spc="0" dirty="0">
                <a:ln w="0"/>
                <a:solidFill>
                  <a:srgbClr val="5C005C"/>
                </a:solidFill>
                <a:effectLst>
                  <a:outerShdw blurRad="38100" dist="25400" dir="5400000" algn="ctr" rotWithShape="0">
                    <a:srgbClr val="6E747A">
                      <a:alpha val="43000"/>
                    </a:srgbClr>
                  </a:outerShdw>
                </a:effectLst>
                <a:latin typeface="Kamerik205 8" panose="020B0803030600020004" pitchFamily="34" charset="0"/>
              </a:rPr>
              <a:t>AI and Machine Learning</a:t>
            </a:r>
          </a:p>
        </p:txBody>
      </p:sp>
      <p:grpSp>
        <p:nvGrpSpPr>
          <p:cNvPr id="13" name="Group 12">
            <a:extLst>
              <a:ext uri="{FF2B5EF4-FFF2-40B4-BE49-F238E27FC236}">
                <a16:creationId xmlns:a16="http://schemas.microsoft.com/office/drawing/2014/main" id="{5C18D7EE-4D9B-4C97-8518-C4984664A00E}"/>
              </a:ext>
            </a:extLst>
          </p:cNvPr>
          <p:cNvGrpSpPr/>
          <p:nvPr/>
        </p:nvGrpSpPr>
        <p:grpSpPr>
          <a:xfrm>
            <a:off x="1886520" y="1915960"/>
            <a:ext cx="2626277" cy="1925235"/>
            <a:chOff x="1886520" y="1915960"/>
            <a:chExt cx="2626277" cy="1925235"/>
          </a:xfrm>
        </p:grpSpPr>
        <p:pic>
          <p:nvPicPr>
            <p:cNvPr id="14" name="Graphic 13">
              <a:extLst>
                <a:ext uri="{FF2B5EF4-FFF2-40B4-BE49-F238E27FC236}">
                  <a16:creationId xmlns:a16="http://schemas.microsoft.com/office/drawing/2014/main" id="{F91C6BF8-18E6-4277-81F9-1F24CD2C047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2464570" y="1915960"/>
              <a:ext cx="1470178" cy="1470178"/>
            </a:xfrm>
            <a:prstGeom prst="rect">
              <a:avLst/>
            </a:prstGeom>
          </p:spPr>
        </p:pic>
        <p:sp>
          <p:nvSpPr>
            <p:cNvPr id="15" name="TextBox 14">
              <a:extLst>
                <a:ext uri="{FF2B5EF4-FFF2-40B4-BE49-F238E27FC236}">
                  <a16:creationId xmlns:a16="http://schemas.microsoft.com/office/drawing/2014/main" id="{D9C9150B-1742-428F-9D6B-DA973493DD21}"/>
                </a:ext>
              </a:extLst>
            </p:cNvPr>
            <p:cNvSpPr txBox="1"/>
            <p:nvPr/>
          </p:nvSpPr>
          <p:spPr>
            <a:xfrm>
              <a:off x="1886520" y="3471863"/>
              <a:ext cx="2626277" cy="369332"/>
            </a:xfrm>
            <a:prstGeom prst="rect">
              <a:avLst/>
            </a:prstGeom>
            <a:noFill/>
          </p:spPr>
          <p:txBody>
            <a:bodyPr wrap="square" rtlCol="0">
              <a:spAutoFit/>
            </a:bodyPr>
            <a:lstStyle/>
            <a:p>
              <a:pPr algn="ctr"/>
              <a:r>
                <a:rPr lang="en-US" b="1" dirty="0">
                  <a:solidFill>
                    <a:srgbClr val="2A355F"/>
                  </a:solidFill>
                </a:rPr>
                <a:t>Azure Cognitive Services</a:t>
              </a:r>
            </a:p>
          </p:txBody>
        </p:sp>
      </p:grpSp>
      <p:grpSp>
        <p:nvGrpSpPr>
          <p:cNvPr id="16" name="Group 15">
            <a:extLst>
              <a:ext uri="{FF2B5EF4-FFF2-40B4-BE49-F238E27FC236}">
                <a16:creationId xmlns:a16="http://schemas.microsoft.com/office/drawing/2014/main" id="{1BFF9A98-7677-4D04-8C51-9117CE515EFE}"/>
              </a:ext>
            </a:extLst>
          </p:cNvPr>
          <p:cNvGrpSpPr/>
          <p:nvPr/>
        </p:nvGrpSpPr>
        <p:grpSpPr>
          <a:xfrm>
            <a:off x="5362703" y="1915960"/>
            <a:ext cx="1947906" cy="1925235"/>
            <a:chOff x="5362703" y="1915960"/>
            <a:chExt cx="1947906" cy="1925235"/>
          </a:xfrm>
        </p:grpSpPr>
        <p:pic>
          <p:nvPicPr>
            <p:cNvPr id="17" name="Graphic 16">
              <a:extLst>
                <a:ext uri="{FF2B5EF4-FFF2-40B4-BE49-F238E27FC236}">
                  <a16:creationId xmlns:a16="http://schemas.microsoft.com/office/drawing/2014/main" id="{B40BA5BE-F9E7-488E-B9C2-AC3525DB8A3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5540122" y="1915960"/>
              <a:ext cx="1470178" cy="1470178"/>
            </a:xfrm>
            <a:prstGeom prst="rect">
              <a:avLst/>
            </a:prstGeom>
          </p:spPr>
        </p:pic>
        <p:sp>
          <p:nvSpPr>
            <p:cNvPr id="18" name="TextBox 17">
              <a:extLst>
                <a:ext uri="{FF2B5EF4-FFF2-40B4-BE49-F238E27FC236}">
                  <a16:creationId xmlns:a16="http://schemas.microsoft.com/office/drawing/2014/main" id="{94E47B69-C461-4F50-9B54-0336D95FB67A}"/>
                </a:ext>
              </a:extLst>
            </p:cNvPr>
            <p:cNvSpPr txBox="1"/>
            <p:nvPr/>
          </p:nvSpPr>
          <p:spPr>
            <a:xfrm>
              <a:off x="5362703" y="3471863"/>
              <a:ext cx="1947906" cy="369332"/>
            </a:xfrm>
            <a:prstGeom prst="rect">
              <a:avLst/>
            </a:prstGeom>
            <a:noFill/>
          </p:spPr>
          <p:txBody>
            <a:bodyPr wrap="none" rtlCol="0">
              <a:spAutoFit/>
            </a:bodyPr>
            <a:lstStyle/>
            <a:p>
              <a:pPr algn="ctr"/>
              <a:r>
                <a:rPr lang="en-US" b="1" dirty="0">
                  <a:solidFill>
                    <a:srgbClr val="2A355F"/>
                  </a:solidFill>
                </a:rPr>
                <a:t>Azure Bot Services</a:t>
              </a:r>
            </a:p>
          </p:txBody>
        </p:sp>
      </p:grpSp>
      <p:grpSp>
        <p:nvGrpSpPr>
          <p:cNvPr id="19" name="Group 18">
            <a:extLst>
              <a:ext uri="{FF2B5EF4-FFF2-40B4-BE49-F238E27FC236}">
                <a16:creationId xmlns:a16="http://schemas.microsoft.com/office/drawing/2014/main" id="{EE1CB023-44F6-40E9-888C-4B93563A649F}"/>
              </a:ext>
            </a:extLst>
          </p:cNvPr>
          <p:cNvGrpSpPr/>
          <p:nvPr/>
        </p:nvGrpSpPr>
        <p:grpSpPr>
          <a:xfrm>
            <a:off x="8106127" y="1915960"/>
            <a:ext cx="2489271" cy="1925235"/>
            <a:chOff x="8106127" y="1915960"/>
            <a:chExt cx="2489271" cy="1925235"/>
          </a:xfrm>
        </p:grpSpPr>
        <p:pic>
          <p:nvPicPr>
            <p:cNvPr id="20" name="Graphic 19">
              <a:extLst>
                <a:ext uri="{FF2B5EF4-FFF2-40B4-BE49-F238E27FC236}">
                  <a16:creationId xmlns:a16="http://schemas.microsoft.com/office/drawing/2014/main" id="{F33BD61F-F9D9-45AA-82A1-75CCBC52FEF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8615674" y="1915960"/>
              <a:ext cx="1470178" cy="1470178"/>
            </a:xfrm>
            <a:prstGeom prst="rect">
              <a:avLst/>
            </a:prstGeom>
          </p:spPr>
        </p:pic>
        <p:sp>
          <p:nvSpPr>
            <p:cNvPr id="21" name="TextBox 20">
              <a:extLst>
                <a:ext uri="{FF2B5EF4-FFF2-40B4-BE49-F238E27FC236}">
                  <a16:creationId xmlns:a16="http://schemas.microsoft.com/office/drawing/2014/main" id="{2AD32952-CC73-466B-9597-3CF96E5E0BF4}"/>
                </a:ext>
              </a:extLst>
            </p:cNvPr>
            <p:cNvSpPr txBox="1"/>
            <p:nvPr/>
          </p:nvSpPr>
          <p:spPr>
            <a:xfrm>
              <a:off x="8106127" y="3471863"/>
              <a:ext cx="2489271" cy="369332"/>
            </a:xfrm>
            <a:prstGeom prst="rect">
              <a:avLst/>
            </a:prstGeom>
            <a:noFill/>
          </p:spPr>
          <p:txBody>
            <a:bodyPr wrap="none" rtlCol="0">
              <a:spAutoFit/>
            </a:bodyPr>
            <a:lstStyle/>
            <a:p>
              <a:r>
                <a:rPr lang="en-US" b="1" dirty="0">
                  <a:solidFill>
                    <a:srgbClr val="2A355F"/>
                  </a:solidFill>
                </a:rPr>
                <a:t>Azure Machine Learning</a:t>
              </a:r>
            </a:p>
          </p:txBody>
        </p:sp>
      </p:grpSp>
    </p:spTree>
    <p:extLst>
      <p:ext uri="{BB962C8B-B14F-4D97-AF65-F5344CB8AC3E}">
        <p14:creationId xmlns:p14="http://schemas.microsoft.com/office/powerpoint/2010/main" val="368948779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856272-56FF-4D5A-B948-4B2C2B9839C8}"/>
              </a:ext>
            </a:extLst>
          </p:cNvPr>
          <p:cNvSpPr>
            <a:spLocks noGrp="1"/>
          </p:cNvSpPr>
          <p:nvPr>
            <p:ph type="title"/>
          </p:nvPr>
        </p:nvSpPr>
        <p:spPr/>
        <p:txBody>
          <a:bodyPr/>
          <a:lstStyle/>
          <a:p>
            <a:r>
              <a:rPr lang="en-US" dirty="0"/>
              <a:t>Durable Functions</a:t>
            </a:r>
          </a:p>
        </p:txBody>
      </p:sp>
      <p:sp>
        <p:nvSpPr>
          <p:cNvPr id="3" name="TextBox 2">
            <a:extLst>
              <a:ext uri="{FF2B5EF4-FFF2-40B4-BE49-F238E27FC236}">
                <a16:creationId xmlns:a16="http://schemas.microsoft.com/office/drawing/2014/main" id="{F3718B70-95F9-4CFB-9E01-DCA566A4476D}"/>
              </a:ext>
            </a:extLst>
          </p:cNvPr>
          <p:cNvSpPr txBox="1"/>
          <p:nvPr/>
        </p:nvSpPr>
        <p:spPr>
          <a:xfrm>
            <a:off x="838200" y="1182695"/>
            <a:ext cx="7536487" cy="646331"/>
          </a:xfrm>
          <a:prstGeom prst="rect">
            <a:avLst/>
          </a:prstGeom>
          <a:noFill/>
        </p:spPr>
        <p:txBody>
          <a:bodyPr wrap="none" rtlCol="0">
            <a:spAutoFit/>
          </a:bodyPr>
          <a:lstStyle/>
          <a:p>
            <a:r>
              <a:rPr lang="en-US" sz="3600" dirty="0">
                <a:solidFill>
                  <a:schemeClr val="tx2">
                    <a:lumMod val="75000"/>
                  </a:schemeClr>
                </a:solidFill>
              </a:rPr>
              <a:t>Patterns – Aggregator (stateful entities)</a:t>
            </a:r>
          </a:p>
        </p:txBody>
      </p:sp>
      <p:pic>
        <p:nvPicPr>
          <p:cNvPr id="4" name="Picture 3">
            <a:extLst>
              <a:ext uri="{FF2B5EF4-FFF2-40B4-BE49-F238E27FC236}">
                <a16:creationId xmlns:a16="http://schemas.microsoft.com/office/drawing/2014/main" id="{0F0CE204-E87A-4D02-A871-DAE7F90A8713}"/>
              </a:ext>
            </a:extLst>
          </p:cNvPr>
          <p:cNvPicPr>
            <a:picLocks noChangeAspect="1"/>
          </p:cNvPicPr>
          <p:nvPr/>
        </p:nvPicPr>
        <p:blipFill>
          <a:blip r:embed="rId3"/>
          <a:stretch>
            <a:fillRect/>
          </a:stretch>
        </p:blipFill>
        <p:spPr>
          <a:xfrm>
            <a:off x="838199" y="1945807"/>
            <a:ext cx="8550087" cy="3243137"/>
          </a:xfrm>
          <a:prstGeom prst="rect">
            <a:avLst/>
          </a:prstGeom>
        </p:spPr>
      </p:pic>
    </p:spTree>
    <p:extLst>
      <p:ext uri="{BB962C8B-B14F-4D97-AF65-F5344CB8AC3E}">
        <p14:creationId xmlns:p14="http://schemas.microsoft.com/office/powerpoint/2010/main" val="361587373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E6F289-497F-4BFC-9C80-6050F7F4441A}"/>
              </a:ext>
            </a:extLst>
          </p:cNvPr>
          <p:cNvSpPr>
            <a:spLocks noGrp="1"/>
          </p:cNvSpPr>
          <p:nvPr>
            <p:ph type="title"/>
          </p:nvPr>
        </p:nvSpPr>
        <p:spPr/>
        <p:txBody>
          <a:bodyPr/>
          <a:lstStyle/>
          <a:p>
            <a:r>
              <a:rPr lang="en-US" dirty="0"/>
              <a:t>Real World Scenarios</a:t>
            </a:r>
          </a:p>
        </p:txBody>
      </p:sp>
      <p:sp>
        <p:nvSpPr>
          <p:cNvPr id="3" name="Text Placeholder 2">
            <a:extLst>
              <a:ext uri="{FF2B5EF4-FFF2-40B4-BE49-F238E27FC236}">
                <a16:creationId xmlns:a16="http://schemas.microsoft.com/office/drawing/2014/main" id="{CE727A29-B467-49D9-8A7B-663463221543}"/>
              </a:ext>
            </a:extLst>
          </p:cNvPr>
          <p:cNvSpPr>
            <a:spLocks noGrp="1"/>
          </p:cNvSpPr>
          <p:nvPr>
            <p:ph type="body" idx="1"/>
          </p:nvPr>
        </p:nvSpPr>
        <p:spPr/>
        <p:txBody>
          <a:bodyPr/>
          <a:lstStyle/>
          <a:p>
            <a:r>
              <a:rPr lang="en-US" dirty="0"/>
              <a:t>Beyond Hello World: Getting Deeper into Azure Functions</a:t>
            </a:r>
          </a:p>
        </p:txBody>
      </p:sp>
    </p:spTree>
    <p:extLst>
      <p:ext uri="{BB962C8B-B14F-4D97-AF65-F5344CB8AC3E}">
        <p14:creationId xmlns:p14="http://schemas.microsoft.com/office/powerpoint/2010/main" val="94018038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16CCD481-9AE3-4F68-8968-E93C6589AAF3}"/>
              </a:ext>
            </a:extLst>
          </p:cNvPr>
          <p:cNvSpPr/>
          <p:nvPr/>
        </p:nvSpPr>
        <p:spPr>
          <a:xfrm>
            <a:off x="1784620" y="1188409"/>
            <a:ext cx="8566484" cy="501250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60E8389-4A27-4499-A5FD-6A155F08A589}"/>
              </a:ext>
            </a:extLst>
          </p:cNvPr>
          <p:cNvSpPr>
            <a:spLocks noGrp="1"/>
          </p:cNvSpPr>
          <p:nvPr>
            <p:ph type="title"/>
          </p:nvPr>
        </p:nvSpPr>
        <p:spPr/>
        <p:txBody>
          <a:bodyPr/>
          <a:lstStyle/>
          <a:p>
            <a:r>
              <a:rPr lang="en-US" dirty="0"/>
              <a:t>CRUD Microservice</a:t>
            </a:r>
          </a:p>
        </p:txBody>
      </p:sp>
      <p:pic>
        <p:nvPicPr>
          <p:cNvPr id="3" name="Graphic 2">
            <a:extLst>
              <a:ext uri="{FF2B5EF4-FFF2-40B4-BE49-F238E27FC236}">
                <a16:creationId xmlns:a16="http://schemas.microsoft.com/office/drawing/2014/main" id="{84A2E6C8-7D91-4FCE-97F8-7BB779E2108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133320" y="3119904"/>
            <a:ext cx="1131056" cy="1131056"/>
          </a:xfrm>
          <a:prstGeom prst="rect">
            <a:avLst/>
          </a:prstGeom>
        </p:spPr>
      </p:pic>
      <p:pic>
        <p:nvPicPr>
          <p:cNvPr id="4" name="Graphic 3">
            <a:extLst>
              <a:ext uri="{FF2B5EF4-FFF2-40B4-BE49-F238E27FC236}">
                <a16:creationId xmlns:a16="http://schemas.microsoft.com/office/drawing/2014/main" id="{A72BE346-E913-4343-AD30-E70E9CBB719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068161" y="3119903"/>
            <a:ext cx="1131056" cy="1131056"/>
          </a:xfrm>
          <a:prstGeom prst="rect">
            <a:avLst/>
          </a:prstGeom>
        </p:spPr>
      </p:pic>
      <p:grpSp>
        <p:nvGrpSpPr>
          <p:cNvPr id="5" name="Group 4">
            <a:extLst>
              <a:ext uri="{FF2B5EF4-FFF2-40B4-BE49-F238E27FC236}">
                <a16:creationId xmlns:a16="http://schemas.microsoft.com/office/drawing/2014/main" id="{CA5B9B50-2101-4C3E-9010-2CDA95A2641A}"/>
              </a:ext>
            </a:extLst>
          </p:cNvPr>
          <p:cNvGrpSpPr/>
          <p:nvPr/>
        </p:nvGrpSpPr>
        <p:grpSpPr>
          <a:xfrm>
            <a:off x="6627122" y="1762293"/>
            <a:ext cx="1312362" cy="1131055"/>
            <a:chOff x="5562163" y="1337245"/>
            <a:chExt cx="899587" cy="731498"/>
          </a:xfrm>
        </p:grpSpPr>
        <p:pic>
          <p:nvPicPr>
            <p:cNvPr id="6" name="Graphic 5">
              <a:extLst>
                <a:ext uri="{FF2B5EF4-FFF2-40B4-BE49-F238E27FC236}">
                  <a16:creationId xmlns:a16="http://schemas.microsoft.com/office/drawing/2014/main" id="{3889908F-B2C7-4D92-8136-E829088244C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730252" y="1337245"/>
              <a:ext cx="731498" cy="731498"/>
            </a:xfrm>
            <a:prstGeom prst="rect">
              <a:avLst/>
            </a:prstGeom>
          </p:spPr>
        </p:pic>
        <p:pic>
          <p:nvPicPr>
            <p:cNvPr id="7" name="Picture 6">
              <a:extLst>
                <a:ext uri="{FF2B5EF4-FFF2-40B4-BE49-F238E27FC236}">
                  <a16:creationId xmlns:a16="http://schemas.microsoft.com/office/drawing/2014/main" id="{F1BA791A-52D4-4F11-8B15-C109BB37F30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562163" y="1890527"/>
              <a:ext cx="336177" cy="141424"/>
            </a:xfrm>
            <a:prstGeom prst="rect">
              <a:avLst/>
            </a:prstGeom>
          </p:spPr>
        </p:pic>
      </p:grpSp>
      <p:grpSp>
        <p:nvGrpSpPr>
          <p:cNvPr id="8" name="Group 7">
            <a:extLst>
              <a:ext uri="{FF2B5EF4-FFF2-40B4-BE49-F238E27FC236}">
                <a16:creationId xmlns:a16="http://schemas.microsoft.com/office/drawing/2014/main" id="{709165FB-119A-49A8-A2E4-3D20EF7CAD8C}"/>
              </a:ext>
            </a:extLst>
          </p:cNvPr>
          <p:cNvGrpSpPr/>
          <p:nvPr/>
        </p:nvGrpSpPr>
        <p:grpSpPr>
          <a:xfrm>
            <a:off x="6627122" y="3119904"/>
            <a:ext cx="1312362" cy="1131055"/>
            <a:chOff x="5562163" y="1337245"/>
            <a:chExt cx="899587" cy="731498"/>
          </a:xfrm>
        </p:grpSpPr>
        <p:pic>
          <p:nvPicPr>
            <p:cNvPr id="9" name="Graphic 8">
              <a:extLst>
                <a:ext uri="{FF2B5EF4-FFF2-40B4-BE49-F238E27FC236}">
                  <a16:creationId xmlns:a16="http://schemas.microsoft.com/office/drawing/2014/main" id="{E30E978E-F004-41AB-80CA-A9118DDB7E7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730252" y="1337245"/>
              <a:ext cx="731498" cy="731498"/>
            </a:xfrm>
            <a:prstGeom prst="rect">
              <a:avLst/>
            </a:prstGeom>
          </p:spPr>
        </p:pic>
        <p:pic>
          <p:nvPicPr>
            <p:cNvPr id="10" name="Picture 9">
              <a:extLst>
                <a:ext uri="{FF2B5EF4-FFF2-40B4-BE49-F238E27FC236}">
                  <a16:creationId xmlns:a16="http://schemas.microsoft.com/office/drawing/2014/main" id="{66FA2DF9-C0D9-43C6-B6CC-B9CACA1338A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562163" y="1890527"/>
              <a:ext cx="336177" cy="141424"/>
            </a:xfrm>
            <a:prstGeom prst="rect">
              <a:avLst/>
            </a:prstGeom>
          </p:spPr>
        </p:pic>
      </p:grpSp>
      <p:grpSp>
        <p:nvGrpSpPr>
          <p:cNvPr id="11" name="Group 10">
            <a:extLst>
              <a:ext uri="{FF2B5EF4-FFF2-40B4-BE49-F238E27FC236}">
                <a16:creationId xmlns:a16="http://schemas.microsoft.com/office/drawing/2014/main" id="{9A1B8365-FB50-4742-80D0-4919DF6E14FE}"/>
              </a:ext>
            </a:extLst>
          </p:cNvPr>
          <p:cNvGrpSpPr/>
          <p:nvPr/>
        </p:nvGrpSpPr>
        <p:grpSpPr>
          <a:xfrm>
            <a:off x="6627122" y="4477515"/>
            <a:ext cx="1312362" cy="1131055"/>
            <a:chOff x="5562163" y="1337245"/>
            <a:chExt cx="899587" cy="731498"/>
          </a:xfrm>
        </p:grpSpPr>
        <p:pic>
          <p:nvPicPr>
            <p:cNvPr id="12" name="Graphic 11">
              <a:extLst>
                <a:ext uri="{FF2B5EF4-FFF2-40B4-BE49-F238E27FC236}">
                  <a16:creationId xmlns:a16="http://schemas.microsoft.com/office/drawing/2014/main" id="{C1B13245-7E39-48C5-A96E-9D9462F3300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730252" y="1337245"/>
              <a:ext cx="731498" cy="731498"/>
            </a:xfrm>
            <a:prstGeom prst="rect">
              <a:avLst/>
            </a:prstGeom>
          </p:spPr>
        </p:pic>
        <p:pic>
          <p:nvPicPr>
            <p:cNvPr id="13" name="Picture 12">
              <a:extLst>
                <a:ext uri="{FF2B5EF4-FFF2-40B4-BE49-F238E27FC236}">
                  <a16:creationId xmlns:a16="http://schemas.microsoft.com/office/drawing/2014/main" id="{7E2B5F25-3AB8-4BF0-8DCE-D3252B05025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562163" y="1890527"/>
              <a:ext cx="336177" cy="141424"/>
            </a:xfrm>
            <a:prstGeom prst="rect">
              <a:avLst/>
            </a:prstGeom>
          </p:spPr>
        </p:pic>
      </p:grpSp>
      <p:cxnSp>
        <p:nvCxnSpPr>
          <p:cNvPr id="14" name="Straight Arrow Connector 13">
            <a:extLst>
              <a:ext uri="{FF2B5EF4-FFF2-40B4-BE49-F238E27FC236}">
                <a16:creationId xmlns:a16="http://schemas.microsoft.com/office/drawing/2014/main" id="{8FDC63EC-E251-4AB2-A0BE-88214E1F517C}"/>
              </a:ext>
            </a:extLst>
          </p:cNvPr>
          <p:cNvCxnSpPr>
            <a:cxnSpLocks/>
            <a:stCxn id="3" idx="3"/>
            <a:endCxn id="4" idx="1"/>
          </p:cNvCxnSpPr>
          <p:nvPr/>
        </p:nvCxnSpPr>
        <p:spPr>
          <a:xfrm flipV="1">
            <a:off x="3264376" y="3685431"/>
            <a:ext cx="803785" cy="1"/>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B527A100-21F9-47AE-983F-DD7A81DB81B5}"/>
              </a:ext>
            </a:extLst>
          </p:cNvPr>
          <p:cNvCxnSpPr>
            <a:stCxn id="4" idx="3"/>
            <a:endCxn id="6" idx="1"/>
          </p:cNvCxnSpPr>
          <p:nvPr/>
        </p:nvCxnSpPr>
        <p:spPr>
          <a:xfrm flipV="1">
            <a:off x="5199217" y="2327821"/>
            <a:ext cx="1673122" cy="1357610"/>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07CB1D48-EC9A-4E39-AB5F-5D0AA13CB62B}"/>
              </a:ext>
            </a:extLst>
          </p:cNvPr>
          <p:cNvCxnSpPr>
            <a:stCxn id="4" idx="3"/>
            <a:endCxn id="9" idx="1"/>
          </p:cNvCxnSpPr>
          <p:nvPr/>
        </p:nvCxnSpPr>
        <p:spPr>
          <a:xfrm>
            <a:off x="5199217" y="3685431"/>
            <a:ext cx="1673122" cy="1"/>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24D5743B-F6BB-4977-8DE0-0B0474B7C1F2}"/>
              </a:ext>
            </a:extLst>
          </p:cNvPr>
          <p:cNvCxnSpPr>
            <a:stCxn id="4" idx="3"/>
            <a:endCxn id="12" idx="1"/>
          </p:cNvCxnSpPr>
          <p:nvPr/>
        </p:nvCxnSpPr>
        <p:spPr>
          <a:xfrm>
            <a:off x="5199217" y="3685431"/>
            <a:ext cx="1673122" cy="1357612"/>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18" name="Graphic 17">
            <a:extLst>
              <a:ext uri="{FF2B5EF4-FFF2-40B4-BE49-F238E27FC236}">
                <a16:creationId xmlns:a16="http://schemas.microsoft.com/office/drawing/2014/main" id="{208FB489-8025-4B80-8AAF-74F8E45485B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863457" y="3119905"/>
            <a:ext cx="1131054" cy="1131054"/>
          </a:xfrm>
          <a:prstGeom prst="rect">
            <a:avLst/>
          </a:prstGeom>
        </p:spPr>
      </p:pic>
      <p:pic>
        <p:nvPicPr>
          <p:cNvPr id="19" name="Graphic 18">
            <a:extLst>
              <a:ext uri="{FF2B5EF4-FFF2-40B4-BE49-F238E27FC236}">
                <a16:creationId xmlns:a16="http://schemas.microsoft.com/office/drawing/2014/main" id="{F99D3FC3-BFFA-4CDE-B39E-4F4E05C8DF4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863457" y="1762293"/>
            <a:ext cx="1131054" cy="1131054"/>
          </a:xfrm>
          <a:prstGeom prst="rect">
            <a:avLst/>
          </a:prstGeom>
        </p:spPr>
      </p:pic>
      <p:pic>
        <p:nvPicPr>
          <p:cNvPr id="20" name="Graphic 19">
            <a:extLst>
              <a:ext uri="{FF2B5EF4-FFF2-40B4-BE49-F238E27FC236}">
                <a16:creationId xmlns:a16="http://schemas.microsoft.com/office/drawing/2014/main" id="{A41DC1F1-41AA-43F6-B8BD-2BC58D408666}"/>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863457" y="4477516"/>
            <a:ext cx="1131054" cy="1131054"/>
          </a:xfrm>
          <a:prstGeom prst="rect">
            <a:avLst/>
          </a:prstGeom>
        </p:spPr>
      </p:pic>
      <p:cxnSp>
        <p:nvCxnSpPr>
          <p:cNvPr id="21" name="Straight Arrow Connector 20">
            <a:extLst>
              <a:ext uri="{FF2B5EF4-FFF2-40B4-BE49-F238E27FC236}">
                <a16:creationId xmlns:a16="http://schemas.microsoft.com/office/drawing/2014/main" id="{CFCC8937-09A7-4957-94C5-04C79A026585}"/>
              </a:ext>
            </a:extLst>
          </p:cNvPr>
          <p:cNvCxnSpPr>
            <a:stCxn id="6" idx="3"/>
            <a:endCxn id="19" idx="1"/>
          </p:cNvCxnSpPr>
          <p:nvPr/>
        </p:nvCxnSpPr>
        <p:spPr>
          <a:xfrm flipV="1">
            <a:off x="7939484" y="2327820"/>
            <a:ext cx="923973" cy="1"/>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E92EBD4C-5B09-42CF-B89E-162815C65D29}"/>
              </a:ext>
            </a:extLst>
          </p:cNvPr>
          <p:cNvCxnSpPr>
            <a:stCxn id="9" idx="3"/>
            <a:endCxn id="18" idx="1"/>
          </p:cNvCxnSpPr>
          <p:nvPr/>
        </p:nvCxnSpPr>
        <p:spPr>
          <a:xfrm>
            <a:off x="7939484" y="3685432"/>
            <a:ext cx="923973" cy="0"/>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8D29237C-04F3-407C-89C9-7889A93B02FC}"/>
              </a:ext>
            </a:extLst>
          </p:cNvPr>
          <p:cNvCxnSpPr>
            <a:stCxn id="12" idx="3"/>
            <a:endCxn id="20" idx="1"/>
          </p:cNvCxnSpPr>
          <p:nvPr/>
        </p:nvCxnSpPr>
        <p:spPr>
          <a:xfrm>
            <a:off x="7939484" y="5043043"/>
            <a:ext cx="923973" cy="0"/>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33826F80-9B34-49FC-8321-E2B87C1D213A}"/>
              </a:ext>
            </a:extLst>
          </p:cNvPr>
          <p:cNvCxnSpPr>
            <a:cxnSpLocks/>
          </p:cNvCxnSpPr>
          <p:nvPr/>
        </p:nvCxnSpPr>
        <p:spPr>
          <a:xfrm>
            <a:off x="5372188" y="1528395"/>
            <a:ext cx="0" cy="4362679"/>
          </a:xfrm>
          <a:prstGeom prst="line">
            <a:avLst/>
          </a:prstGeom>
          <a:ln w="57150">
            <a:solidFill>
              <a:srgbClr val="FF0000"/>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67510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par>
                                <p:cTn id="18" presetID="10" presetClass="entr" presetSubtype="0" fill="hold" nodeType="with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fade">
                                      <p:cBhvr>
                                        <p:cTn id="20" dur="500"/>
                                        <p:tgtEl>
                                          <p:spTgt spid="18"/>
                                        </p:tgtEl>
                                      </p:cBhvr>
                                    </p:animEffect>
                                  </p:childTnLst>
                                </p:cTn>
                              </p:par>
                              <p:par>
                                <p:cTn id="21" presetID="10" presetClass="entr" presetSubtype="0" fill="hold" nodeType="with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fade">
                                      <p:cBhvr>
                                        <p:cTn id="23" dur="500"/>
                                        <p:tgtEl>
                                          <p:spTgt spid="20"/>
                                        </p:tgtEl>
                                      </p:cBhvr>
                                    </p:animEffect>
                                  </p:childTnLst>
                                </p:cTn>
                              </p:par>
                            </p:childTnLst>
                          </p:cTn>
                        </p:par>
                        <p:par>
                          <p:cTn id="24" fill="hold">
                            <p:stCondLst>
                              <p:cond delay="1000"/>
                            </p:stCondLst>
                            <p:childTnLst>
                              <p:par>
                                <p:cTn id="25" presetID="22" presetClass="entr" presetSubtype="8" fill="hold" nodeType="after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wipe(left)">
                                      <p:cBhvr>
                                        <p:cTn id="27" dur="500"/>
                                        <p:tgtEl>
                                          <p:spTgt spid="21"/>
                                        </p:tgtEl>
                                      </p:cBhvr>
                                    </p:animEffect>
                                  </p:childTnLst>
                                </p:cTn>
                              </p:par>
                              <p:par>
                                <p:cTn id="28" presetID="22" presetClass="entr" presetSubtype="8" fill="hold" nodeType="withEffect">
                                  <p:stCondLst>
                                    <p:cond delay="0"/>
                                  </p:stCondLst>
                                  <p:childTnLst>
                                    <p:set>
                                      <p:cBhvr>
                                        <p:cTn id="29" dur="1" fill="hold">
                                          <p:stCondLst>
                                            <p:cond delay="0"/>
                                          </p:stCondLst>
                                        </p:cTn>
                                        <p:tgtEl>
                                          <p:spTgt spid="22"/>
                                        </p:tgtEl>
                                        <p:attrNameLst>
                                          <p:attrName>style.visibility</p:attrName>
                                        </p:attrNameLst>
                                      </p:cBhvr>
                                      <p:to>
                                        <p:strVal val="visible"/>
                                      </p:to>
                                    </p:set>
                                    <p:animEffect transition="in" filter="wipe(left)">
                                      <p:cBhvr>
                                        <p:cTn id="30" dur="500"/>
                                        <p:tgtEl>
                                          <p:spTgt spid="22"/>
                                        </p:tgtEl>
                                      </p:cBhvr>
                                    </p:animEffect>
                                  </p:childTnLst>
                                </p:cTn>
                              </p:par>
                              <p:par>
                                <p:cTn id="31" presetID="22" presetClass="entr" presetSubtype="8" fill="hold" nodeType="withEffect">
                                  <p:stCondLst>
                                    <p:cond delay="0"/>
                                  </p:stCondLst>
                                  <p:childTnLst>
                                    <p:set>
                                      <p:cBhvr>
                                        <p:cTn id="32" dur="1" fill="hold">
                                          <p:stCondLst>
                                            <p:cond delay="0"/>
                                          </p:stCondLst>
                                        </p:cTn>
                                        <p:tgtEl>
                                          <p:spTgt spid="23"/>
                                        </p:tgtEl>
                                        <p:attrNameLst>
                                          <p:attrName>style.visibility</p:attrName>
                                        </p:attrNameLst>
                                      </p:cBhvr>
                                      <p:to>
                                        <p:strVal val="visible"/>
                                      </p:to>
                                    </p:set>
                                    <p:animEffect transition="in" filter="wipe(left)">
                                      <p:cBhvr>
                                        <p:cTn id="33" dur="500"/>
                                        <p:tgtEl>
                                          <p:spTgt spid="23"/>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4"/>
                                        </p:tgtEl>
                                        <p:attrNameLst>
                                          <p:attrName>style.visibility</p:attrName>
                                        </p:attrNameLst>
                                      </p:cBhvr>
                                      <p:to>
                                        <p:strVal val="visible"/>
                                      </p:to>
                                    </p:set>
                                    <p:animEffect transition="in" filter="fade">
                                      <p:cBhvr>
                                        <p:cTn id="38" dur="500"/>
                                        <p:tgtEl>
                                          <p:spTgt spid="4"/>
                                        </p:tgtEl>
                                      </p:cBhvr>
                                    </p:animEffect>
                                  </p:childTnLst>
                                </p:cTn>
                              </p:par>
                            </p:childTnLst>
                          </p:cTn>
                        </p:par>
                        <p:par>
                          <p:cTn id="39" fill="hold">
                            <p:stCondLst>
                              <p:cond delay="500"/>
                            </p:stCondLst>
                            <p:childTnLst>
                              <p:par>
                                <p:cTn id="40" presetID="22" presetClass="entr" presetSubtype="8" fill="hold" nodeType="after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wipe(left)">
                                      <p:cBhvr>
                                        <p:cTn id="42" dur="500"/>
                                        <p:tgtEl>
                                          <p:spTgt spid="15"/>
                                        </p:tgtEl>
                                      </p:cBhvr>
                                    </p:animEffect>
                                  </p:childTnLst>
                                </p:cTn>
                              </p:par>
                              <p:par>
                                <p:cTn id="43" presetID="22" presetClass="entr" presetSubtype="8" fill="hold" nodeType="withEffect">
                                  <p:stCondLst>
                                    <p:cond delay="0"/>
                                  </p:stCondLst>
                                  <p:childTnLst>
                                    <p:set>
                                      <p:cBhvr>
                                        <p:cTn id="44" dur="1" fill="hold">
                                          <p:stCondLst>
                                            <p:cond delay="0"/>
                                          </p:stCondLst>
                                        </p:cTn>
                                        <p:tgtEl>
                                          <p:spTgt spid="16"/>
                                        </p:tgtEl>
                                        <p:attrNameLst>
                                          <p:attrName>style.visibility</p:attrName>
                                        </p:attrNameLst>
                                      </p:cBhvr>
                                      <p:to>
                                        <p:strVal val="visible"/>
                                      </p:to>
                                    </p:set>
                                    <p:animEffect transition="in" filter="wipe(left)">
                                      <p:cBhvr>
                                        <p:cTn id="45" dur="500"/>
                                        <p:tgtEl>
                                          <p:spTgt spid="16"/>
                                        </p:tgtEl>
                                      </p:cBhvr>
                                    </p:animEffect>
                                  </p:childTnLst>
                                </p:cTn>
                              </p:par>
                              <p:par>
                                <p:cTn id="46" presetID="22" presetClass="entr" presetSubtype="8" fill="hold" nodeType="withEffect">
                                  <p:stCondLst>
                                    <p:cond delay="0"/>
                                  </p:stCondLst>
                                  <p:childTnLst>
                                    <p:set>
                                      <p:cBhvr>
                                        <p:cTn id="47" dur="1" fill="hold">
                                          <p:stCondLst>
                                            <p:cond delay="0"/>
                                          </p:stCondLst>
                                        </p:cTn>
                                        <p:tgtEl>
                                          <p:spTgt spid="17"/>
                                        </p:tgtEl>
                                        <p:attrNameLst>
                                          <p:attrName>style.visibility</p:attrName>
                                        </p:attrNameLst>
                                      </p:cBhvr>
                                      <p:to>
                                        <p:strVal val="visible"/>
                                      </p:to>
                                    </p:set>
                                    <p:animEffect transition="in" filter="wipe(left)">
                                      <p:cBhvr>
                                        <p:cTn id="48" dur="500"/>
                                        <p:tgtEl>
                                          <p:spTgt spid="17"/>
                                        </p:tgtEl>
                                      </p:cBhvr>
                                    </p:animEffect>
                                  </p:childTnLst>
                                </p:cTn>
                              </p:par>
                            </p:childTnLst>
                          </p:cTn>
                        </p:par>
                      </p:childTnLst>
                    </p:cTn>
                  </p:par>
                  <p:par>
                    <p:cTn id="49" fill="hold">
                      <p:stCondLst>
                        <p:cond delay="indefinite"/>
                      </p:stCondLst>
                      <p:childTnLst>
                        <p:par>
                          <p:cTn id="50" fill="hold">
                            <p:stCondLst>
                              <p:cond delay="0"/>
                            </p:stCondLst>
                            <p:childTnLst>
                              <p:par>
                                <p:cTn id="51" presetID="9" presetClass="entr" presetSubtype="0" fill="hold" nodeType="clickEffect">
                                  <p:stCondLst>
                                    <p:cond delay="0"/>
                                  </p:stCondLst>
                                  <p:childTnLst>
                                    <p:set>
                                      <p:cBhvr>
                                        <p:cTn id="52" dur="1" fill="hold">
                                          <p:stCondLst>
                                            <p:cond delay="0"/>
                                          </p:stCondLst>
                                        </p:cTn>
                                        <p:tgtEl>
                                          <p:spTgt spid="24"/>
                                        </p:tgtEl>
                                        <p:attrNameLst>
                                          <p:attrName>style.visibility</p:attrName>
                                        </p:attrNameLst>
                                      </p:cBhvr>
                                      <p:to>
                                        <p:strVal val="visible"/>
                                      </p:to>
                                    </p:set>
                                    <p:animEffect transition="in" filter="dissolve">
                                      <p:cBhvr>
                                        <p:cTn id="53" dur="500"/>
                                        <p:tgtEl>
                                          <p:spTgt spid="24"/>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3"/>
                                        </p:tgtEl>
                                        <p:attrNameLst>
                                          <p:attrName>style.visibility</p:attrName>
                                        </p:attrNameLst>
                                      </p:cBhvr>
                                      <p:to>
                                        <p:strVal val="visible"/>
                                      </p:to>
                                    </p:set>
                                    <p:animEffect transition="in" filter="fade">
                                      <p:cBhvr>
                                        <p:cTn id="58" dur="500"/>
                                        <p:tgtEl>
                                          <p:spTgt spid="3"/>
                                        </p:tgtEl>
                                      </p:cBhvr>
                                    </p:animEffect>
                                  </p:childTnLst>
                                </p:cTn>
                              </p:par>
                            </p:childTnLst>
                          </p:cTn>
                        </p:par>
                        <p:par>
                          <p:cTn id="59" fill="hold">
                            <p:stCondLst>
                              <p:cond delay="500"/>
                            </p:stCondLst>
                            <p:childTnLst>
                              <p:par>
                                <p:cTn id="60" presetID="22" presetClass="entr" presetSubtype="8" fill="hold" nodeType="afterEffect">
                                  <p:stCondLst>
                                    <p:cond delay="0"/>
                                  </p:stCondLst>
                                  <p:childTnLst>
                                    <p:set>
                                      <p:cBhvr>
                                        <p:cTn id="61" dur="1" fill="hold">
                                          <p:stCondLst>
                                            <p:cond delay="0"/>
                                          </p:stCondLst>
                                        </p:cTn>
                                        <p:tgtEl>
                                          <p:spTgt spid="14"/>
                                        </p:tgtEl>
                                        <p:attrNameLst>
                                          <p:attrName>style.visibility</p:attrName>
                                        </p:attrNameLst>
                                      </p:cBhvr>
                                      <p:to>
                                        <p:strVal val="visible"/>
                                      </p:to>
                                    </p:set>
                                    <p:animEffect transition="in" filter="wipe(left)">
                                      <p:cBhvr>
                                        <p:cTn id="6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D637A84D-E652-4E0F-90C9-4EC7650B01D9}"/>
              </a:ext>
            </a:extLst>
          </p:cNvPr>
          <p:cNvSpPr/>
          <p:nvPr/>
        </p:nvSpPr>
        <p:spPr>
          <a:xfrm>
            <a:off x="1148526" y="1114925"/>
            <a:ext cx="9894947" cy="4628148"/>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5AC9BD42-7F16-4B7F-B972-16DCA230AC4D}"/>
              </a:ext>
            </a:extLst>
          </p:cNvPr>
          <p:cNvSpPr>
            <a:spLocks noGrp="1"/>
          </p:cNvSpPr>
          <p:nvPr>
            <p:ph type="title"/>
          </p:nvPr>
        </p:nvSpPr>
        <p:spPr/>
        <p:txBody>
          <a:bodyPr/>
          <a:lstStyle/>
          <a:p>
            <a:r>
              <a:rPr lang="en-US" dirty="0"/>
              <a:t>CRUD Microservice</a:t>
            </a:r>
          </a:p>
        </p:txBody>
      </p:sp>
      <p:pic>
        <p:nvPicPr>
          <p:cNvPr id="3" name="Graphic 2">
            <a:extLst>
              <a:ext uri="{FF2B5EF4-FFF2-40B4-BE49-F238E27FC236}">
                <a16:creationId xmlns:a16="http://schemas.microsoft.com/office/drawing/2014/main" id="{048FFBF0-4D91-4CDE-A81F-FCC9B2EC6DE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15178" y="2839169"/>
            <a:ext cx="1131056" cy="1131056"/>
          </a:xfrm>
          <a:prstGeom prst="rect">
            <a:avLst/>
          </a:prstGeom>
        </p:spPr>
      </p:pic>
      <p:pic>
        <p:nvPicPr>
          <p:cNvPr id="4" name="Graphic 3">
            <a:extLst>
              <a:ext uri="{FF2B5EF4-FFF2-40B4-BE49-F238E27FC236}">
                <a16:creationId xmlns:a16="http://schemas.microsoft.com/office/drawing/2014/main" id="{B7F2ABC2-F57B-45C1-B28A-82765568312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250020" y="2839169"/>
            <a:ext cx="1131056" cy="1131056"/>
          </a:xfrm>
          <a:prstGeom prst="rect">
            <a:avLst/>
          </a:prstGeom>
        </p:spPr>
      </p:pic>
      <p:grpSp>
        <p:nvGrpSpPr>
          <p:cNvPr id="5" name="Group 4">
            <a:extLst>
              <a:ext uri="{FF2B5EF4-FFF2-40B4-BE49-F238E27FC236}">
                <a16:creationId xmlns:a16="http://schemas.microsoft.com/office/drawing/2014/main" id="{789BA709-D69B-452D-B10F-93873F8FF1D5}"/>
              </a:ext>
            </a:extLst>
          </p:cNvPr>
          <p:cNvGrpSpPr/>
          <p:nvPr/>
        </p:nvGrpSpPr>
        <p:grpSpPr>
          <a:xfrm>
            <a:off x="5808980" y="1481558"/>
            <a:ext cx="1312362" cy="1131055"/>
            <a:chOff x="5562163" y="1337245"/>
            <a:chExt cx="899587" cy="731498"/>
          </a:xfrm>
        </p:grpSpPr>
        <p:pic>
          <p:nvPicPr>
            <p:cNvPr id="6" name="Graphic 5">
              <a:extLst>
                <a:ext uri="{FF2B5EF4-FFF2-40B4-BE49-F238E27FC236}">
                  <a16:creationId xmlns:a16="http://schemas.microsoft.com/office/drawing/2014/main" id="{2CBD3304-5EC5-4C61-A6B0-B4377A25B4D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730252" y="1337245"/>
              <a:ext cx="731498" cy="731498"/>
            </a:xfrm>
            <a:prstGeom prst="rect">
              <a:avLst/>
            </a:prstGeom>
          </p:spPr>
        </p:pic>
        <p:pic>
          <p:nvPicPr>
            <p:cNvPr id="7" name="Picture 6">
              <a:extLst>
                <a:ext uri="{FF2B5EF4-FFF2-40B4-BE49-F238E27FC236}">
                  <a16:creationId xmlns:a16="http://schemas.microsoft.com/office/drawing/2014/main" id="{B07E842B-6701-43BA-9200-C5C0EA50D3E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562163" y="1890527"/>
              <a:ext cx="336177" cy="141424"/>
            </a:xfrm>
            <a:prstGeom prst="rect">
              <a:avLst/>
            </a:prstGeom>
          </p:spPr>
        </p:pic>
      </p:grpSp>
      <p:grpSp>
        <p:nvGrpSpPr>
          <p:cNvPr id="8" name="Group 7">
            <a:extLst>
              <a:ext uri="{FF2B5EF4-FFF2-40B4-BE49-F238E27FC236}">
                <a16:creationId xmlns:a16="http://schemas.microsoft.com/office/drawing/2014/main" id="{EE4BEF6C-AA4A-4C81-9818-2E27E1F40089}"/>
              </a:ext>
            </a:extLst>
          </p:cNvPr>
          <p:cNvGrpSpPr/>
          <p:nvPr/>
        </p:nvGrpSpPr>
        <p:grpSpPr>
          <a:xfrm>
            <a:off x="5808980" y="2839169"/>
            <a:ext cx="1312362" cy="1131055"/>
            <a:chOff x="5562163" y="1337245"/>
            <a:chExt cx="899587" cy="731498"/>
          </a:xfrm>
        </p:grpSpPr>
        <p:pic>
          <p:nvPicPr>
            <p:cNvPr id="9" name="Graphic 8">
              <a:extLst>
                <a:ext uri="{FF2B5EF4-FFF2-40B4-BE49-F238E27FC236}">
                  <a16:creationId xmlns:a16="http://schemas.microsoft.com/office/drawing/2014/main" id="{0AC473A9-C656-4D24-8A1C-3799DAEC298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730252" y="1337245"/>
              <a:ext cx="731498" cy="731498"/>
            </a:xfrm>
            <a:prstGeom prst="rect">
              <a:avLst/>
            </a:prstGeom>
          </p:spPr>
        </p:pic>
        <p:pic>
          <p:nvPicPr>
            <p:cNvPr id="10" name="Picture 9">
              <a:extLst>
                <a:ext uri="{FF2B5EF4-FFF2-40B4-BE49-F238E27FC236}">
                  <a16:creationId xmlns:a16="http://schemas.microsoft.com/office/drawing/2014/main" id="{EE11B2D7-3216-40B9-8A43-CAC41892B1F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562163" y="1890527"/>
              <a:ext cx="336177" cy="141424"/>
            </a:xfrm>
            <a:prstGeom prst="rect">
              <a:avLst/>
            </a:prstGeom>
          </p:spPr>
        </p:pic>
      </p:grpSp>
      <p:grpSp>
        <p:nvGrpSpPr>
          <p:cNvPr id="11" name="Group 10">
            <a:extLst>
              <a:ext uri="{FF2B5EF4-FFF2-40B4-BE49-F238E27FC236}">
                <a16:creationId xmlns:a16="http://schemas.microsoft.com/office/drawing/2014/main" id="{1FAC87A9-32A8-4749-8040-8CBFF2A89B99}"/>
              </a:ext>
            </a:extLst>
          </p:cNvPr>
          <p:cNvGrpSpPr/>
          <p:nvPr/>
        </p:nvGrpSpPr>
        <p:grpSpPr>
          <a:xfrm>
            <a:off x="5808980" y="4196780"/>
            <a:ext cx="1312362" cy="1131055"/>
            <a:chOff x="5562163" y="1337245"/>
            <a:chExt cx="899587" cy="731498"/>
          </a:xfrm>
        </p:grpSpPr>
        <p:pic>
          <p:nvPicPr>
            <p:cNvPr id="12" name="Graphic 11">
              <a:extLst>
                <a:ext uri="{FF2B5EF4-FFF2-40B4-BE49-F238E27FC236}">
                  <a16:creationId xmlns:a16="http://schemas.microsoft.com/office/drawing/2014/main" id="{1A537704-7EE7-4705-BC25-B39FD3A16F0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730252" y="1337245"/>
              <a:ext cx="731498" cy="731498"/>
            </a:xfrm>
            <a:prstGeom prst="rect">
              <a:avLst/>
            </a:prstGeom>
          </p:spPr>
        </p:pic>
        <p:pic>
          <p:nvPicPr>
            <p:cNvPr id="13" name="Picture 12">
              <a:extLst>
                <a:ext uri="{FF2B5EF4-FFF2-40B4-BE49-F238E27FC236}">
                  <a16:creationId xmlns:a16="http://schemas.microsoft.com/office/drawing/2014/main" id="{E4D05BE0-BADE-45AC-81AE-1582BBD57C8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562163" y="1890527"/>
              <a:ext cx="336177" cy="141424"/>
            </a:xfrm>
            <a:prstGeom prst="rect">
              <a:avLst/>
            </a:prstGeom>
          </p:spPr>
        </p:pic>
      </p:grpSp>
      <p:cxnSp>
        <p:nvCxnSpPr>
          <p:cNvPr id="14" name="Straight Arrow Connector 13">
            <a:extLst>
              <a:ext uri="{FF2B5EF4-FFF2-40B4-BE49-F238E27FC236}">
                <a16:creationId xmlns:a16="http://schemas.microsoft.com/office/drawing/2014/main" id="{925451E5-9F98-44FB-A9F4-93EEA33B2607}"/>
              </a:ext>
            </a:extLst>
          </p:cNvPr>
          <p:cNvCxnSpPr>
            <a:cxnSpLocks/>
            <a:stCxn id="3" idx="3"/>
            <a:endCxn id="4" idx="1"/>
          </p:cNvCxnSpPr>
          <p:nvPr/>
        </p:nvCxnSpPr>
        <p:spPr>
          <a:xfrm>
            <a:off x="2446234" y="3404697"/>
            <a:ext cx="803786" cy="0"/>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96D157CD-82F1-4AC4-B0E7-DA5A1913EDC5}"/>
              </a:ext>
            </a:extLst>
          </p:cNvPr>
          <p:cNvCxnSpPr>
            <a:stCxn id="4" idx="3"/>
            <a:endCxn id="6" idx="1"/>
          </p:cNvCxnSpPr>
          <p:nvPr/>
        </p:nvCxnSpPr>
        <p:spPr>
          <a:xfrm flipV="1">
            <a:off x="4381076" y="2047086"/>
            <a:ext cx="1673121" cy="1357611"/>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A40376A9-BB52-4ADE-8199-662031985BA5}"/>
              </a:ext>
            </a:extLst>
          </p:cNvPr>
          <p:cNvCxnSpPr>
            <a:stCxn id="4" idx="3"/>
            <a:endCxn id="9" idx="1"/>
          </p:cNvCxnSpPr>
          <p:nvPr/>
        </p:nvCxnSpPr>
        <p:spPr>
          <a:xfrm>
            <a:off x="4381076" y="3404697"/>
            <a:ext cx="1673121" cy="0"/>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8245CAE5-E7A4-45CB-9DF1-F4DC0D9E731D}"/>
              </a:ext>
            </a:extLst>
          </p:cNvPr>
          <p:cNvCxnSpPr>
            <a:stCxn id="4" idx="3"/>
            <a:endCxn id="12" idx="1"/>
          </p:cNvCxnSpPr>
          <p:nvPr/>
        </p:nvCxnSpPr>
        <p:spPr>
          <a:xfrm>
            <a:off x="4381076" y="3404697"/>
            <a:ext cx="1673121" cy="1357611"/>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BED822A4-DD1B-4086-B08F-1AC418C67795}"/>
              </a:ext>
            </a:extLst>
          </p:cNvPr>
          <p:cNvCxnSpPr>
            <a:cxnSpLocks/>
            <a:stCxn id="6" idx="3"/>
          </p:cNvCxnSpPr>
          <p:nvPr/>
        </p:nvCxnSpPr>
        <p:spPr>
          <a:xfrm flipV="1">
            <a:off x="7121342" y="2047085"/>
            <a:ext cx="923973" cy="1"/>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48661F96-5471-4CF4-88BF-3B29A22752CE}"/>
              </a:ext>
            </a:extLst>
          </p:cNvPr>
          <p:cNvCxnSpPr>
            <a:cxnSpLocks/>
            <a:stCxn id="9" idx="3"/>
          </p:cNvCxnSpPr>
          <p:nvPr/>
        </p:nvCxnSpPr>
        <p:spPr>
          <a:xfrm>
            <a:off x="7121342" y="3404697"/>
            <a:ext cx="923973" cy="0"/>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9AA3F9BA-ABCD-42D4-A191-B827E55E78A6}"/>
              </a:ext>
            </a:extLst>
          </p:cNvPr>
          <p:cNvCxnSpPr>
            <a:cxnSpLocks/>
            <a:stCxn id="12" idx="3"/>
          </p:cNvCxnSpPr>
          <p:nvPr/>
        </p:nvCxnSpPr>
        <p:spPr>
          <a:xfrm>
            <a:off x="7121342" y="4762308"/>
            <a:ext cx="923973" cy="0"/>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8334249-DBA5-4963-97D3-7226EA2A4215}"/>
              </a:ext>
            </a:extLst>
          </p:cNvPr>
          <p:cNvCxnSpPr>
            <a:cxnSpLocks/>
          </p:cNvCxnSpPr>
          <p:nvPr/>
        </p:nvCxnSpPr>
        <p:spPr>
          <a:xfrm>
            <a:off x="4554046" y="1247660"/>
            <a:ext cx="0" cy="4362679"/>
          </a:xfrm>
          <a:prstGeom prst="line">
            <a:avLst/>
          </a:prstGeom>
          <a:ln w="57150">
            <a:solidFill>
              <a:srgbClr val="FF0000"/>
            </a:solidFill>
            <a:prstDash val="sysDash"/>
          </a:ln>
        </p:spPr>
        <p:style>
          <a:lnRef idx="1">
            <a:schemeClr val="accent1"/>
          </a:lnRef>
          <a:fillRef idx="0">
            <a:schemeClr val="accent1"/>
          </a:fillRef>
          <a:effectRef idx="0">
            <a:schemeClr val="accent1"/>
          </a:effectRef>
          <a:fontRef idx="minor">
            <a:schemeClr val="tx1"/>
          </a:fontRef>
        </p:style>
      </p:cxnSp>
      <p:pic>
        <p:nvPicPr>
          <p:cNvPr id="22" name="Graphic 21">
            <a:extLst>
              <a:ext uri="{FF2B5EF4-FFF2-40B4-BE49-F238E27FC236}">
                <a16:creationId xmlns:a16="http://schemas.microsoft.com/office/drawing/2014/main" id="{3B80F4E2-B30D-4599-A191-365A7CCD9C3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045315" y="1443442"/>
            <a:ext cx="1193893" cy="1193893"/>
          </a:xfrm>
          <a:prstGeom prst="rect">
            <a:avLst/>
          </a:prstGeom>
        </p:spPr>
      </p:pic>
      <p:pic>
        <p:nvPicPr>
          <p:cNvPr id="23" name="Picture 2" descr="See the source image">
            <a:extLst>
              <a:ext uri="{FF2B5EF4-FFF2-40B4-BE49-F238E27FC236}">
                <a16:creationId xmlns:a16="http://schemas.microsoft.com/office/drawing/2014/main" id="{77CD5B23-B7C6-41B9-B912-FB8C13F868BF}"/>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076734" y="2839170"/>
            <a:ext cx="1131054" cy="1131054"/>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See the source image">
            <a:extLst>
              <a:ext uri="{FF2B5EF4-FFF2-40B4-BE49-F238E27FC236}">
                <a16:creationId xmlns:a16="http://schemas.microsoft.com/office/drawing/2014/main" id="{42340788-3A31-4FAB-A921-C9B148ED799B}"/>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27660" t="22012" r="27310" b="21903"/>
          <a:stretch/>
        </p:blipFill>
        <p:spPr bwMode="auto">
          <a:xfrm>
            <a:off x="8155660" y="4344058"/>
            <a:ext cx="973201" cy="836497"/>
          </a:xfrm>
          <a:prstGeom prst="rect">
            <a:avLst/>
          </a:prstGeom>
          <a:noFill/>
          <a:extLst>
            <a:ext uri="{909E8E84-426E-40DD-AFC4-6F175D3DCCD1}">
              <a14:hiddenFill xmlns:a14="http://schemas.microsoft.com/office/drawing/2010/main">
                <a:solidFill>
                  <a:srgbClr val="FFFFFF"/>
                </a:solidFill>
              </a14:hiddenFill>
            </a:ext>
          </a:extLst>
        </p:spPr>
      </p:pic>
      <p:pic>
        <p:nvPicPr>
          <p:cNvPr id="25" name="Graphic 24">
            <a:extLst>
              <a:ext uri="{FF2B5EF4-FFF2-40B4-BE49-F238E27FC236}">
                <a16:creationId xmlns:a16="http://schemas.microsoft.com/office/drawing/2014/main" id="{F81D6B8E-790E-4349-ADF6-4D386735BEE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709961" y="4199184"/>
            <a:ext cx="1067145" cy="1131055"/>
          </a:xfrm>
          <a:prstGeom prst="rect">
            <a:avLst/>
          </a:prstGeom>
        </p:spPr>
      </p:pic>
      <p:cxnSp>
        <p:nvCxnSpPr>
          <p:cNvPr id="26" name="Straight Arrow Connector 25">
            <a:extLst>
              <a:ext uri="{FF2B5EF4-FFF2-40B4-BE49-F238E27FC236}">
                <a16:creationId xmlns:a16="http://schemas.microsoft.com/office/drawing/2014/main" id="{1244D5DC-BB64-4B4C-B990-E997E578D35B}"/>
              </a:ext>
            </a:extLst>
          </p:cNvPr>
          <p:cNvCxnSpPr>
            <a:stCxn id="25" idx="1"/>
            <a:endCxn id="24" idx="3"/>
          </p:cNvCxnSpPr>
          <p:nvPr/>
        </p:nvCxnSpPr>
        <p:spPr>
          <a:xfrm flipH="1" flipV="1">
            <a:off x="9128861" y="4762307"/>
            <a:ext cx="581100" cy="2405"/>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8146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dissolve">
                                      <p:cBhvr>
                                        <p:cTn id="7" dur="500"/>
                                        <p:tgtEl>
                                          <p:spTgt spid="22"/>
                                        </p:tgtEl>
                                      </p:cBhvr>
                                    </p:animEffect>
                                  </p:childTnLst>
                                </p:cTn>
                              </p:par>
                              <p:par>
                                <p:cTn id="8" presetID="9" presetClass="entr" presetSubtype="0" fill="hold"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dissolve">
                                      <p:cBhvr>
                                        <p:cTn id="10" dur="500"/>
                                        <p:tgtEl>
                                          <p:spTgt spid="23"/>
                                        </p:tgtEl>
                                      </p:cBhvr>
                                    </p:animEffect>
                                  </p:childTnLst>
                                </p:cTn>
                              </p:par>
                              <p:par>
                                <p:cTn id="11" presetID="9" presetClass="entr" presetSubtype="0" fill="hold"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dissolve">
                                      <p:cBhvr>
                                        <p:cTn id="13" dur="500"/>
                                        <p:tgtEl>
                                          <p:spTgt spid="2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5"/>
                                        </p:tgtEl>
                                        <p:attrNameLst>
                                          <p:attrName>style.visibility</p:attrName>
                                        </p:attrNameLst>
                                      </p:cBhvr>
                                      <p:to>
                                        <p:strVal val="visible"/>
                                      </p:to>
                                    </p:set>
                                    <p:animEffect transition="in" filter="fade">
                                      <p:cBhvr>
                                        <p:cTn id="18" dur="500"/>
                                        <p:tgtEl>
                                          <p:spTgt spid="25"/>
                                        </p:tgtEl>
                                      </p:cBhvr>
                                    </p:animEffect>
                                  </p:childTnLst>
                                </p:cTn>
                              </p:par>
                            </p:childTnLst>
                          </p:cTn>
                        </p:par>
                        <p:par>
                          <p:cTn id="19" fill="hold">
                            <p:stCondLst>
                              <p:cond delay="500"/>
                            </p:stCondLst>
                            <p:childTnLst>
                              <p:par>
                                <p:cTn id="20" presetID="22" presetClass="entr" presetSubtype="2" fill="hold" nodeType="after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wipe(right)">
                                      <p:cBhvr>
                                        <p:cTn id="22"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57E014-141C-470F-98E5-D3A1F7B90FBF}"/>
              </a:ext>
            </a:extLst>
          </p:cNvPr>
          <p:cNvSpPr>
            <a:spLocks noGrp="1"/>
          </p:cNvSpPr>
          <p:nvPr>
            <p:ph type="title"/>
          </p:nvPr>
        </p:nvSpPr>
        <p:spPr/>
        <p:txBody>
          <a:bodyPr/>
          <a:lstStyle/>
          <a:p>
            <a:r>
              <a:rPr lang="en-US" dirty="0"/>
              <a:t>Random Quote Generator</a:t>
            </a:r>
          </a:p>
        </p:txBody>
      </p:sp>
      <p:sp>
        <p:nvSpPr>
          <p:cNvPr id="3" name="Rectangle 2">
            <a:extLst>
              <a:ext uri="{FF2B5EF4-FFF2-40B4-BE49-F238E27FC236}">
                <a16:creationId xmlns:a16="http://schemas.microsoft.com/office/drawing/2014/main" id="{1F2D0B51-CCCE-4F75-A70C-144AEF67B653}"/>
              </a:ext>
            </a:extLst>
          </p:cNvPr>
          <p:cNvSpPr/>
          <p:nvPr/>
        </p:nvSpPr>
        <p:spPr>
          <a:xfrm>
            <a:off x="2494547" y="1023968"/>
            <a:ext cx="7226969" cy="5280580"/>
          </a:xfrm>
          <a:prstGeom prst="rect">
            <a:avLst/>
          </a:prstGeom>
          <a:solidFill>
            <a:schemeClr val="lt1"/>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nvGrpSpPr>
          <p:cNvPr id="4" name="Group 3">
            <a:extLst>
              <a:ext uri="{FF2B5EF4-FFF2-40B4-BE49-F238E27FC236}">
                <a16:creationId xmlns:a16="http://schemas.microsoft.com/office/drawing/2014/main" id="{A147A61F-4422-4DF9-A756-F2E9D781E60E}"/>
              </a:ext>
            </a:extLst>
          </p:cNvPr>
          <p:cNvGrpSpPr/>
          <p:nvPr/>
        </p:nvGrpSpPr>
        <p:grpSpPr>
          <a:xfrm>
            <a:off x="5474677" y="1337245"/>
            <a:ext cx="1242648" cy="982021"/>
            <a:chOff x="5474677" y="1337245"/>
            <a:chExt cx="1242648" cy="982021"/>
          </a:xfrm>
        </p:grpSpPr>
        <p:pic>
          <p:nvPicPr>
            <p:cNvPr id="5" name="Graphic 4">
              <a:extLst>
                <a:ext uri="{FF2B5EF4-FFF2-40B4-BE49-F238E27FC236}">
                  <a16:creationId xmlns:a16="http://schemas.microsoft.com/office/drawing/2014/main" id="{2DCE4F31-9C4C-4571-89B9-EB1830BFFE3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30252" y="1337245"/>
              <a:ext cx="731498" cy="731498"/>
            </a:xfrm>
            <a:prstGeom prst="rect">
              <a:avLst/>
            </a:prstGeom>
          </p:spPr>
        </p:pic>
        <p:sp>
          <p:nvSpPr>
            <p:cNvPr id="6" name="TextBox 5">
              <a:extLst>
                <a:ext uri="{FF2B5EF4-FFF2-40B4-BE49-F238E27FC236}">
                  <a16:creationId xmlns:a16="http://schemas.microsoft.com/office/drawing/2014/main" id="{40E4DA4B-CFAF-4464-A331-54866673DE66}"/>
                </a:ext>
              </a:extLst>
            </p:cNvPr>
            <p:cNvSpPr txBox="1"/>
            <p:nvPr/>
          </p:nvSpPr>
          <p:spPr>
            <a:xfrm>
              <a:off x="5474677" y="1980712"/>
              <a:ext cx="1242648" cy="338554"/>
            </a:xfrm>
            <a:prstGeom prst="rect">
              <a:avLst/>
            </a:prstGeom>
            <a:noFill/>
          </p:spPr>
          <p:txBody>
            <a:bodyPr wrap="none" rtlCol="0">
              <a:spAutoFit/>
            </a:bodyPr>
            <a:lstStyle/>
            <a:p>
              <a:r>
                <a:rPr lang="en-US" sz="1600" dirty="0"/>
                <a:t>Add Channel</a:t>
              </a:r>
            </a:p>
          </p:txBody>
        </p:sp>
        <p:pic>
          <p:nvPicPr>
            <p:cNvPr id="7" name="Picture 6">
              <a:extLst>
                <a:ext uri="{FF2B5EF4-FFF2-40B4-BE49-F238E27FC236}">
                  <a16:creationId xmlns:a16="http://schemas.microsoft.com/office/drawing/2014/main" id="{B689CBE3-0131-4125-A613-93A02A07102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62163" y="1890527"/>
              <a:ext cx="336177" cy="141424"/>
            </a:xfrm>
            <a:prstGeom prst="rect">
              <a:avLst/>
            </a:prstGeom>
          </p:spPr>
        </p:pic>
      </p:grpSp>
      <p:grpSp>
        <p:nvGrpSpPr>
          <p:cNvPr id="8" name="Group 7">
            <a:extLst>
              <a:ext uri="{FF2B5EF4-FFF2-40B4-BE49-F238E27FC236}">
                <a16:creationId xmlns:a16="http://schemas.microsoft.com/office/drawing/2014/main" id="{8379799D-8EED-49D1-95FF-9EE20E9813AA}"/>
              </a:ext>
            </a:extLst>
          </p:cNvPr>
          <p:cNvGrpSpPr/>
          <p:nvPr/>
        </p:nvGrpSpPr>
        <p:grpSpPr>
          <a:xfrm>
            <a:off x="5551909" y="2514007"/>
            <a:ext cx="1088183" cy="961726"/>
            <a:chOff x="5551909" y="2514007"/>
            <a:chExt cx="1088183" cy="961726"/>
          </a:xfrm>
        </p:grpSpPr>
        <p:pic>
          <p:nvPicPr>
            <p:cNvPr id="9" name="Graphic 8">
              <a:extLst>
                <a:ext uri="{FF2B5EF4-FFF2-40B4-BE49-F238E27FC236}">
                  <a16:creationId xmlns:a16="http://schemas.microsoft.com/office/drawing/2014/main" id="{48900CBF-8991-408B-9607-ADFE0B3C85D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30252" y="2514007"/>
              <a:ext cx="731498" cy="731498"/>
            </a:xfrm>
            <a:prstGeom prst="rect">
              <a:avLst/>
            </a:prstGeom>
          </p:spPr>
        </p:pic>
        <p:sp>
          <p:nvSpPr>
            <p:cNvPr id="10" name="TextBox 9">
              <a:extLst>
                <a:ext uri="{FF2B5EF4-FFF2-40B4-BE49-F238E27FC236}">
                  <a16:creationId xmlns:a16="http://schemas.microsoft.com/office/drawing/2014/main" id="{A74C7976-E870-4E19-A093-15F8A29B66FE}"/>
                </a:ext>
              </a:extLst>
            </p:cNvPr>
            <p:cNvSpPr txBox="1"/>
            <p:nvPr/>
          </p:nvSpPr>
          <p:spPr>
            <a:xfrm>
              <a:off x="5551909" y="3137179"/>
              <a:ext cx="1088183" cy="338554"/>
            </a:xfrm>
            <a:prstGeom prst="rect">
              <a:avLst/>
            </a:prstGeom>
            <a:noFill/>
          </p:spPr>
          <p:txBody>
            <a:bodyPr wrap="none" rtlCol="0">
              <a:spAutoFit/>
            </a:bodyPr>
            <a:lstStyle/>
            <a:p>
              <a:r>
                <a:rPr lang="en-US" sz="1600" dirty="0"/>
                <a:t>Add Quote</a:t>
              </a:r>
            </a:p>
          </p:txBody>
        </p:sp>
        <p:pic>
          <p:nvPicPr>
            <p:cNvPr id="11" name="Picture 10">
              <a:extLst>
                <a:ext uri="{FF2B5EF4-FFF2-40B4-BE49-F238E27FC236}">
                  <a16:creationId xmlns:a16="http://schemas.microsoft.com/office/drawing/2014/main" id="{82B24E74-23BC-4ABC-84E3-AD17EA4FB69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62163" y="3067289"/>
              <a:ext cx="336177" cy="141424"/>
            </a:xfrm>
            <a:prstGeom prst="rect">
              <a:avLst/>
            </a:prstGeom>
          </p:spPr>
        </p:pic>
      </p:grpSp>
      <p:grpSp>
        <p:nvGrpSpPr>
          <p:cNvPr id="12" name="Group 11">
            <a:extLst>
              <a:ext uri="{FF2B5EF4-FFF2-40B4-BE49-F238E27FC236}">
                <a16:creationId xmlns:a16="http://schemas.microsoft.com/office/drawing/2014/main" id="{0F367366-626F-4DC8-BDC0-A411D833B1F3}"/>
              </a:ext>
            </a:extLst>
          </p:cNvPr>
          <p:cNvGrpSpPr/>
          <p:nvPr/>
        </p:nvGrpSpPr>
        <p:grpSpPr>
          <a:xfrm>
            <a:off x="2987505" y="1738826"/>
            <a:ext cx="2676695" cy="1792134"/>
            <a:chOff x="2987505" y="1738826"/>
            <a:chExt cx="2676695" cy="1792134"/>
          </a:xfrm>
        </p:grpSpPr>
        <p:grpSp>
          <p:nvGrpSpPr>
            <p:cNvPr id="13" name="Group 12">
              <a:extLst>
                <a:ext uri="{FF2B5EF4-FFF2-40B4-BE49-F238E27FC236}">
                  <a16:creationId xmlns:a16="http://schemas.microsoft.com/office/drawing/2014/main" id="{8323B040-36C9-4691-9FFB-4282F1C224B2}"/>
                </a:ext>
              </a:extLst>
            </p:cNvPr>
            <p:cNvGrpSpPr/>
            <p:nvPr/>
          </p:nvGrpSpPr>
          <p:grpSpPr>
            <a:xfrm>
              <a:off x="2987505" y="2514007"/>
              <a:ext cx="942887" cy="1016953"/>
              <a:chOff x="1954572" y="2567106"/>
              <a:chExt cx="942887" cy="1016953"/>
            </a:xfrm>
          </p:grpSpPr>
          <p:pic>
            <p:nvPicPr>
              <p:cNvPr id="15" name="Graphic 14">
                <a:extLst>
                  <a:ext uri="{FF2B5EF4-FFF2-40B4-BE49-F238E27FC236}">
                    <a16:creationId xmlns:a16="http://schemas.microsoft.com/office/drawing/2014/main" id="{EDEFF09E-88AE-454D-8BB8-A0575B0508B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056341" y="2567106"/>
                <a:ext cx="739350" cy="739350"/>
              </a:xfrm>
              <a:prstGeom prst="rect">
                <a:avLst/>
              </a:prstGeom>
            </p:spPr>
          </p:pic>
          <p:sp>
            <p:nvSpPr>
              <p:cNvPr id="16" name="TextBox 15">
                <a:extLst>
                  <a:ext uri="{FF2B5EF4-FFF2-40B4-BE49-F238E27FC236}">
                    <a16:creationId xmlns:a16="http://schemas.microsoft.com/office/drawing/2014/main" id="{FC7A0BB6-F80D-480E-AB9A-1536D681E283}"/>
                  </a:ext>
                </a:extLst>
              </p:cNvPr>
              <p:cNvSpPr txBox="1"/>
              <p:nvPr/>
            </p:nvSpPr>
            <p:spPr>
              <a:xfrm>
                <a:off x="1954572" y="3245505"/>
                <a:ext cx="942887" cy="338554"/>
              </a:xfrm>
              <a:prstGeom prst="rect">
                <a:avLst/>
              </a:prstGeom>
              <a:noFill/>
            </p:spPr>
            <p:txBody>
              <a:bodyPr wrap="none" rtlCol="0">
                <a:spAutoFit/>
              </a:bodyPr>
              <a:lstStyle/>
              <a:p>
                <a:r>
                  <a:rPr lang="en-US" sz="1600" dirty="0"/>
                  <a:t>Channels</a:t>
                </a:r>
              </a:p>
            </p:txBody>
          </p:sp>
        </p:grpSp>
        <p:cxnSp>
          <p:nvCxnSpPr>
            <p:cNvPr id="14" name="Straight Arrow Connector 13">
              <a:extLst>
                <a:ext uri="{FF2B5EF4-FFF2-40B4-BE49-F238E27FC236}">
                  <a16:creationId xmlns:a16="http://schemas.microsoft.com/office/drawing/2014/main" id="{A82E47A7-5ECF-4D49-A66E-A50E88142941}"/>
                </a:ext>
              </a:extLst>
            </p:cNvPr>
            <p:cNvCxnSpPr>
              <a:cxnSpLocks/>
            </p:cNvCxnSpPr>
            <p:nvPr/>
          </p:nvCxnSpPr>
          <p:spPr>
            <a:xfrm flipH="1">
              <a:off x="3861650" y="1738826"/>
              <a:ext cx="1802550" cy="1067942"/>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7" name="Group 16">
            <a:extLst>
              <a:ext uri="{FF2B5EF4-FFF2-40B4-BE49-F238E27FC236}">
                <a16:creationId xmlns:a16="http://schemas.microsoft.com/office/drawing/2014/main" id="{5E7561AC-8B21-48E9-A3E3-08B279491D33}"/>
              </a:ext>
            </a:extLst>
          </p:cNvPr>
          <p:cNvGrpSpPr/>
          <p:nvPr/>
        </p:nvGrpSpPr>
        <p:grpSpPr>
          <a:xfrm>
            <a:off x="3064737" y="2890454"/>
            <a:ext cx="2624863" cy="1782336"/>
            <a:chOff x="3064737" y="2890454"/>
            <a:chExt cx="2624863" cy="1782336"/>
          </a:xfrm>
        </p:grpSpPr>
        <p:grpSp>
          <p:nvGrpSpPr>
            <p:cNvPr id="18" name="Group 17">
              <a:extLst>
                <a:ext uri="{FF2B5EF4-FFF2-40B4-BE49-F238E27FC236}">
                  <a16:creationId xmlns:a16="http://schemas.microsoft.com/office/drawing/2014/main" id="{D6032495-8251-4B54-B542-A4E299C3C0FD}"/>
                </a:ext>
              </a:extLst>
            </p:cNvPr>
            <p:cNvGrpSpPr/>
            <p:nvPr/>
          </p:nvGrpSpPr>
          <p:grpSpPr>
            <a:xfrm>
              <a:off x="3064737" y="3655837"/>
              <a:ext cx="788421" cy="1016953"/>
              <a:chOff x="2031804" y="3584059"/>
              <a:chExt cx="788421" cy="1016953"/>
            </a:xfrm>
          </p:grpSpPr>
          <p:pic>
            <p:nvPicPr>
              <p:cNvPr id="20" name="Graphic 19">
                <a:extLst>
                  <a:ext uri="{FF2B5EF4-FFF2-40B4-BE49-F238E27FC236}">
                    <a16:creationId xmlns:a16="http://schemas.microsoft.com/office/drawing/2014/main" id="{7E2F9AAA-1D4B-4F28-89DA-E46C5933EF9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056341" y="3584059"/>
                <a:ext cx="739350" cy="739350"/>
              </a:xfrm>
              <a:prstGeom prst="rect">
                <a:avLst/>
              </a:prstGeom>
            </p:spPr>
          </p:pic>
          <p:sp>
            <p:nvSpPr>
              <p:cNvPr id="21" name="TextBox 20">
                <a:extLst>
                  <a:ext uri="{FF2B5EF4-FFF2-40B4-BE49-F238E27FC236}">
                    <a16:creationId xmlns:a16="http://schemas.microsoft.com/office/drawing/2014/main" id="{BCFA0751-D326-4358-BAB5-E6F626C80CEC}"/>
                  </a:ext>
                </a:extLst>
              </p:cNvPr>
              <p:cNvSpPr txBox="1"/>
              <p:nvPr/>
            </p:nvSpPr>
            <p:spPr>
              <a:xfrm>
                <a:off x="2031804" y="4262458"/>
                <a:ext cx="788421" cy="338554"/>
              </a:xfrm>
              <a:prstGeom prst="rect">
                <a:avLst/>
              </a:prstGeom>
              <a:noFill/>
            </p:spPr>
            <p:txBody>
              <a:bodyPr wrap="none" rtlCol="0">
                <a:spAutoFit/>
              </a:bodyPr>
              <a:lstStyle/>
              <a:p>
                <a:r>
                  <a:rPr lang="en-US" sz="1600" dirty="0"/>
                  <a:t>Quotes</a:t>
                </a:r>
              </a:p>
            </p:txBody>
          </p:sp>
        </p:grpSp>
        <p:cxnSp>
          <p:nvCxnSpPr>
            <p:cNvPr id="19" name="Straight Arrow Connector 18">
              <a:extLst>
                <a:ext uri="{FF2B5EF4-FFF2-40B4-BE49-F238E27FC236}">
                  <a16:creationId xmlns:a16="http://schemas.microsoft.com/office/drawing/2014/main" id="{3E176D75-1647-4963-991F-088393D26A41}"/>
                </a:ext>
              </a:extLst>
            </p:cNvPr>
            <p:cNvCxnSpPr>
              <a:cxnSpLocks/>
            </p:cNvCxnSpPr>
            <p:nvPr/>
          </p:nvCxnSpPr>
          <p:spPr>
            <a:xfrm flipH="1">
              <a:off x="3861650" y="2890454"/>
              <a:ext cx="1827950" cy="998518"/>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66214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2"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right)">
                                      <p:cBhvr>
                                        <p:cTn id="15" dur="500"/>
                                        <p:tgtEl>
                                          <p:spTgt spid="12"/>
                                        </p:tgtEl>
                                      </p:cBhvr>
                                    </p:animEffect>
                                  </p:childTnLst>
                                </p:cTn>
                              </p:par>
                              <p:par>
                                <p:cTn id="16" presetID="22" presetClass="entr" presetSubtype="2" fill="hold"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wipe(right)">
                                      <p:cBhvr>
                                        <p:cTn id="18"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CA3CA1-B82D-4A9A-BBC6-4560AB4D8E00}"/>
              </a:ext>
            </a:extLst>
          </p:cNvPr>
          <p:cNvSpPr>
            <a:spLocks noGrp="1"/>
          </p:cNvSpPr>
          <p:nvPr>
            <p:ph type="title"/>
          </p:nvPr>
        </p:nvSpPr>
        <p:spPr/>
        <p:txBody>
          <a:bodyPr/>
          <a:lstStyle/>
          <a:p>
            <a:r>
              <a:rPr lang="en-US" dirty="0"/>
              <a:t>Random Quote Generator</a:t>
            </a:r>
          </a:p>
        </p:txBody>
      </p:sp>
      <p:sp>
        <p:nvSpPr>
          <p:cNvPr id="3" name="Rectangle 2">
            <a:extLst>
              <a:ext uri="{FF2B5EF4-FFF2-40B4-BE49-F238E27FC236}">
                <a16:creationId xmlns:a16="http://schemas.microsoft.com/office/drawing/2014/main" id="{B265CE40-B139-4999-9758-52C7BE8E6FBC}"/>
              </a:ext>
            </a:extLst>
          </p:cNvPr>
          <p:cNvSpPr/>
          <p:nvPr/>
        </p:nvSpPr>
        <p:spPr>
          <a:xfrm>
            <a:off x="2494547" y="1023968"/>
            <a:ext cx="7226969" cy="5280580"/>
          </a:xfrm>
          <a:prstGeom prst="rect">
            <a:avLst/>
          </a:prstGeom>
          <a:solidFill>
            <a:schemeClr val="lt1"/>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nvGrpSpPr>
          <p:cNvPr id="4" name="Group 3">
            <a:extLst>
              <a:ext uri="{FF2B5EF4-FFF2-40B4-BE49-F238E27FC236}">
                <a16:creationId xmlns:a16="http://schemas.microsoft.com/office/drawing/2014/main" id="{AA5F93C2-F2E9-49E3-BD6F-0B4072BE8C6D}"/>
              </a:ext>
            </a:extLst>
          </p:cNvPr>
          <p:cNvGrpSpPr/>
          <p:nvPr/>
        </p:nvGrpSpPr>
        <p:grpSpPr>
          <a:xfrm>
            <a:off x="5474677" y="1337245"/>
            <a:ext cx="1242648" cy="982021"/>
            <a:chOff x="5474677" y="1337245"/>
            <a:chExt cx="1242648" cy="982021"/>
          </a:xfrm>
        </p:grpSpPr>
        <p:pic>
          <p:nvPicPr>
            <p:cNvPr id="5" name="Graphic 4">
              <a:extLst>
                <a:ext uri="{FF2B5EF4-FFF2-40B4-BE49-F238E27FC236}">
                  <a16:creationId xmlns:a16="http://schemas.microsoft.com/office/drawing/2014/main" id="{632C8EFC-2B06-4305-897F-41F7D466965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30252" y="1337245"/>
              <a:ext cx="731498" cy="731498"/>
            </a:xfrm>
            <a:prstGeom prst="rect">
              <a:avLst/>
            </a:prstGeom>
          </p:spPr>
        </p:pic>
        <p:sp>
          <p:nvSpPr>
            <p:cNvPr id="6" name="TextBox 5">
              <a:extLst>
                <a:ext uri="{FF2B5EF4-FFF2-40B4-BE49-F238E27FC236}">
                  <a16:creationId xmlns:a16="http://schemas.microsoft.com/office/drawing/2014/main" id="{A5D7B56A-931D-42FD-820B-DB3DEDE72EA6}"/>
                </a:ext>
              </a:extLst>
            </p:cNvPr>
            <p:cNvSpPr txBox="1"/>
            <p:nvPr/>
          </p:nvSpPr>
          <p:spPr>
            <a:xfrm>
              <a:off x="5474677" y="1980712"/>
              <a:ext cx="1242648" cy="338554"/>
            </a:xfrm>
            <a:prstGeom prst="rect">
              <a:avLst/>
            </a:prstGeom>
            <a:noFill/>
          </p:spPr>
          <p:txBody>
            <a:bodyPr wrap="none" rtlCol="0">
              <a:spAutoFit/>
            </a:bodyPr>
            <a:lstStyle/>
            <a:p>
              <a:r>
                <a:rPr lang="en-US" sz="1600" dirty="0"/>
                <a:t>Add Channel</a:t>
              </a:r>
            </a:p>
          </p:txBody>
        </p:sp>
        <p:pic>
          <p:nvPicPr>
            <p:cNvPr id="7" name="Picture 6">
              <a:extLst>
                <a:ext uri="{FF2B5EF4-FFF2-40B4-BE49-F238E27FC236}">
                  <a16:creationId xmlns:a16="http://schemas.microsoft.com/office/drawing/2014/main" id="{B926CBA4-01AB-4358-BE08-82ED71E88E1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62163" y="1890527"/>
              <a:ext cx="336177" cy="141424"/>
            </a:xfrm>
            <a:prstGeom prst="rect">
              <a:avLst/>
            </a:prstGeom>
          </p:spPr>
        </p:pic>
      </p:grpSp>
      <p:grpSp>
        <p:nvGrpSpPr>
          <p:cNvPr id="8" name="Group 7">
            <a:extLst>
              <a:ext uri="{FF2B5EF4-FFF2-40B4-BE49-F238E27FC236}">
                <a16:creationId xmlns:a16="http://schemas.microsoft.com/office/drawing/2014/main" id="{BAD4FB2E-79E1-4C85-8B0E-D46B7B3023B5}"/>
              </a:ext>
            </a:extLst>
          </p:cNvPr>
          <p:cNvGrpSpPr/>
          <p:nvPr/>
        </p:nvGrpSpPr>
        <p:grpSpPr>
          <a:xfrm>
            <a:off x="5551909" y="2514007"/>
            <a:ext cx="1088183" cy="961726"/>
            <a:chOff x="5551909" y="2514007"/>
            <a:chExt cx="1088183" cy="961726"/>
          </a:xfrm>
        </p:grpSpPr>
        <p:pic>
          <p:nvPicPr>
            <p:cNvPr id="9" name="Graphic 8">
              <a:extLst>
                <a:ext uri="{FF2B5EF4-FFF2-40B4-BE49-F238E27FC236}">
                  <a16:creationId xmlns:a16="http://schemas.microsoft.com/office/drawing/2014/main" id="{2001A374-AEF5-4388-B7A0-82EBDF92A6C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30252" y="2514007"/>
              <a:ext cx="731498" cy="731498"/>
            </a:xfrm>
            <a:prstGeom prst="rect">
              <a:avLst/>
            </a:prstGeom>
          </p:spPr>
        </p:pic>
        <p:sp>
          <p:nvSpPr>
            <p:cNvPr id="10" name="TextBox 9">
              <a:extLst>
                <a:ext uri="{FF2B5EF4-FFF2-40B4-BE49-F238E27FC236}">
                  <a16:creationId xmlns:a16="http://schemas.microsoft.com/office/drawing/2014/main" id="{110BCC00-22C3-418B-9C1A-159A66FC1968}"/>
                </a:ext>
              </a:extLst>
            </p:cNvPr>
            <p:cNvSpPr txBox="1"/>
            <p:nvPr/>
          </p:nvSpPr>
          <p:spPr>
            <a:xfrm>
              <a:off x="5551909" y="3137179"/>
              <a:ext cx="1088183" cy="338554"/>
            </a:xfrm>
            <a:prstGeom prst="rect">
              <a:avLst/>
            </a:prstGeom>
            <a:noFill/>
          </p:spPr>
          <p:txBody>
            <a:bodyPr wrap="none" rtlCol="0">
              <a:spAutoFit/>
            </a:bodyPr>
            <a:lstStyle/>
            <a:p>
              <a:r>
                <a:rPr lang="en-US" sz="1600" dirty="0"/>
                <a:t>Add Quote</a:t>
              </a:r>
            </a:p>
          </p:txBody>
        </p:sp>
        <p:pic>
          <p:nvPicPr>
            <p:cNvPr id="11" name="Picture 10">
              <a:extLst>
                <a:ext uri="{FF2B5EF4-FFF2-40B4-BE49-F238E27FC236}">
                  <a16:creationId xmlns:a16="http://schemas.microsoft.com/office/drawing/2014/main" id="{8C55856E-FAF0-4F6A-A5DE-EDB2B57F98D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62163" y="3067289"/>
              <a:ext cx="336177" cy="141424"/>
            </a:xfrm>
            <a:prstGeom prst="rect">
              <a:avLst/>
            </a:prstGeom>
          </p:spPr>
        </p:pic>
      </p:grpSp>
      <p:grpSp>
        <p:nvGrpSpPr>
          <p:cNvPr id="12" name="Group 11">
            <a:extLst>
              <a:ext uri="{FF2B5EF4-FFF2-40B4-BE49-F238E27FC236}">
                <a16:creationId xmlns:a16="http://schemas.microsoft.com/office/drawing/2014/main" id="{24F6539C-88B8-4F52-9B8D-433231BEA0A5}"/>
              </a:ext>
            </a:extLst>
          </p:cNvPr>
          <p:cNvGrpSpPr/>
          <p:nvPr/>
        </p:nvGrpSpPr>
        <p:grpSpPr>
          <a:xfrm>
            <a:off x="5257536" y="3690769"/>
            <a:ext cx="1798826" cy="982021"/>
            <a:chOff x="5257536" y="3690769"/>
            <a:chExt cx="1798826" cy="982021"/>
          </a:xfrm>
        </p:grpSpPr>
        <p:pic>
          <p:nvPicPr>
            <p:cNvPr id="13" name="Graphic 12">
              <a:extLst>
                <a:ext uri="{FF2B5EF4-FFF2-40B4-BE49-F238E27FC236}">
                  <a16:creationId xmlns:a16="http://schemas.microsoft.com/office/drawing/2014/main" id="{AF1BFA30-1A7C-4B09-828A-F5D18ABAFB3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30252" y="3690769"/>
              <a:ext cx="731498" cy="731498"/>
            </a:xfrm>
            <a:prstGeom prst="rect">
              <a:avLst/>
            </a:prstGeom>
          </p:spPr>
        </p:pic>
        <p:sp>
          <p:nvSpPr>
            <p:cNvPr id="14" name="TextBox 13">
              <a:extLst>
                <a:ext uri="{FF2B5EF4-FFF2-40B4-BE49-F238E27FC236}">
                  <a16:creationId xmlns:a16="http://schemas.microsoft.com/office/drawing/2014/main" id="{76699F0D-24E9-44C2-B9FB-3AAF79F7CEF6}"/>
                </a:ext>
              </a:extLst>
            </p:cNvPr>
            <p:cNvSpPr txBox="1"/>
            <p:nvPr/>
          </p:nvSpPr>
          <p:spPr>
            <a:xfrm>
              <a:off x="5257536" y="4334236"/>
              <a:ext cx="1798826" cy="338554"/>
            </a:xfrm>
            <a:prstGeom prst="rect">
              <a:avLst/>
            </a:prstGeom>
            <a:noFill/>
          </p:spPr>
          <p:txBody>
            <a:bodyPr wrap="none" rtlCol="0">
              <a:spAutoFit/>
            </a:bodyPr>
            <a:lstStyle/>
            <a:p>
              <a:r>
                <a:rPr lang="en-US" sz="1600" dirty="0"/>
                <a:t>Get Random Quote</a:t>
              </a:r>
            </a:p>
          </p:txBody>
        </p:sp>
        <p:pic>
          <p:nvPicPr>
            <p:cNvPr id="15" name="Picture 14">
              <a:extLst>
                <a:ext uri="{FF2B5EF4-FFF2-40B4-BE49-F238E27FC236}">
                  <a16:creationId xmlns:a16="http://schemas.microsoft.com/office/drawing/2014/main" id="{513FBB51-1F94-47FB-B264-14F089F8BF1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62163" y="4244051"/>
              <a:ext cx="336177" cy="141424"/>
            </a:xfrm>
            <a:prstGeom prst="rect">
              <a:avLst/>
            </a:prstGeom>
          </p:spPr>
        </p:pic>
      </p:grpSp>
      <p:grpSp>
        <p:nvGrpSpPr>
          <p:cNvPr id="16" name="Group 15">
            <a:extLst>
              <a:ext uri="{FF2B5EF4-FFF2-40B4-BE49-F238E27FC236}">
                <a16:creationId xmlns:a16="http://schemas.microsoft.com/office/drawing/2014/main" id="{30022E55-74F5-4513-A854-8CB444FA092D}"/>
              </a:ext>
            </a:extLst>
          </p:cNvPr>
          <p:cNvGrpSpPr/>
          <p:nvPr/>
        </p:nvGrpSpPr>
        <p:grpSpPr>
          <a:xfrm>
            <a:off x="2987505" y="2514007"/>
            <a:ext cx="942887" cy="1016953"/>
            <a:chOff x="1954572" y="2567106"/>
            <a:chExt cx="942887" cy="1016953"/>
          </a:xfrm>
        </p:grpSpPr>
        <p:pic>
          <p:nvPicPr>
            <p:cNvPr id="17" name="Graphic 16">
              <a:extLst>
                <a:ext uri="{FF2B5EF4-FFF2-40B4-BE49-F238E27FC236}">
                  <a16:creationId xmlns:a16="http://schemas.microsoft.com/office/drawing/2014/main" id="{8BA8D04D-085C-4F11-AAE8-6DF7A7FDB6C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056341" y="2567106"/>
              <a:ext cx="739350" cy="739350"/>
            </a:xfrm>
            <a:prstGeom prst="rect">
              <a:avLst/>
            </a:prstGeom>
          </p:spPr>
        </p:pic>
        <p:sp>
          <p:nvSpPr>
            <p:cNvPr id="18" name="TextBox 17">
              <a:extLst>
                <a:ext uri="{FF2B5EF4-FFF2-40B4-BE49-F238E27FC236}">
                  <a16:creationId xmlns:a16="http://schemas.microsoft.com/office/drawing/2014/main" id="{61BA7915-1663-4177-A03D-C0ACF28CCC8E}"/>
                </a:ext>
              </a:extLst>
            </p:cNvPr>
            <p:cNvSpPr txBox="1"/>
            <p:nvPr/>
          </p:nvSpPr>
          <p:spPr>
            <a:xfrm>
              <a:off x="1954572" y="3245505"/>
              <a:ext cx="942887" cy="338554"/>
            </a:xfrm>
            <a:prstGeom prst="rect">
              <a:avLst/>
            </a:prstGeom>
            <a:noFill/>
          </p:spPr>
          <p:txBody>
            <a:bodyPr wrap="none" rtlCol="0">
              <a:spAutoFit/>
            </a:bodyPr>
            <a:lstStyle/>
            <a:p>
              <a:r>
                <a:rPr lang="en-US" sz="1600" dirty="0"/>
                <a:t>Channels</a:t>
              </a:r>
            </a:p>
          </p:txBody>
        </p:sp>
      </p:grpSp>
      <p:cxnSp>
        <p:nvCxnSpPr>
          <p:cNvPr id="19" name="Straight Arrow Connector 18">
            <a:extLst>
              <a:ext uri="{FF2B5EF4-FFF2-40B4-BE49-F238E27FC236}">
                <a16:creationId xmlns:a16="http://schemas.microsoft.com/office/drawing/2014/main" id="{7ADBA3A0-09DE-4F33-90CF-0B92EE8E032D}"/>
              </a:ext>
            </a:extLst>
          </p:cNvPr>
          <p:cNvCxnSpPr>
            <a:cxnSpLocks/>
          </p:cNvCxnSpPr>
          <p:nvPr/>
        </p:nvCxnSpPr>
        <p:spPr>
          <a:xfrm flipH="1">
            <a:off x="3861650" y="1738826"/>
            <a:ext cx="1802550" cy="1067942"/>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5DC8BCC8-3099-4E97-BAC5-07AFF3A410D2}"/>
              </a:ext>
            </a:extLst>
          </p:cNvPr>
          <p:cNvGrpSpPr/>
          <p:nvPr/>
        </p:nvGrpSpPr>
        <p:grpSpPr>
          <a:xfrm>
            <a:off x="3064737" y="3655837"/>
            <a:ext cx="788421" cy="1016953"/>
            <a:chOff x="2031804" y="3584059"/>
            <a:chExt cx="788421" cy="1016953"/>
          </a:xfrm>
        </p:grpSpPr>
        <p:pic>
          <p:nvPicPr>
            <p:cNvPr id="21" name="Graphic 20">
              <a:extLst>
                <a:ext uri="{FF2B5EF4-FFF2-40B4-BE49-F238E27FC236}">
                  <a16:creationId xmlns:a16="http://schemas.microsoft.com/office/drawing/2014/main" id="{84371696-6E54-4AC4-AC57-8F038FC2239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056341" y="3584059"/>
              <a:ext cx="739350" cy="739350"/>
            </a:xfrm>
            <a:prstGeom prst="rect">
              <a:avLst/>
            </a:prstGeom>
          </p:spPr>
        </p:pic>
        <p:sp>
          <p:nvSpPr>
            <p:cNvPr id="22" name="TextBox 21">
              <a:extLst>
                <a:ext uri="{FF2B5EF4-FFF2-40B4-BE49-F238E27FC236}">
                  <a16:creationId xmlns:a16="http://schemas.microsoft.com/office/drawing/2014/main" id="{33947903-A027-4CBF-B8C3-1CE01044FDA7}"/>
                </a:ext>
              </a:extLst>
            </p:cNvPr>
            <p:cNvSpPr txBox="1"/>
            <p:nvPr/>
          </p:nvSpPr>
          <p:spPr>
            <a:xfrm>
              <a:off x="2031804" y="4262458"/>
              <a:ext cx="788421" cy="338554"/>
            </a:xfrm>
            <a:prstGeom prst="rect">
              <a:avLst/>
            </a:prstGeom>
            <a:noFill/>
          </p:spPr>
          <p:txBody>
            <a:bodyPr wrap="none" rtlCol="0">
              <a:spAutoFit/>
            </a:bodyPr>
            <a:lstStyle/>
            <a:p>
              <a:r>
                <a:rPr lang="en-US" sz="1600" dirty="0"/>
                <a:t>Quotes</a:t>
              </a:r>
            </a:p>
          </p:txBody>
        </p:sp>
      </p:grpSp>
      <p:cxnSp>
        <p:nvCxnSpPr>
          <p:cNvPr id="23" name="Straight Arrow Connector 22">
            <a:extLst>
              <a:ext uri="{FF2B5EF4-FFF2-40B4-BE49-F238E27FC236}">
                <a16:creationId xmlns:a16="http://schemas.microsoft.com/office/drawing/2014/main" id="{F57F2FA5-D564-473A-9AF5-BD078E8DFC10}"/>
              </a:ext>
            </a:extLst>
          </p:cNvPr>
          <p:cNvCxnSpPr>
            <a:cxnSpLocks/>
          </p:cNvCxnSpPr>
          <p:nvPr/>
        </p:nvCxnSpPr>
        <p:spPr>
          <a:xfrm flipH="1">
            <a:off x="3861650" y="2890454"/>
            <a:ext cx="1827950" cy="998518"/>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9E6671AF-C481-419F-9248-F4C62DC3A360}"/>
              </a:ext>
            </a:extLst>
          </p:cNvPr>
          <p:cNvCxnSpPr>
            <a:cxnSpLocks/>
          </p:cNvCxnSpPr>
          <p:nvPr/>
        </p:nvCxnSpPr>
        <p:spPr>
          <a:xfrm flipH="1" flipV="1">
            <a:off x="3861650" y="4055811"/>
            <a:ext cx="1827950" cy="4952"/>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3412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afterEffect">
                                  <p:stCondLst>
                                    <p:cond delay="0"/>
                                  </p:stCondLst>
                                  <p:childTnLst>
                                    <p:set>
                                      <p:cBhvr>
                                        <p:cTn id="6" dur="1" fill="hold">
                                          <p:stCondLst>
                                            <p:cond delay="0"/>
                                          </p:stCondLst>
                                        </p:cTn>
                                        <p:tgtEl>
                                          <p:spTgt spid="19"/>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23"/>
                                        </p:tgtEl>
                                        <p:attrNameLst>
                                          <p:attrName>style.visibility</p:attrName>
                                        </p:attrNameLst>
                                      </p:cBhvr>
                                      <p:to>
                                        <p:strVal val="hidden"/>
                                      </p:to>
                                    </p:set>
                                  </p:childTnLst>
                                </p:cTn>
                              </p:par>
                            </p:childTnLst>
                          </p:cTn>
                        </p:par>
                        <p:par>
                          <p:cTn id="9" fill="hold">
                            <p:stCondLst>
                              <p:cond delay="0"/>
                            </p:stCondLst>
                            <p:childTnLst>
                              <p:par>
                                <p:cTn id="10" presetID="10" presetClass="entr" presetSubtype="0" fill="hold" nodeType="after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par>
                                <p:cTn id="13" presetID="22" presetClass="entr" presetSubtype="2" fill="hold" nodeType="withEffect">
                                  <p:stCondLst>
                                    <p:cond delay="250"/>
                                  </p:stCondLst>
                                  <p:childTnLst>
                                    <p:set>
                                      <p:cBhvr>
                                        <p:cTn id="14" dur="1" fill="hold">
                                          <p:stCondLst>
                                            <p:cond delay="0"/>
                                          </p:stCondLst>
                                        </p:cTn>
                                        <p:tgtEl>
                                          <p:spTgt spid="24"/>
                                        </p:tgtEl>
                                        <p:attrNameLst>
                                          <p:attrName>style.visibility</p:attrName>
                                        </p:attrNameLst>
                                      </p:cBhvr>
                                      <p:to>
                                        <p:strVal val="visible"/>
                                      </p:to>
                                    </p:set>
                                    <p:animEffect transition="in" filter="wipe(right)">
                                      <p:cBhvr>
                                        <p:cTn id="15" dur="25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0054CE59-55B5-4136-AD38-91C7D22F1705}"/>
              </a:ext>
            </a:extLst>
          </p:cNvPr>
          <p:cNvSpPr/>
          <p:nvPr/>
        </p:nvSpPr>
        <p:spPr>
          <a:xfrm>
            <a:off x="2494547" y="1023968"/>
            <a:ext cx="7226969" cy="5280580"/>
          </a:xfrm>
          <a:prstGeom prst="rect">
            <a:avLst/>
          </a:prstGeom>
          <a:solidFill>
            <a:schemeClr val="lt1"/>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76C76ED9-C6E4-4D2E-A535-89856064FBE9}"/>
              </a:ext>
            </a:extLst>
          </p:cNvPr>
          <p:cNvSpPr>
            <a:spLocks noGrp="1"/>
          </p:cNvSpPr>
          <p:nvPr>
            <p:ph type="title"/>
          </p:nvPr>
        </p:nvSpPr>
        <p:spPr/>
        <p:txBody>
          <a:bodyPr/>
          <a:lstStyle/>
          <a:p>
            <a:r>
              <a:rPr lang="en-US" dirty="0"/>
              <a:t>Random Quote Generator</a:t>
            </a:r>
          </a:p>
        </p:txBody>
      </p:sp>
      <p:grpSp>
        <p:nvGrpSpPr>
          <p:cNvPr id="3" name="Group 2">
            <a:extLst>
              <a:ext uri="{FF2B5EF4-FFF2-40B4-BE49-F238E27FC236}">
                <a16:creationId xmlns:a16="http://schemas.microsoft.com/office/drawing/2014/main" id="{7F6D0F25-FC25-4F97-814B-97022E1C0604}"/>
              </a:ext>
            </a:extLst>
          </p:cNvPr>
          <p:cNvGrpSpPr/>
          <p:nvPr/>
        </p:nvGrpSpPr>
        <p:grpSpPr>
          <a:xfrm>
            <a:off x="5104670" y="4867531"/>
            <a:ext cx="1982659" cy="966502"/>
            <a:chOff x="5104670" y="4867531"/>
            <a:chExt cx="1982659" cy="966502"/>
          </a:xfrm>
        </p:grpSpPr>
        <p:pic>
          <p:nvPicPr>
            <p:cNvPr id="4" name="Graphic 3">
              <a:extLst>
                <a:ext uri="{FF2B5EF4-FFF2-40B4-BE49-F238E27FC236}">
                  <a16:creationId xmlns:a16="http://schemas.microsoft.com/office/drawing/2014/main" id="{733B8E2A-30D1-448B-9DD5-7641178C8EA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30252" y="4867531"/>
              <a:ext cx="731498" cy="731498"/>
            </a:xfrm>
            <a:prstGeom prst="rect">
              <a:avLst/>
            </a:prstGeom>
          </p:spPr>
        </p:pic>
        <p:sp>
          <p:nvSpPr>
            <p:cNvPr id="5" name="TextBox 4">
              <a:extLst>
                <a:ext uri="{FF2B5EF4-FFF2-40B4-BE49-F238E27FC236}">
                  <a16:creationId xmlns:a16="http://schemas.microsoft.com/office/drawing/2014/main" id="{63379C48-945C-4435-83C3-CACECE6C5268}"/>
                </a:ext>
              </a:extLst>
            </p:cNvPr>
            <p:cNvSpPr txBox="1"/>
            <p:nvPr/>
          </p:nvSpPr>
          <p:spPr>
            <a:xfrm>
              <a:off x="5104670" y="5495479"/>
              <a:ext cx="1982659" cy="338554"/>
            </a:xfrm>
            <a:prstGeom prst="rect">
              <a:avLst/>
            </a:prstGeom>
            <a:noFill/>
          </p:spPr>
          <p:txBody>
            <a:bodyPr wrap="none" rtlCol="0">
              <a:spAutoFit/>
            </a:bodyPr>
            <a:lstStyle/>
            <a:p>
              <a:r>
                <a:rPr lang="en-US" sz="1600" dirty="0"/>
                <a:t>Random Quote Timer</a:t>
              </a:r>
            </a:p>
          </p:txBody>
        </p:sp>
        <p:pic>
          <p:nvPicPr>
            <p:cNvPr id="6" name="Picture 5">
              <a:extLst>
                <a:ext uri="{FF2B5EF4-FFF2-40B4-BE49-F238E27FC236}">
                  <a16:creationId xmlns:a16="http://schemas.microsoft.com/office/drawing/2014/main" id="{34569ADA-3319-49B2-A53E-69D09C93DC6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30252" y="5393970"/>
              <a:ext cx="163992" cy="193466"/>
            </a:xfrm>
            <a:prstGeom prst="rect">
              <a:avLst/>
            </a:prstGeom>
          </p:spPr>
        </p:pic>
      </p:grpSp>
      <p:grpSp>
        <p:nvGrpSpPr>
          <p:cNvPr id="7" name="Group 6">
            <a:extLst>
              <a:ext uri="{FF2B5EF4-FFF2-40B4-BE49-F238E27FC236}">
                <a16:creationId xmlns:a16="http://schemas.microsoft.com/office/drawing/2014/main" id="{BB703488-AF63-43EB-86E0-6F40E114ECEE}"/>
              </a:ext>
            </a:extLst>
          </p:cNvPr>
          <p:cNvGrpSpPr/>
          <p:nvPr/>
        </p:nvGrpSpPr>
        <p:grpSpPr>
          <a:xfrm>
            <a:off x="5474677" y="1337245"/>
            <a:ext cx="1242648" cy="982021"/>
            <a:chOff x="5474677" y="1337245"/>
            <a:chExt cx="1242648" cy="982021"/>
          </a:xfrm>
        </p:grpSpPr>
        <p:pic>
          <p:nvPicPr>
            <p:cNvPr id="8" name="Graphic 7">
              <a:extLst>
                <a:ext uri="{FF2B5EF4-FFF2-40B4-BE49-F238E27FC236}">
                  <a16:creationId xmlns:a16="http://schemas.microsoft.com/office/drawing/2014/main" id="{27A2E373-9EEE-445F-B0C4-B5297775493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30252" y="1337245"/>
              <a:ext cx="731498" cy="731498"/>
            </a:xfrm>
            <a:prstGeom prst="rect">
              <a:avLst/>
            </a:prstGeom>
          </p:spPr>
        </p:pic>
        <p:sp>
          <p:nvSpPr>
            <p:cNvPr id="9" name="TextBox 8">
              <a:extLst>
                <a:ext uri="{FF2B5EF4-FFF2-40B4-BE49-F238E27FC236}">
                  <a16:creationId xmlns:a16="http://schemas.microsoft.com/office/drawing/2014/main" id="{224EE092-4735-4650-BC22-598BF6D794B3}"/>
                </a:ext>
              </a:extLst>
            </p:cNvPr>
            <p:cNvSpPr txBox="1"/>
            <p:nvPr/>
          </p:nvSpPr>
          <p:spPr>
            <a:xfrm>
              <a:off x="5474677" y="1980712"/>
              <a:ext cx="1242648" cy="338554"/>
            </a:xfrm>
            <a:prstGeom prst="rect">
              <a:avLst/>
            </a:prstGeom>
            <a:noFill/>
          </p:spPr>
          <p:txBody>
            <a:bodyPr wrap="none" rtlCol="0">
              <a:spAutoFit/>
            </a:bodyPr>
            <a:lstStyle/>
            <a:p>
              <a:r>
                <a:rPr lang="en-US" sz="1600" dirty="0"/>
                <a:t>Add Channel</a:t>
              </a:r>
            </a:p>
          </p:txBody>
        </p:sp>
        <p:pic>
          <p:nvPicPr>
            <p:cNvPr id="10" name="Picture 9">
              <a:extLst>
                <a:ext uri="{FF2B5EF4-FFF2-40B4-BE49-F238E27FC236}">
                  <a16:creationId xmlns:a16="http://schemas.microsoft.com/office/drawing/2014/main" id="{28BFA278-0281-4B24-9ABE-977D041308E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62163" y="1890527"/>
              <a:ext cx="336177" cy="141424"/>
            </a:xfrm>
            <a:prstGeom prst="rect">
              <a:avLst/>
            </a:prstGeom>
          </p:spPr>
        </p:pic>
      </p:grpSp>
      <p:grpSp>
        <p:nvGrpSpPr>
          <p:cNvPr id="11" name="Group 10">
            <a:extLst>
              <a:ext uri="{FF2B5EF4-FFF2-40B4-BE49-F238E27FC236}">
                <a16:creationId xmlns:a16="http://schemas.microsoft.com/office/drawing/2014/main" id="{2AC1D359-A283-44E7-94BB-1EBBE313B4B0}"/>
              </a:ext>
            </a:extLst>
          </p:cNvPr>
          <p:cNvGrpSpPr/>
          <p:nvPr/>
        </p:nvGrpSpPr>
        <p:grpSpPr>
          <a:xfrm>
            <a:off x="5551909" y="2514007"/>
            <a:ext cx="1088183" cy="961726"/>
            <a:chOff x="5551909" y="2514007"/>
            <a:chExt cx="1088183" cy="961726"/>
          </a:xfrm>
        </p:grpSpPr>
        <p:pic>
          <p:nvPicPr>
            <p:cNvPr id="12" name="Graphic 11">
              <a:extLst>
                <a:ext uri="{FF2B5EF4-FFF2-40B4-BE49-F238E27FC236}">
                  <a16:creationId xmlns:a16="http://schemas.microsoft.com/office/drawing/2014/main" id="{913A7B79-5488-4EB2-BEEA-8A3ACA340DA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30252" y="2514007"/>
              <a:ext cx="731498" cy="731498"/>
            </a:xfrm>
            <a:prstGeom prst="rect">
              <a:avLst/>
            </a:prstGeom>
          </p:spPr>
        </p:pic>
        <p:sp>
          <p:nvSpPr>
            <p:cNvPr id="13" name="TextBox 12">
              <a:extLst>
                <a:ext uri="{FF2B5EF4-FFF2-40B4-BE49-F238E27FC236}">
                  <a16:creationId xmlns:a16="http://schemas.microsoft.com/office/drawing/2014/main" id="{76A1C2B0-A0D8-46D6-A212-A8D47BDB0EC4}"/>
                </a:ext>
              </a:extLst>
            </p:cNvPr>
            <p:cNvSpPr txBox="1"/>
            <p:nvPr/>
          </p:nvSpPr>
          <p:spPr>
            <a:xfrm>
              <a:off x="5551909" y="3137179"/>
              <a:ext cx="1088183" cy="338554"/>
            </a:xfrm>
            <a:prstGeom prst="rect">
              <a:avLst/>
            </a:prstGeom>
            <a:noFill/>
          </p:spPr>
          <p:txBody>
            <a:bodyPr wrap="none" rtlCol="0">
              <a:spAutoFit/>
            </a:bodyPr>
            <a:lstStyle/>
            <a:p>
              <a:r>
                <a:rPr lang="en-US" sz="1600" dirty="0"/>
                <a:t>Add Quote</a:t>
              </a:r>
            </a:p>
          </p:txBody>
        </p:sp>
        <p:pic>
          <p:nvPicPr>
            <p:cNvPr id="14" name="Picture 13">
              <a:extLst>
                <a:ext uri="{FF2B5EF4-FFF2-40B4-BE49-F238E27FC236}">
                  <a16:creationId xmlns:a16="http://schemas.microsoft.com/office/drawing/2014/main" id="{EE243F8F-6949-44B1-8ABA-6F91B59C3B9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62163" y="3067289"/>
              <a:ext cx="336177" cy="141424"/>
            </a:xfrm>
            <a:prstGeom prst="rect">
              <a:avLst/>
            </a:prstGeom>
          </p:spPr>
        </p:pic>
      </p:grpSp>
      <p:grpSp>
        <p:nvGrpSpPr>
          <p:cNvPr id="15" name="Group 14">
            <a:extLst>
              <a:ext uri="{FF2B5EF4-FFF2-40B4-BE49-F238E27FC236}">
                <a16:creationId xmlns:a16="http://schemas.microsoft.com/office/drawing/2014/main" id="{1FCB295C-615E-4E40-B972-52920F3830DB}"/>
              </a:ext>
            </a:extLst>
          </p:cNvPr>
          <p:cNvGrpSpPr/>
          <p:nvPr/>
        </p:nvGrpSpPr>
        <p:grpSpPr>
          <a:xfrm>
            <a:off x="5257536" y="3690769"/>
            <a:ext cx="1798826" cy="982021"/>
            <a:chOff x="5257536" y="3690769"/>
            <a:chExt cx="1798826" cy="982021"/>
          </a:xfrm>
        </p:grpSpPr>
        <p:pic>
          <p:nvPicPr>
            <p:cNvPr id="16" name="Graphic 15">
              <a:extLst>
                <a:ext uri="{FF2B5EF4-FFF2-40B4-BE49-F238E27FC236}">
                  <a16:creationId xmlns:a16="http://schemas.microsoft.com/office/drawing/2014/main" id="{651EDA4F-D0B5-429A-A2F7-4E8BFD2BF07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30252" y="3690769"/>
              <a:ext cx="731498" cy="731498"/>
            </a:xfrm>
            <a:prstGeom prst="rect">
              <a:avLst/>
            </a:prstGeom>
          </p:spPr>
        </p:pic>
        <p:sp>
          <p:nvSpPr>
            <p:cNvPr id="17" name="TextBox 16">
              <a:extLst>
                <a:ext uri="{FF2B5EF4-FFF2-40B4-BE49-F238E27FC236}">
                  <a16:creationId xmlns:a16="http://schemas.microsoft.com/office/drawing/2014/main" id="{CC94BCF1-BD9C-4C85-8AF8-38BC1D9AFCB9}"/>
                </a:ext>
              </a:extLst>
            </p:cNvPr>
            <p:cNvSpPr txBox="1"/>
            <p:nvPr/>
          </p:nvSpPr>
          <p:spPr>
            <a:xfrm>
              <a:off x="5257536" y="4334236"/>
              <a:ext cx="1798826" cy="338554"/>
            </a:xfrm>
            <a:prstGeom prst="rect">
              <a:avLst/>
            </a:prstGeom>
            <a:noFill/>
          </p:spPr>
          <p:txBody>
            <a:bodyPr wrap="none" rtlCol="0">
              <a:spAutoFit/>
            </a:bodyPr>
            <a:lstStyle/>
            <a:p>
              <a:r>
                <a:rPr lang="en-US" sz="1600" dirty="0"/>
                <a:t>Get Random Quote</a:t>
              </a:r>
            </a:p>
          </p:txBody>
        </p:sp>
        <p:pic>
          <p:nvPicPr>
            <p:cNvPr id="18" name="Picture 17">
              <a:extLst>
                <a:ext uri="{FF2B5EF4-FFF2-40B4-BE49-F238E27FC236}">
                  <a16:creationId xmlns:a16="http://schemas.microsoft.com/office/drawing/2014/main" id="{E7272C81-D645-4AD2-82F1-858E8A9F6D6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62163" y="4244051"/>
              <a:ext cx="336177" cy="141424"/>
            </a:xfrm>
            <a:prstGeom prst="rect">
              <a:avLst/>
            </a:prstGeom>
          </p:spPr>
        </p:pic>
      </p:grpSp>
      <p:grpSp>
        <p:nvGrpSpPr>
          <p:cNvPr id="19" name="Group 18">
            <a:extLst>
              <a:ext uri="{FF2B5EF4-FFF2-40B4-BE49-F238E27FC236}">
                <a16:creationId xmlns:a16="http://schemas.microsoft.com/office/drawing/2014/main" id="{9954D5C4-2EF2-46CE-B6FE-D179A9041F2E}"/>
              </a:ext>
            </a:extLst>
          </p:cNvPr>
          <p:cNvGrpSpPr/>
          <p:nvPr/>
        </p:nvGrpSpPr>
        <p:grpSpPr>
          <a:xfrm>
            <a:off x="2987505" y="2514007"/>
            <a:ext cx="942887" cy="1016953"/>
            <a:chOff x="1954572" y="2567106"/>
            <a:chExt cx="942887" cy="1016953"/>
          </a:xfrm>
        </p:grpSpPr>
        <p:pic>
          <p:nvPicPr>
            <p:cNvPr id="20" name="Graphic 19">
              <a:extLst>
                <a:ext uri="{FF2B5EF4-FFF2-40B4-BE49-F238E27FC236}">
                  <a16:creationId xmlns:a16="http://schemas.microsoft.com/office/drawing/2014/main" id="{67527465-FF35-4B92-8D0F-025C5FE5ED9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056341" y="2567106"/>
              <a:ext cx="739350" cy="739350"/>
            </a:xfrm>
            <a:prstGeom prst="rect">
              <a:avLst/>
            </a:prstGeom>
          </p:spPr>
        </p:pic>
        <p:sp>
          <p:nvSpPr>
            <p:cNvPr id="21" name="TextBox 20">
              <a:extLst>
                <a:ext uri="{FF2B5EF4-FFF2-40B4-BE49-F238E27FC236}">
                  <a16:creationId xmlns:a16="http://schemas.microsoft.com/office/drawing/2014/main" id="{940135E8-7573-401D-AFCA-174AF4B27C6F}"/>
                </a:ext>
              </a:extLst>
            </p:cNvPr>
            <p:cNvSpPr txBox="1"/>
            <p:nvPr/>
          </p:nvSpPr>
          <p:spPr>
            <a:xfrm>
              <a:off x="1954572" y="3245505"/>
              <a:ext cx="942887" cy="338554"/>
            </a:xfrm>
            <a:prstGeom prst="rect">
              <a:avLst/>
            </a:prstGeom>
            <a:noFill/>
          </p:spPr>
          <p:txBody>
            <a:bodyPr wrap="none" rtlCol="0">
              <a:spAutoFit/>
            </a:bodyPr>
            <a:lstStyle/>
            <a:p>
              <a:r>
                <a:rPr lang="en-US" sz="1600" dirty="0"/>
                <a:t>Channels</a:t>
              </a:r>
            </a:p>
          </p:txBody>
        </p:sp>
      </p:grpSp>
      <p:grpSp>
        <p:nvGrpSpPr>
          <p:cNvPr id="22" name="Group 21">
            <a:extLst>
              <a:ext uri="{FF2B5EF4-FFF2-40B4-BE49-F238E27FC236}">
                <a16:creationId xmlns:a16="http://schemas.microsoft.com/office/drawing/2014/main" id="{1D7D5E78-CD7D-48DC-B037-B0E56427AF65}"/>
              </a:ext>
            </a:extLst>
          </p:cNvPr>
          <p:cNvGrpSpPr/>
          <p:nvPr/>
        </p:nvGrpSpPr>
        <p:grpSpPr>
          <a:xfrm>
            <a:off x="3064737" y="3655837"/>
            <a:ext cx="788421" cy="1016953"/>
            <a:chOff x="2031804" y="3584059"/>
            <a:chExt cx="788421" cy="1016953"/>
          </a:xfrm>
        </p:grpSpPr>
        <p:pic>
          <p:nvPicPr>
            <p:cNvPr id="23" name="Graphic 22">
              <a:extLst>
                <a:ext uri="{FF2B5EF4-FFF2-40B4-BE49-F238E27FC236}">
                  <a16:creationId xmlns:a16="http://schemas.microsoft.com/office/drawing/2014/main" id="{F73035E9-5274-4966-A2A6-9C62361749B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056341" y="3584059"/>
              <a:ext cx="739350" cy="739350"/>
            </a:xfrm>
            <a:prstGeom prst="rect">
              <a:avLst/>
            </a:prstGeom>
          </p:spPr>
        </p:pic>
        <p:sp>
          <p:nvSpPr>
            <p:cNvPr id="24" name="TextBox 23">
              <a:extLst>
                <a:ext uri="{FF2B5EF4-FFF2-40B4-BE49-F238E27FC236}">
                  <a16:creationId xmlns:a16="http://schemas.microsoft.com/office/drawing/2014/main" id="{7EBCCB50-A742-4BFD-86D5-41351B9921EA}"/>
                </a:ext>
              </a:extLst>
            </p:cNvPr>
            <p:cNvSpPr txBox="1"/>
            <p:nvPr/>
          </p:nvSpPr>
          <p:spPr>
            <a:xfrm>
              <a:off x="2031804" y="4262458"/>
              <a:ext cx="788421" cy="338554"/>
            </a:xfrm>
            <a:prstGeom prst="rect">
              <a:avLst/>
            </a:prstGeom>
            <a:noFill/>
          </p:spPr>
          <p:txBody>
            <a:bodyPr wrap="none" rtlCol="0">
              <a:spAutoFit/>
            </a:bodyPr>
            <a:lstStyle/>
            <a:p>
              <a:r>
                <a:rPr lang="en-US" sz="1600" dirty="0"/>
                <a:t>Quotes</a:t>
              </a:r>
            </a:p>
          </p:txBody>
        </p:sp>
      </p:grpSp>
      <p:cxnSp>
        <p:nvCxnSpPr>
          <p:cNvPr id="25" name="Straight Arrow Connector 24">
            <a:extLst>
              <a:ext uri="{FF2B5EF4-FFF2-40B4-BE49-F238E27FC236}">
                <a16:creationId xmlns:a16="http://schemas.microsoft.com/office/drawing/2014/main" id="{6876C9DE-B2BA-4D0F-983E-0FF4A7D2A773}"/>
              </a:ext>
            </a:extLst>
          </p:cNvPr>
          <p:cNvCxnSpPr>
            <a:cxnSpLocks/>
          </p:cNvCxnSpPr>
          <p:nvPr/>
        </p:nvCxnSpPr>
        <p:spPr>
          <a:xfrm flipH="1" flipV="1">
            <a:off x="3861650" y="4055811"/>
            <a:ext cx="1827950" cy="4952"/>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E924D8D2-35AF-4C95-87E7-2DABB9325C80}"/>
              </a:ext>
            </a:extLst>
          </p:cNvPr>
          <p:cNvCxnSpPr>
            <a:cxnSpLocks/>
          </p:cNvCxnSpPr>
          <p:nvPr/>
        </p:nvCxnSpPr>
        <p:spPr>
          <a:xfrm flipH="1" flipV="1">
            <a:off x="3853158" y="4158908"/>
            <a:ext cx="1836442" cy="1054351"/>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612BECDA-A0C2-4BAF-A52A-888B5217084C}"/>
              </a:ext>
            </a:extLst>
          </p:cNvPr>
          <p:cNvCxnSpPr>
            <a:cxnSpLocks/>
          </p:cNvCxnSpPr>
          <p:nvPr/>
        </p:nvCxnSpPr>
        <p:spPr>
          <a:xfrm flipH="1" flipV="1">
            <a:off x="3838878" y="3001509"/>
            <a:ext cx="1901628" cy="2110241"/>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9CF5788A-0FA2-4F5F-A12C-4DB9FFB972BA}"/>
              </a:ext>
            </a:extLst>
          </p:cNvPr>
          <p:cNvCxnSpPr>
            <a:cxnSpLocks/>
            <a:endCxn id="29" idx="1"/>
          </p:cNvCxnSpPr>
          <p:nvPr/>
        </p:nvCxnSpPr>
        <p:spPr>
          <a:xfrm>
            <a:off x="6497950" y="5221687"/>
            <a:ext cx="1763659" cy="0"/>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880CEAF6-F9B0-4F75-9F43-59C2C3CA37D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261609" y="4855938"/>
            <a:ext cx="731498" cy="731498"/>
          </a:xfrm>
          <a:prstGeom prst="rect">
            <a:avLst/>
          </a:prstGeom>
        </p:spPr>
      </p:pic>
    </p:spTree>
    <p:extLst>
      <p:ext uri="{BB962C8B-B14F-4D97-AF65-F5344CB8AC3E}">
        <p14:creationId xmlns:p14="http://schemas.microsoft.com/office/powerpoint/2010/main" val="5564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afterEffect">
                                  <p:stCondLst>
                                    <p:cond delay="0"/>
                                  </p:stCondLst>
                                  <p:childTnLst>
                                    <p:set>
                                      <p:cBhvr>
                                        <p:cTn id="6" dur="1" fill="hold">
                                          <p:stCondLst>
                                            <p:cond delay="0"/>
                                          </p:stCondLst>
                                        </p:cTn>
                                        <p:tgtEl>
                                          <p:spTgt spid="25"/>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nodeType="clickEffect">
                                  <p:stCondLst>
                                    <p:cond delay="0"/>
                                  </p:stCondLst>
                                  <p:childTnLst>
                                    <p:set>
                                      <p:cBhvr>
                                        <p:cTn id="10" dur="1" fill="hold">
                                          <p:stCondLst>
                                            <p:cond delay="0"/>
                                          </p:stCondLst>
                                        </p:cTn>
                                        <p:tgtEl>
                                          <p:spTgt spid="27"/>
                                        </p:tgtEl>
                                        <p:attrNameLst>
                                          <p:attrName>style.visibility</p:attrName>
                                        </p:attrNameLst>
                                      </p:cBhvr>
                                      <p:to>
                                        <p:strVal val="visible"/>
                                      </p:to>
                                    </p:set>
                                    <p:animEffect transition="in" filter="wipe(down)">
                                      <p:cBhvr>
                                        <p:cTn id="11" dur="500"/>
                                        <p:tgtEl>
                                          <p:spTgt spid="27"/>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nodeType="clickEffect">
                                  <p:stCondLst>
                                    <p:cond delay="0"/>
                                  </p:stCondLst>
                                  <p:childTnLst>
                                    <p:set>
                                      <p:cBhvr>
                                        <p:cTn id="15" dur="1" fill="hold">
                                          <p:stCondLst>
                                            <p:cond delay="0"/>
                                          </p:stCondLst>
                                        </p:cTn>
                                        <p:tgtEl>
                                          <p:spTgt spid="26"/>
                                        </p:tgtEl>
                                        <p:attrNameLst>
                                          <p:attrName>style.visibility</p:attrName>
                                        </p:attrNameLst>
                                      </p:cBhvr>
                                      <p:to>
                                        <p:strVal val="visible"/>
                                      </p:to>
                                    </p:set>
                                    <p:animEffect transition="in" filter="wipe(down)">
                                      <p:cBhvr>
                                        <p:cTn id="16" dur="500"/>
                                        <p:tgtEl>
                                          <p:spTgt spid="26"/>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28"/>
                                        </p:tgtEl>
                                        <p:attrNameLst>
                                          <p:attrName>style.visibility</p:attrName>
                                        </p:attrNameLst>
                                      </p:cBhvr>
                                      <p:to>
                                        <p:strVal val="visible"/>
                                      </p:to>
                                    </p:set>
                                    <p:animEffect transition="in" filter="wipe(left)">
                                      <p:cBhvr>
                                        <p:cTn id="21"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9CCA713E-7252-4E18-9A07-107DD34B6C9B}"/>
              </a:ext>
            </a:extLst>
          </p:cNvPr>
          <p:cNvSpPr/>
          <p:nvPr/>
        </p:nvSpPr>
        <p:spPr>
          <a:xfrm>
            <a:off x="569495" y="1772653"/>
            <a:ext cx="11117179" cy="294372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5585CBD9-52B7-475A-A81E-8F54E19192B9}"/>
              </a:ext>
            </a:extLst>
          </p:cNvPr>
          <p:cNvSpPr>
            <a:spLocks noGrp="1"/>
          </p:cNvSpPr>
          <p:nvPr>
            <p:ph type="title"/>
          </p:nvPr>
        </p:nvSpPr>
        <p:spPr/>
        <p:txBody>
          <a:bodyPr/>
          <a:lstStyle/>
          <a:p>
            <a:r>
              <a:rPr lang="en-US" dirty="0"/>
              <a:t>Replicating Data</a:t>
            </a:r>
          </a:p>
        </p:txBody>
      </p:sp>
      <p:grpSp>
        <p:nvGrpSpPr>
          <p:cNvPr id="3" name="Group 2">
            <a:extLst>
              <a:ext uri="{FF2B5EF4-FFF2-40B4-BE49-F238E27FC236}">
                <a16:creationId xmlns:a16="http://schemas.microsoft.com/office/drawing/2014/main" id="{AD79F77D-2A48-41F6-8DD0-CB6F7E6D31C5}"/>
              </a:ext>
            </a:extLst>
          </p:cNvPr>
          <p:cNvGrpSpPr/>
          <p:nvPr/>
        </p:nvGrpSpPr>
        <p:grpSpPr>
          <a:xfrm>
            <a:off x="8194426" y="2147558"/>
            <a:ext cx="1193893" cy="2015929"/>
            <a:chOff x="8194426" y="2147558"/>
            <a:chExt cx="1193893" cy="2015929"/>
          </a:xfrm>
        </p:grpSpPr>
        <p:pic>
          <p:nvPicPr>
            <p:cNvPr id="4" name="Graphic 3">
              <a:extLst>
                <a:ext uri="{FF2B5EF4-FFF2-40B4-BE49-F238E27FC236}">
                  <a16:creationId xmlns:a16="http://schemas.microsoft.com/office/drawing/2014/main" id="{5B41EAC6-2A79-45C1-9D4C-A02286509E4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194426" y="2147558"/>
              <a:ext cx="1193893" cy="1193893"/>
            </a:xfrm>
            <a:prstGeom prst="rect">
              <a:avLst/>
            </a:prstGeom>
          </p:spPr>
        </p:pic>
        <p:sp>
          <p:nvSpPr>
            <p:cNvPr id="5" name="TextBox 10">
              <a:extLst>
                <a:ext uri="{FF2B5EF4-FFF2-40B4-BE49-F238E27FC236}">
                  <a16:creationId xmlns:a16="http://schemas.microsoft.com/office/drawing/2014/main" id="{4414B24B-96E8-4847-9DDB-A9AE8856E2AA}"/>
                </a:ext>
              </a:extLst>
            </p:cNvPr>
            <p:cNvSpPr txBox="1"/>
            <p:nvPr/>
          </p:nvSpPr>
          <p:spPr>
            <a:xfrm>
              <a:off x="8238592" y="3517156"/>
              <a:ext cx="1105559" cy="646331"/>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a:t>Reporting</a:t>
              </a:r>
            </a:p>
            <a:p>
              <a:pPr algn="ctr"/>
              <a:r>
                <a:rPr lang="en-US" dirty="0"/>
                <a:t>Database</a:t>
              </a:r>
            </a:p>
          </p:txBody>
        </p:sp>
      </p:grpSp>
      <p:grpSp>
        <p:nvGrpSpPr>
          <p:cNvPr id="6" name="Group 5">
            <a:extLst>
              <a:ext uri="{FF2B5EF4-FFF2-40B4-BE49-F238E27FC236}">
                <a16:creationId xmlns:a16="http://schemas.microsoft.com/office/drawing/2014/main" id="{13685372-7BDC-4F27-AF31-6E16908BD38C}"/>
              </a:ext>
            </a:extLst>
          </p:cNvPr>
          <p:cNvGrpSpPr/>
          <p:nvPr/>
        </p:nvGrpSpPr>
        <p:grpSpPr>
          <a:xfrm>
            <a:off x="10020432" y="2140065"/>
            <a:ext cx="1206620" cy="2023422"/>
            <a:chOff x="10020432" y="2140065"/>
            <a:chExt cx="1206620" cy="2023422"/>
          </a:xfrm>
        </p:grpSpPr>
        <p:pic>
          <p:nvPicPr>
            <p:cNvPr id="7" name="Picture 6">
              <a:extLst>
                <a:ext uri="{FF2B5EF4-FFF2-40B4-BE49-F238E27FC236}">
                  <a16:creationId xmlns:a16="http://schemas.microsoft.com/office/drawing/2014/main" id="{134C705B-D892-4F22-942D-E6E5C49FB814}"/>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020432" y="2140065"/>
              <a:ext cx="1206620" cy="1193891"/>
            </a:xfrm>
            <a:prstGeom prst="rect">
              <a:avLst/>
            </a:prstGeom>
          </p:spPr>
        </p:pic>
        <p:sp>
          <p:nvSpPr>
            <p:cNvPr id="8" name="TextBox 10">
              <a:extLst>
                <a:ext uri="{FF2B5EF4-FFF2-40B4-BE49-F238E27FC236}">
                  <a16:creationId xmlns:a16="http://schemas.microsoft.com/office/drawing/2014/main" id="{7DDAA411-6909-41EC-A685-F7A4DF98A327}"/>
                </a:ext>
              </a:extLst>
            </p:cNvPr>
            <p:cNvSpPr txBox="1"/>
            <p:nvPr/>
          </p:nvSpPr>
          <p:spPr>
            <a:xfrm>
              <a:off x="10022424" y="3517156"/>
              <a:ext cx="1202637" cy="646331"/>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a:t>Reporting</a:t>
              </a:r>
            </a:p>
            <a:p>
              <a:pPr algn="ctr"/>
              <a:r>
                <a:rPr lang="en-US" dirty="0"/>
                <a:t>Dashboard</a:t>
              </a:r>
            </a:p>
          </p:txBody>
        </p:sp>
      </p:grpSp>
      <p:grpSp>
        <p:nvGrpSpPr>
          <p:cNvPr id="9" name="Group 8">
            <a:extLst>
              <a:ext uri="{FF2B5EF4-FFF2-40B4-BE49-F238E27FC236}">
                <a16:creationId xmlns:a16="http://schemas.microsoft.com/office/drawing/2014/main" id="{20BA63AA-7F4A-4E75-BFC9-95F6BC1567F7}"/>
              </a:ext>
            </a:extLst>
          </p:cNvPr>
          <p:cNvGrpSpPr/>
          <p:nvPr/>
        </p:nvGrpSpPr>
        <p:grpSpPr>
          <a:xfrm>
            <a:off x="964948" y="2140063"/>
            <a:ext cx="4834194" cy="2023425"/>
            <a:chOff x="964948" y="2140063"/>
            <a:chExt cx="4834194" cy="2023425"/>
          </a:xfrm>
        </p:grpSpPr>
        <p:pic>
          <p:nvPicPr>
            <p:cNvPr id="10" name="Graphic 9">
              <a:extLst>
                <a:ext uri="{FF2B5EF4-FFF2-40B4-BE49-F238E27FC236}">
                  <a16:creationId xmlns:a16="http://schemas.microsoft.com/office/drawing/2014/main" id="{96202F53-6273-4577-83C7-5CCF476D23E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78912" y="2171483"/>
              <a:ext cx="1131057" cy="1131057"/>
            </a:xfrm>
            <a:prstGeom prst="rect">
              <a:avLst/>
            </a:prstGeom>
          </p:spPr>
        </p:pic>
        <p:sp>
          <p:nvSpPr>
            <p:cNvPr id="11" name="TextBox 8">
              <a:extLst>
                <a:ext uri="{FF2B5EF4-FFF2-40B4-BE49-F238E27FC236}">
                  <a16:creationId xmlns:a16="http://schemas.microsoft.com/office/drawing/2014/main" id="{5102202F-BE53-4531-9A56-B9DF69012838}"/>
                </a:ext>
              </a:extLst>
            </p:cNvPr>
            <p:cNvSpPr txBox="1"/>
            <p:nvPr/>
          </p:nvSpPr>
          <p:spPr>
            <a:xfrm>
              <a:off x="964948" y="3517157"/>
              <a:ext cx="1245021" cy="646331"/>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a:t>Web</a:t>
              </a:r>
            </a:p>
            <a:p>
              <a:pPr algn="ctr"/>
              <a:r>
                <a:rPr lang="en-US" dirty="0"/>
                <a:t>Application</a:t>
              </a:r>
            </a:p>
          </p:txBody>
        </p:sp>
        <p:pic>
          <p:nvPicPr>
            <p:cNvPr id="12" name="Picture 11">
              <a:extLst>
                <a:ext uri="{FF2B5EF4-FFF2-40B4-BE49-F238E27FC236}">
                  <a16:creationId xmlns:a16="http://schemas.microsoft.com/office/drawing/2014/main" id="{6FC19DAE-B49D-4505-89DC-43613A22A1A1}"/>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2842082" y="2162410"/>
              <a:ext cx="1131056" cy="1149200"/>
            </a:xfrm>
            <a:prstGeom prst="rect">
              <a:avLst/>
            </a:prstGeom>
          </p:spPr>
        </p:pic>
        <p:sp>
          <p:nvSpPr>
            <p:cNvPr id="13" name="TextBox 9">
              <a:extLst>
                <a:ext uri="{FF2B5EF4-FFF2-40B4-BE49-F238E27FC236}">
                  <a16:creationId xmlns:a16="http://schemas.microsoft.com/office/drawing/2014/main" id="{6FC3A9FD-1A0F-4EEB-87A0-F0ED62C15072}"/>
                </a:ext>
              </a:extLst>
            </p:cNvPr>
            <p:cNvSpPr txBox="1"/>
            <p:nvPr/>
          </p:nvSpPr>
          <p:spPr>
            <a:xfrm>
              <a:off x="2656539" y="3517156"/>
              <a:ext cx="1502142" cy="646331"/>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a:t>.NET</a:t>
              </a:r>
            </a:p>
            <a:p>
              <a:pPr algn="ctr"/>
              <a:r>
                <a:rPr lang="en-US" dirty="0"/>
                <a:t>Services Layer</a:t>
              </a:r>
            </a:p>
          </p:txBody>
        </p:sp>
        <p:pic>
          <p:nvPicPr>
            <p:cNvPr id="14" name="Graphic 13">
              <a:extLst>
                <a:ext uri="{FF2B5EF4-FFF2-40B4-BE49-F238E27FC236}">
                  <a16:creationId xmlns:a16="http://schemas.microsoft.com/office/drawing/2014/main" id="{2A57F1AD-8289-4B3A-9A55-B31CCED9C81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605249" y="2140063"/>
              <a:ext cx="1193893" cy="1193893"/>
            </a:xfrm>
            <a:prstGeom prst="rect">
              <a:avLst/>
            </a:prstGeom>
          </p:spPr>
        </p:pic>
        <p:sp>
          <p:nvSpPr>
            <p:cNvPr id="15" name="TextBox 10">
              <a:extLst>
                <a:ext uri="{FF2B5EF4-FFF2-40B4-BE49-F238E27FC236}">
                  <a16:creationId xmlns:a16="http://schemas.microsoft.com/office/drawing/2014/main" id="{FAB0B02F-F764-4523-98FF-AF3495795D5F}"/>
                </a:ext>
              </a:extLst>
            </p:cNvPr>
            <p:cNvSpPr txBox="1"/>
            <p:nvPr/>
          </p:nvSpPr>
          <p:spPr>
            <a:xfrm>
              <a:off x="4618030" y="3517156"/>
              <a:ext cx="1168333" cy="646331"/>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a:t>Primary</a:t>
              </a:r>
            </a:p>
            <a:p>
              <a:pPr algn="ctr"/>
              <a:r>
                <a:rPr lang="en-US" dirty="0"/>
                <a:t>Data Store</a:t>
              </a:r>
            </a:p>
          </p:txBody>
        </p:sp>
        <p:cxnSp>
          <p:nvCxnSpPr>
            <p:cNvPr id="16" name="Straight Arrow Connector 15">
              <a:extLst>
                <a:ext uri="{FF2B5EF4-FFF2-40B4-BE49-F238E27FC236}">
                  <a16:creationId xmlns:a16="http://schemas.microsoft.com/office/drawing/2014/main" id="{35A4F8D9-EA01-4DEB-B019-A2EE1131EC97}"/>
                </a:ext>
              </a:extLst>
            </p:cNvPr>
            <p:cNvCxnSpPr>
              <a:cxnSpLocks/>
              <a:stCxn id="10" idx="3"/>
            </p:cNvCxnSpPr>
            <p:nvPr/>
          </p:nvCxnSpPr>
          <p:spPr>
            <a:xfrm>
              <a:off x="2209969" y="2737012"/>
              <a:ext cx="593712" cy="7492"/>
            </a:xfrm>
            <a:prstGeom prst="straightConnector1">
              <a:avLst/>
            </a:prstGeom>
            <a:ln w="762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8F3FCDC3-E576-4F02-8C4F-D5D62B143F34}"/>
                </a:ext>
              </a:extLst>
            </p:cNvPr>
            <p:cNvCxnSpPr>
              <a:cxnSpLocks/>
              <a:endCxn id="14" idx="1"/>
            </p:cNvCxnSpPr>
            <p:nvPr/>
          </p:nvCxnSpPr>
          <p:spPr>
            <a:xfrm>
              <a:off x="4004557" y="2737010"/>
              <a:ext cx="600692" cy="0"/>
            </a:xfrm>
            <a:prstGeom prst="straightConnector1">
              <a:avLst/>
            </a:prstGeom>
            <a:ln w="7620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8" name="Straight Arrow Connector 17">
            <a:extLst>
              <a:ext uri="{FF2B5EF4-FFF2-40B4-BE49-F238E27FC236}">
                <a16:creationId xmlns:a16="http://schemas.microsoft.com/office/drawing/2014/main" id="{A4791459-37E3-4E64-9BEB-E69489FB4996}"/>
              </a:ext>
            </a:extLst>
          </p:cNvPr>
          <p:cNvCxnSpPr>
            <a:cxnSpLocks/>
            <a:stCxn id="14" idx="3"/>
          </p:cNvCxnSpPr>
          <p:nvPr/>
        </p:nvCxnSpPr>
        <p:spPr>
          <a:xfrm flipV="1">
            <a:off x="5799142" y="2737009"/>
            <a:ext cx="600692" cy="1"/>
          </a:xfrm>
          <a:prstGeom prst="straightConnector1">
            <a:avLst/>
          </a:prstGeom>
          <a:ln w="762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803A033C-1CF6-42A1-8802-DD25FA732408}"/>
              </a:ext>
            </a:extLst>
          </p:cNvPr>
          <p:cNvCxnSpPr>
            <a:cxnSpLocks/>
            <a:endCxn id="4" idx="1"/>
          </p:cNvCxnSpPr>
          <p:nvPr/>
        </p:nvCxnSpPr>
        <p:spPr>
          <a:xfrm>
            <a:off x="7638529" y="2737009"/>
            <a:ext cx="555897" cy="7496"/>
          </a:xfrm>
          <a:prstGeom prst="straightConnector1">
            <a:avLst/>
          </a:prstGeom>
          <a:ln w="7620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20" name="Picture 19">
            <a:extLst>
              <a:ext uri="{FF2B5EF4-FFF2-40B4-BE49-F238E27FC236}">
                <a16:creationId xmlns:a16="http://schemas.microsoft.com/office/drawing/2014/main" id="{8A05E570-D1CA-458E-800A-A0230EC1F2B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643498" y="2853165"/>
            <a:ext cx="487679" cy="487679"/>
          </a:xfrm>
          <a:prstGeom prst="rect">
            <a:avLst/>
          </a:prstGeom>
        </p:spPr>
      </p:pic>
      <p:cxnSp>
        <p:nvCxnSpPr>
          <p:cNvPr id="21" name="Straight Arrow Connector 20">
            <a:extLst>
              <a:ext uri="{FF2B5EF4-FFF2-40B4-BE49-F238E27FC236}">
                <a16:creationId xmlns:a16="http://schemas.microsoft.com/office/drawing/2014/main" id="{700CB1E6-FAB8-4A1F-AFFE-2105493DDAE5}"/>
              </a:ext>
            </a:extLst>
          </p:cNvPr>
          <p:cNvCxnSpPr>
            <a:stCxn id="7" idx="1"/>
            <a:endCxn id="4" idx="3"/>
          </p:cNvCxnSpPr>
          <p:nvPr/>
        </p:nvCxnSpPr>
        <p:spPr>
          <a:xfrm flipH="1">
            <a:off x="9388319" y="2737011"/>
            <a:ext cx="632113" cy="7494"/>
          </a:xfrm>
          <a:prstGeom prst="straightConnector1">
            <a:avLst/>
          </a:prstGeom>
          <a:ln w="7620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nvGrpSpPr>
          <p:cNvPr id="22" name="Group 21">
            <a:extLst>
              <a:ext uri="{FF2B5EF4-FFF2-40B4-BE49-F238E27FC236}">
                <a16:creationId xmlns:a16="http://schemas.microsoft.com/office/drawing/2014/main" id="{A359AA6E-04C9-4C7D-B3C9-16CE06E039AC}"/>
              </a:ext>
            </a:extLst>
          </p:cNvPr>
          <p:cNvGrpSpPr/>
          <p:nvPr/>
        </p:nvGrpSpPr>
        <p:grpSpPr>
          <a:xfrm>
            <a:off x="6245712" y="2171484"/>
            <a:ext cx="1392817" cy="1992003"/>
            <a:chOff x="6245712" y="2171484"/>
            <a:chExt cx="1392817" cy="1992003"/>
          </a:xfrm>
        </p:grpSpPr>
        <p:grpSp>
          <p:nvGrpSpPr>
            <p:cNvPr id="23" name="Group 22">
              <a:extLst>
                <a:ext uri="{FF2B5EF4-FFF2-40B4-BE49-F238E27FC236}">
                  <a16:creationId xmlns:a16="http://schemas.microsoft.com/office/drawing/2014/main" id="{B7075119-5480-418C-90BA-4CF2AD7820EA}"/>
                </a:ext>
              </a:extLst>
            </p:cNvPr>
            <p:cNvGrpSpPr/>
            <p:nvPr/>
          </p:nvGrpSpPr>
          <p:grpSpPr>
            <a:xfrm>
              <a:off x="6245712" y="2171484"/>
              <a:ext cx="1392817" cy="1992003"/>
              <a:chOff x="6245712" y="2171484"/>
              <a:chExt cx="1392817" cy="1992003"/>
            </a:xfrm>
          </p:grpSpPr>
          <p:pic>
            <p:nvPicPr>
              <p:cNvPr id="25" name="Graphic 24">
                <a:extLst>
                  <a:ext uri="{FF2B5EF4-FFF2-40B4-BE49-F238E27FC236}">
                    <a16:creationId xmlns:a16="http://schemas.microsoft.com/office/drawing/2014/main" id="{CA6A30E4-D001-4C7F-8A89-760AB5602DC4}"/>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431257" y="2171484"/>
                <a:ext cx="1131056" cy="1131056"/>
              </a:xfrm>
              <a:prstGeom prst="rect">
                <a:avLst/>
              </a:prstGeom>
            </p:spPr>
          </p:pic>
          <p:sp>
            <p:nvSpPr>
              <p:cNvPr id="26" name="TextBox 10">
                <a:extLst>
                  <a:ext uri="{FF2B5EF4-FFF2-40B4-BE49-F238E27FC236}">
                    <a16:creationId xmlns:a16="http://schemas.microsoft.com/office/drawing/2014/main" id="{5B1EA11F-7A23-4B92-98CD-C86641763082}"/>
                  </a:ext>
                </a:extLst>
              </p:cNvPr>
              <p:cNvSpPr txBox="1"/>
              <p:nvPr/>
            </p:nvSpPr>
            <p:spPr>
              <a:xfrm>
                <a:off x="6245712" y="3517156"/>
                <a:ext cx="1392817" cy="646331"/>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a:t>Change Feed</a:t>
                </a:r>
              </a:p>
              <a:p>
                <a:pPr algn="ctr"/>
                <a:r>
                  <a:rPr lang="en-US" dirty="0"/>
                  <a:t>Monitor</a:t>
                </a:r>
              </a:p>
            </p:txBody>
          </p:sp>
        </p:grpSp>
        <p:pic>
          <p:nvPicPr>
            <p:cNvPr id="24" name="Picture 23">
              <a:extLst>
                <a:ext uri="{FF2B5EF4-FFF2-40B4-BE49-F238E27FC236}">
                  <a16:creationId xmlns:a16="http://schemas.microsoft.com/office/drawing/2014/main" id="{28023B5C-5E52-42AC-B4F3-4734B95D5B70}"/>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469502" y="2963002"/>
              <a:ext cx="106190" cy="268004"/>
            </a:xfrm>
            <a:prstGeom prst="rect">
              <a:avLst/>
            </a:prstGeom>
          </p:spPr>
        </p:pic>
      </p:grpSp>
    </p:spTree>
    <p:extLst>
      <p:ext uri="{BB962C8B-B14F-4D97-AF65-F5344CB8AC3E}">
        <p14:creationId xmlns:p14="http://schemas.microsoft.com/office/powerpoint/2010/main" val="42200526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31" presetClass="entr" presetSubtype="0"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anim calcmode="lin" valueType="num">
                                      <p:cBhvr>
                                        <p:cTn id="17" dur="1000" fill="hold"/>
                                        <p:tgtEl>
                                          <p:spTgt spid="20"/>
                                        </p:tgtEl>
                                        <p:attrNameLst>
                                          <p:attrName>ppt_w</p:attrName>
                                        </p:attrNameLst>
                                      </p:cBhvr>
                                      <p:tavLst>
                                        <p:tav tm="0">
                                          <p:val>
                                            <p:fltVal val="0"/>
                                          </p:val>
                                        </p:tav>
                                        <p:tav tm="100000">
                                          <p:val>
                                            <p:strVal val="#ppt_w"/>
                                          </p:val>
                                        </p:tav>
                                      </p:tavLst>
                                    </p:anim>
                                    <p:anim calcmode="lin" valueType="num">
                                      <p:cBhvr>
                                        <p:cTn id="18" dur="1000" fill="hold"/>
                                        <p:tgtEl>
                                          <p:spTgt spid="20"/>
                                        </p:tgtEl>
                                        <p:attrNameLst>
                                          <p:attrName>ppt_h</p:attrName>
                                        </p:attrNameLst>
                                      </p:cBhvr>
                                      <p:tavLst>
                                        <p:tav tm="0">
                                          <p:val>
                                            <p:fltVal val="0"/>
                                          </p:val>
                                        </p:tav>
                                        <p:tav tm="100000">
                                          <p:val>
                                            <p:strVal val="#ppt_h"/>
                                          </p:val>
                                        </p:tav>
                                      </p:tavLst>
                                    </p:anim>
                                    <p:anim calcmode="lin" valueType="num">
                                      <p:cBhvr>
                                        <p:cTn id="19" dur="1000" fill="hold"/>
                                        <p:tgtEl>
                                          <p:spTgt spid="20"/>
                                        </p:tgtEl>
                                        <p:attrNameLst>
                                          <p:attrName>style.rotation</p:attrName>
                                        </p:attrNameLst>
                                      </p:cBhvr>
                                      <p:tavLst>
                                        <p:tav tm="0">
                                          <p:val>
                                            <p:fltVal val="90"/>
                                          </p:val>
                                        </p:tav>
                                        <p:tav tm="100000">
                                          <p:val>
                                            <p:fltVal val="0"/>
                                          </p:val>
                                        </p:tav>
                                      </p:tavLst>
                                    </p:anim>
                                    <p:animEffect transition="in" filter="fade">
                                      <p:cBhvr>
                                        <p:cTn id="20" dur="1000"/>
                                        <p:tgtEl>
                                          <p:spTgt spid="20"/>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22"/>
                                        </p:tgtEl>
                                        <p:attrNameLst>
                                          <p:attrName>style.visibility</p:attrName>
                                        </p:attrNameLst>
                                      </p:cBhvr>
                                      <p:to>
                                        <p:strVal val="visible"/>
                                      </p:to>
                                    </p:set>
                                    <p:animEffect transition="in" filter="fade">
                                      <p:cBhvr>
                                        <p:cTn id="25" dur="500"/>
                                        <p:tgtEl>
                                          <p:spTgt spid="22"/>
                                        </p:tgtEl>
                                      </p:cBhvr>
                                    </p:animEffect>
                                  </p:childTnLst>
                                </p:cTn>
                              </p:par>
                              <p:par>
                                <p:cTn id="26" presetID="22" presetClass="entr" presetSubtype="8" fill="hold" nodeType="withEffect">
                                  <p:stCondLst>
                                    <p:cond delay="250"/>
                                  </p:stCondLst>
                                  <p:childTnLst>
                                    <p:set>
                                      <p:cBhvr>
                                        <p:cTn id="27" dur="1" fill="hold">
                                          <p:stCondLst>
                                            <p:cond delay="0"/>
                                          </p:stCondLst>
                                        </p:cTn>
                                        <p:tgtEl>
                                          <p:spTgt spid="18"/>
                                        </p:tgtEl>
                                        <p:attrNameLst>
                                          <p:attrName>style.visibility</p:attrName>
                                        </p:attrNameLst>
                                      </p:cBhvr>
                                      <p:to>
                                        <p:strVal val="visible"/>
                                      </p:to>
                                    </p:set>
                                    <p:animEffect transition="in" filter="wipe(left)">
                                      <p:cBhvr>
                                        <p:cTn id="28" dur="250"/>
                                        <p:tgtEl>
                                          <p:spTgt spid="18"/>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3"/>
                                        </p:tgtEl>
                                        <p:attrNameLst>
                                          <p:attrName>style.visibility</p:attrName>
                                        </p:attrNameLst>
                                      </p:cBhvr>
                                      <p:to>
                                        <p:strVal val="visible"/>
                                      </p:to>
                                    </p:set>
                                    <p:animEffect transition="in" filter="fade">
                                      <p:cBhvr>
                                        <p:cTn id="33" dur="500"/>
                                        <p:tgtEl>
                                          <p:spTgt spid="3"/>
                                        </p:tgtEl>
                                      </p:cBhvr>
                                    </p:animEffect>
                                  </p:childTnLst>
                                </p:cTn>
                              </p:par>
                              <p:par>
                                <p:cTn id="34" presetID="22" presetClass="entr" presetSubtype="8" fill="hold" nodeType="withEffect">
                                  <p:stCondLst>
                                    <p:cond delay="250"/>
                                  </p:stCondLst>
                                  <p:childTnLst>
                                    <p:set>
                                      <p:cBhvr>
                                        <p:cTn id="35" dur="1" fill="hold">
                                          <p:stCondLst>
                                            <p:cond delay="0"/>
                                          </p:stCondLst>
                                        </p:cTn>
                                        <p:tgtEl>
                                          <p:spTgt spid="19"/>
                                        </p:tgtEl>
                                        <p:attrNameLst>
                                          <p:attrName>style.visibility</p:attrName>
                                        </p:attrNameLst>
                                      </p:cBhvr>
                                      <p:to>
                                        <p:strVal val="visible"/>
                                      </p:to>
                                    </p:set>
                                    <p:animEffect transition="in" filter="wipe(left)">
                                      <p:cBhvr>
                                        <p:cTn id="36" dur="250"/>
                                        <p:tgtEl>
                                          <p:spTgt spid="19"/>
                                        </p:tgtEl>
                                      </p:cBhvr>
                                    </p:animEffect>
                                  </p:childTnLst>
                                </p:cTn>
                              </p:par>
                              <p:par>
                                <p:cTn id="37" presetID="22" presetClass="entr" presetSubtype="2" fill="hold" nodeType="withEffect">
                                  <p:stCondLst>
                                    <p:cond delay="250"/>
                                  </p:stCondLst>
                                  <p:childTnLst>
                                    <p:set>
                                      <p:cBhvr>
                                        <p:cTn id="38" dur="1" fill="hold">
                                          <p:stCondLst>
                                            <p:cond delay="0"/>
                                          </p:stCondLst>
                                        </p:cTn>
                                        <p:tgtEl>
                                          <p:spTgt spid="21"/>
                                        </p:tgtEl>
                                        <p:attrNameLst>
                                          <p:attrName>style.visibility</p:attrName>
                                        </p:attrNameLst>
                                      </p:cBhvr>
                                      <p:to>
                                        <p:strVal val="visible"/>
                                      </p:to>
                                    </p:set>
                                    <p:animEffect transition="in" filter="wipe(right)">
                                      <p:cBhvr>
                                        <p:cTn id="39" dur="25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ctangle 40">
            <a:extLst>
              <a:ext uri="{FF2B5EF4-FFF2-40B4-BE49-F238E27FC236}">
                <a16:creationId xmlns:a16="http://schemas.microsoft.com/office/drawing/2014/main" id="{EF35AC79-1910-4B99-981F-D91E6EB2DD57}"/>
              </a:ext>
            </a:extLst>
          </p:cNvPr>
          <p:cNvSpPr/>
          <p:nvPr/>
        </p:nvSpPr>
        <p:spPr>
          <a:xfrm>
            <a:off x="1403684" y="1371600"/>
            <a:ext cx="9288379" cy="44196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97E0BA28-FC0F-4EA6-8639-1481B946C166}"/>
              </a:ext>
            </a:extLst>
          </p:cNvPr>
          <p:cNvSpPr>
            <a:spLocks noGrp="1"/>
          </p:cNvSpPr>
          <p:nvPr>
            <p:ph type="title"/>
          </p:nvPr>
        </p:nvSpPr>
        <p:spPr/>
        <p:txBody>
          <a:bodyPr/>
          <a:lstStyle/>
          <a:p>
            <a:r>
              <a:rPr lang="en-US" dirty="0"/>
              <a:t>Real-Time Reporting</a:t>
            </a:r>
          </a:p>
        </p:txBody>
      </p:sp>
      <p:grpSp>
        <p:nvGrpSpPr>
          <p:cNvPr id="3" name="Group 2">
            <a:extLst>
              <a:ext uri="{FF2B5EF4-FFF2-40B4-BE49-F238E27FC236}">
                <a16:creationId xmlns:a16="http://schemas.microsoft.com/office/drawing/2014/main" id="{EF61C039-54F3-4BC7-8ABE-0C749178F22E}"/>
              </a:ext>
            </a:extLst>
          </p:cNvPr>
          <p:cNvGrpSpPr/>
          <p:nvPr/>
        </p:nvGrpSpPr>
        <p:grpSpPr>
          <a:xfrm>
            <a:off x="1690976" y="1817095"/>
            <a:ext cx="1546770" cy="1469608"/>
            <a:chOff x="1690976" y="1817095"/>
            <a:chExt cx="1546770" cy="1469608"/>
          </a:xfrm>
        </p:grpSpPr>
        <p:pic>
          <p:nvPicPr>
            <p:cNvPr id="4" name="Picture 3">
              <a:extLst>
                <a:ext uri="{FF2B5EF4-FFF2-40B4-BE49-F238E27FC236}">
                  <a16:creationId xmlns:a16="http://schemas.microsoft.com/office/drawing/2014/main" id="{2D6187FB-4468-465A-A94C-689CD8F541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5252" y="1817095"/>
              <a:ext cx="1118219" cy="1131056"/>
            </a:xfrm>
            <a:prstGeom prst="rect">
              <a:avLst/>
            </a:prstGeom>
          </p:spPr>
        </p:pic>
        <p:sp>
          <p:nvSpPr>
            <p:cNvPr id="5" name="TextBox 4">
              <a:extLst>
                <a:ext uri="{FF2B5EF4-FFF2-40B4-BE49-F238E27FC236}">
                  <a16:creationId xmlns:a16="http://schemas.microsoft.com/office/drawing/2014/main" id="{CE5CEC5E-3A3C-422A-A816-714443680F48}"/>
                </a:ext>
              </a:extLst>
            </p:cNvPr>
            <p:cNvSpPr txBox="1"/>
            <p:nvPr/>
          </p:nvSpPr>
          <p:spPr>
            <a:xfrm>
              <a:off x="1690976" y="2948149"/>
              <a:ext cx="1546770" cy="338554"/>
            </a:xfrm>
            <a:prstGeom prst="rect">
              <a:avLst/>
            </a:prstGeom>
            <a:noFill/>
          </p:spPr>
          <p:txBody>
            <a:bodyPr wrap="none" rtlCol="0">
              <a:spAutoFit/>
            </a:bodyPr>
            <a:lstStyle/>
            <a:p>
              <a:r>
                <a:rPr lang="en-US" sz="1600" dirty="0"/>
                <a:t>Medical Student</a:t>
              </a:r>
            </a:p>
          </p:txBody>
        </p:sp>
      </p:grpSp>
      <p:cxnSp>
        <p:nvCxnSpPr>
          <p:cNvPr id="6" name="Straight Arrow Connector 5">
            <a:extLst>
              <a:ext uri="{FF2B5EF4-FFF2-40B4-BE49-F238E27FC236}">
                <a16:creationId xmlns:a16="http://schemas.microsoft.com/office/drawing/2014/main" id="{85D63282-844A-4364-9B83-D91BEE445C29}"/>
              </a:ext>
            </a:extLst>
          </p:cNvPr>
          <p:cNvCxnSpPr>
            <a:cxnSpLocks/>
            <a:stCxn id="4" idx="3"/>
          </p:cNvCxnSpPr>
          <p:nvPr/>
        </p:nvCxnSpPr>
        <p:spPr>
          <a:xfrm flipV="1">
            <a:off x="3023471" y="2382622"/>
            <a:ext cx="584097" cy="1"/>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E089D9E7-CA23-4F64-B256-0B119A6C245D}"/>
              </a:ext>
            </a:extLst>
          </p:cNvPr>
          <p:cNvGrpSpPr/>
          <p:nvPr/>
        </p:nvGrpSpPr>
        <p:grpSpPr>
          <a:xfrm>
            <a:off x="3692776" y="2948148"/>
            <a:ext cx="1131054" cy="2404072"/>
            <a:chOff x="3692776" y="2948149"/>
            <a:chExt cx="1131054" cy="2404072"/>
          </a:xfrm>
        </p:grpSpPr>
        <p:grpSp>
          <p:nvGrpSpPr>
            <p:cNvPr id="8" name="Group 7">
              <a:extLst>
                <a:ext uri="{FF2B5EF4-FFF2-40B4-BE49-F238E27FC236}">
                  <a16:creationId xmlns:a16="http://schemas.microsoft.com/office/drawing/2014/main" id="{261C0DBD-A45B-4AC9-BC55-E0BF117F42E8}"/>
                </a:ext>
              </a:extLst>
            </p:cNvPr>
            <p:cNvGrpSpPr/>
            <p:nvPr/>
          </p:nvGrpSpPr>
          <p:grpSpPr>
            <a:xfrm>
              <a:off x="3692776" y="3636392"/>
              <a:ext cx="1131054" cy="1715829"/>
              <a:chOff x="3692776" y="3636392"/>
              <a:chExt cx="1131054" cy="1715829"/>
            </a:xfrm>
          </p:grpSpPr>
          <p:pic>
            <p:nvPicPr>
              <p:cNvPr id="10" name="Graphic 9">
                <a:extLst>
                  <a:ext uri="{FF2B5EF4-FFF2-40B4-BE49-F238E27FC236}">
                    <a16:creationId xmlns:a16="http://schemas.microsoft.com/office/drawing/2014/main" id="{7D361E55-7CE0-4DC6-B564-392B13571C4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692776" y="3636392"/>
                <a:ext cx="1131054" cy="1131054"/>
              </a:xfrm>
              <a:prstGeom prst="rect">
                <a:avLst/>
              </a:prstGeom>
            </p:spPr>
          </p:pic>
          <p:sp>
            <p:nvSpPr>
              <p:cNvPr id="11" name="TextBox 10">
                <a:extLst>
                  <a:ext uri="{FF2B5EF4-FFF2-40B4-BE49-F238E27FC236}">
                    <a16:creationId xmlns:a16="http://schemas.microsoft.com/office/drawing/2014/main" id="{95448EF2-54F3-4FF9-8CE4-2AF04C5C811B}"/>
                  </a:ext>
                </a:extLst>
              </p:cNvPr>
              <p:cNvSpPr txBox="1"/>
              <p:nvPr/>
            </p:nvSpPr>
            <p:spPr>
              <a:xfrm>
                <a:off x="3700253" y="4767446"/>
                <a:ext cx="1123577" cy="584775"/>
              </a:xfrm>
              <a:prstGeom prst="rect">
                <a:avLst/>
              </a:prstGeom>
              <a:noFill/>
            </p:spPr>
            <p:txBody>
              <a:bodyPr wrap="none" rtlCol="0">
                <a:spAutoFit/>
              </a:bodyPr>
              <a:lstStyle/>
              <a:p>
                <a:r>
                  <a:rPr lang="en-US" sz="1600" dirty="0"/>
                  <a:t>Application</a:t>
                </a:r>
              </a:p>
              <a:p>
                <a:pPr algn="ctr"/>
                <a:r>
                  <a:rPr lang="en-US" sz="1600" dirty="0"/>
                  <a:t>Database</a:t>
                </a:r>
              </a:p>
            </p:txBody>
          </p:sp>
        </p:grpSp>
        <p:cxnSp>
          <p:nvCxnSpPr>
            <p:cNvPr id="9" name="Straight Arrow Connector 8">
              <a:extLst>
                <a:ext uri="{FF2B5EF4-FFF2-40B4-BE49-F238E27FC236}">
                  <a16:creationId xmlns:a16="http://schemas.microsoft.com/office/drawing/2014/main" id="{C3AB3C92-E44C-473D-882B-DA7D24A4BA21}"/>
                </a:ext>
              </a:extLst>
            </p:cNvPr>
            <p:cNvCxnSpPr>
              <a:cxnSpLocks/>
              <a:endCxn id="10" idx="0"/>
            </p:cNvCxnSpPr>
            <p:nvPr/>
          </p:nvCxnSpPr>
          <p:spPr>
            <a:xfrm>
              <a:off x="4258302" y="2948149"/>
              <a:ext cx="1" cy="688243"/>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2" name="Group 11">
            <a:extLst>
              <a:ext uri="{FF2B5EF4-FFF2-40B4-BE49-F238E27FC236}">
                <a16:creationId xmlns:a16="http://schemas.microsoft.com/office/drawing/2014/main" id="{FB226EE0-7213-45D7-9362-84B814B3E78B}"/>
              </a:ext>
            </a:extLst>
          </p:cNvPr>
          <p:cNvGrpSpPr/>
          <p:nvPr/>
        </p:nvGrpSpPr>
        <p:grpSpPr>
          <a:xfrm>
            <a:off x="6672914" y="3636393"/>
            <a:ext cx="1776524" cy="1469607"/>
            <a:chOff x="6672914" y="3636393"/>
            <a:chExt cx="1776524" cy="1469607"/>
          </a:xfrm>
        </p:grpSpPr>
        <p:grpSp>
          <p:nvGrpSpPr>
            <p:cNvPr id="13" name="Group 12">
              <a:extLst>
                <a:ext uri="{FF2B5EF4-FFF2-40B4-BE49-F238E27FC236}">
                  <a16:creationId xmlns:a16="http://schemas.microsoft.com/office/drawing/2014/main" id="{F07293ED-301A-4A57-8754-3C086E047A0E}"/>
                </a:ext>
              </a:extLst>
            </p:cNvPr>
            <p:cNvGrpSpPr/>
            <p:nvPr/>
          </p:nvGrpSpPr>
          <p:grpSpPr>
            <a:xfrm>
              <a:off x="7318385" y="3636393"/>
              <a:ext cx="1131053" cy="1469607"/>
              <a:chOff x="7318385" y="3636393"/>
              <a:chExt cx="1131053" cy="1469607"/>
            </a:xfrm>
          </p:grpSpPr>
          <p:pic>
            <p:nvPicPr>
              <p:cNvPr id="15" name="Graphic 14">
                <a:extLst>
                  <a:ext uri="{FF2B5EF4-FFF2-40B4-BE49-F238E27FC236}">
                    <a16:creationId xmlns:a16="http://schemas.microsoft.com/office/drawing/2014/main" id="{0D959BE8-F8B1-4F7E-B625-1A951ADFDCA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318385" y="3636393"/>
                <a:ext cx="1131053" cy="1131053"/>
              </a:xfrm>
              <a:prstGeom prst="rect">
                <a:avLst/>
              </a:prstGeom>
            </p:spPr>
          </p:pic>
          <p:sp>
            <p:nvSpPr>
              <p:cNvPr id="16" name="TextBox 15">
                <a:extLst>
                  <a:ext uri="{FF2B5EF4-FFF2-40B4-BE49-F238E27FC236}">
                    <a16:creationId xmlns:a16="http://schemas.microsoft.com/office/drawing/2014/main" id="{0930A40F-2206-48AC-AC33-9EDBD63F41CF}"/>
                  </a:ext>
                </a:extLst>
              </p:cNvPr>
              <p:cNvSpPr txBox="1"/>
              <p:nvPr/>
            </p:nvSpPr>
            <p:spPr>
              <a:xfrm>
                <a:off x="7440488" y="4767446"/>
                <a:ext cx="886846" cy="338554"/>
              </a:xfrm>
              <a:prstGeom prst="rect">
                <a:avLst/>
              </a:prstGeom>
              <a:noFill/>
            </p:spPr>
            <p:txBody>
              <a:bodyPr wrap="none" rtlCol="0">
                <a:spAutoFit/>
              </a:bodyPr>
              <a:lstStyle/>
              <a:p>
                <a:r>
                  <a:rPr lang="en-US" sz="1600" dirty="0"/>
                  <a:t>Answers</a:t>
                </a:r>
              </a:p>
            </p:txBody>
          </p:sp>
        </p:grpSp>
        <p:cxnSp>
          <p:nvCxnSpPr>
            <p:cNvPr id="14" name="Straight Arrow Connector 13">
              <a:extLst>
                <a:ext uri="{FF2B5EF4-FFF2-40B4-BE49-F238E27FC236}">
                  <a16:creationId xmlns:a16="http://schemas.microsoft.com/office/drawing/2014/main" id="{F32738CE-AF19-4316-8346-36927020736F}"/>
                </a:ext>
              </a:extLst>
            </p:cNvPr>
            <p:cNvCxnSpPr>
              <a:cxnSpLocks/>
              <a:endCxn id="15" idx="1"/>
            </p:cNvCxnSpPr>
            <p:nvPr/>
          </p:nvCxnSpPr>
          <p:spPr>
            <a:xfrm>
              <a:off x="6672914" y="4201918"/>
              <a:ext cx="645471" cy="2"/>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7" name="Group 16">
            <a:extLst>
              <a:ext uri="{FF2B5EF4-FFF2-40B4-BE49-F238E27FC236}">
                <a16:creationId xmlns:a16="http://schemas.microsoft.com/office/drawing/2014/main" id="{B8AB82FF-966E-4F45-9C9A-450800FDD276}"/>
              </a:ext>
            </a:extLst>
          </p:cNvPr>
          <p:cNvGrpSpPr/>
          <p:nvPr/>
        </p:nvGrpSpPr>
        <p:grpSpPr>
          <a:xfrm>
            <a:off x="3692774" y="1817095"/>
            <a:ext cx="1517596" cy="1696580"/>
            <a:chOff x="3692774" y="1817095"/>
            <a:chExt cx="1517596" cy="1696580"/>
          </a:xfrm>
        </p:grpSpPr>
        <p:pic>
          <p:nvPicPr>
            <p:cNvPr id="18" name="Graphic 17">
              <a:extLst>
                <a:ext uri="{FF2B5EF4-FFF2-40B4-BE49-F238E27FC236}">
                  <a16:creationId xmlns:a16="http://schemas.microsoft.com/office/drawing/2014/main" id="{B9455021-3AF1-4C11-A390-47CE3C356F2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692774" y="1817095"/>
              <a:ext cx="1131056" cy="1131056"/>
            </a:xfrm>
            <a:prstGeom prst="rect">
              <a:avLst/>
            </a:prstGeom>
          </p:spPr>
        </p:pic>
        <p:sp>
          <p:nvSpPr>
            <p:cNvPr id="19" name="TextBox 18">
              <a:extLst>
                <a:ext uri="{FF2B5EF4-FFF2-40B4-BE49-F238E27FC236}">
                  <a16:creationId xmlns:a16="http://schemas.microsoft.com/office/drawing/2014/main" id="{ED60328F-E108-4A75-B7F6-09214F57419A}"/>
                </a:ext>
              </a:extLst>
            </p:cNvPr>
            <p:cNvSpPr txBox="1"/>
            <p:nvPr/>
          </p:nvSpPr>
          <p:spPr>
            <a:xfrm>
              <a:off x="4345518" y="2928900"/>
              <a:ext cx="864852" cy="584775"/>
            </a:xfrm>
            <a:prstGeom prst="rect">
              <a:avLst/>
            </a:prstGeom>
            <a:noFill/>
          </p:spPr>
          <p:txBody>
            <a:bodyPr wrap="none" rtlCol="0">
              <a:spAutoFit/>
            </a:bodyPr>
            <a:lstStyle/>
            <a:p>
              <a:r>
                <a:rPr lang="en-US" sz="1600" dirty="0"/>
                <a:t>Testing</a:t>
              </a:r>
            </a:p>
            <a:p>
              <a:r>
                <a:rPr lang="en-US" sz="1600" dirty="0"/>
                <a:t>Website</a:t>
              </a:r>
            </a:p>
          </p:txBody>
        </p:sp>
      </p:grpSp>
      <p:grpSp>
        <p:nvGrpSpPr>
          <p:cNvPr id="20" name="Group 19">
            <a:extLst>
              <a:ext uri="{FF2B5EF4-FFF2-40B4-BE49-F238E27FC236}">
                <a16:creationId xmlns:a16="http://schemas.microsoft.com/office/drawing/2014/main" id="{084FC60D-46A0-47B9-9CD6-077A7FBF586E}"/>
              </a:ext>
            </a:extLst>
          </p:cNvPr>
          <p:cNvGrpSpPr/>
          <p:nvPr/>
        </p:nvGrpSpPr>
        <p:grpSpPr>
          <a:xfrm>
            <a:off x="4823830" y="1817095"/>
            <a:ext cx="5462917" cy="1696581"/>
            <a:chOff x="4823830" y="1817095"/>
            <a:chExt cx="5462917" cy="1696581"/>
          </a:xfrm>
        </p:grpSpPr>
        <p:cxnSp>
          <p:nvCxnSpPr>
            <p:cNvPr id="21" name="Straight Arrow Connector 20">
              <a:extLst>
                <a:ext uri="{FF2B5EF4-FFF2-40B4-BE49-F238E27FC236}">
                  <a16:creationId xmlns:a16="http://schemas.microsoft.com/office/drawing/2014/main" id="{C59B38CC-4F49-4CF5-BF82-08536A3216C5}"/>
                </a:ext>
              </a:extLst>
            </p:cNvPr>
            <p:cNvCxnSpPr>
              <a:cxnSpLocks/>
              <a:stCxn id="18" idx="3"/>
              <a:endCxn id="28" idx="1"/>
            </p:cNvCxnSpPr>
            <p:nvPr/>
          </p:nvCxnSpPr>
          <p:spPr>
            <a:xfrm>
              <a:off x="4823830" y="2382623"/>
              <a:ext cx="669303" cy="0"/>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nvGrpSpPr>
            <p:cNvPr id="22" name="Group 21">
              <a:extLst>
                <a:ext uri="{FF2B5EF4-FFF2-40B4-BE49-F238E27FC236}">
                  <a16:creationId xmlns:a16="http://schemas.microsoft.com/office/drawing/2014/main" id="{AAECAFD2-FA2B-4E59-B07E-413E7E1E39A7}"/>
                </a:ext>
              </a:extLst>
            </p:cNvPr>
            <p:cNvGrpSpPr/>
            <p:nvPr/>
          </p:nvGrpSpPr>
          <p:grpSpPr>
            <a:xfrm>
              <a:off x="5493133" y="1817095"/>
              <a:ext cx="4793614" cy="1696581"/>
              <a:chOff x="5493133" y="1817095"/>
              <a:chExt cx="4793614" cy="1696581"/>
            </a:xfrm>
          </p:grpSpPr>
          <p:grpSp>
            <p:nvGrpSpPr>
              <p:cNvPr id="23" name="Group 22">
                <a:extLst>
                  <a:ext uri="{FF2B5EF4-FFF2-40B4-BE49-F238E27FC236}">
                    <a16:creationId xmlns:a16="http://schemas.microsoft.com/office/drawing/2014/main" id="{8AFBB436-D57C-49C8-87C1-60A4ABACFD3C}"/>
                  </a:ext>
                </a:extLst>
              </p:cNvPr>
              <p:cNvGrpSpPr/>
              <p:nvPr/>
            </p:nvGrpSpPr>
            <p:grpSpPr>
              <a:xfrm>
                <a:off x="7096709" y="1817095"/>
                <a:ext cx="1574405" cy="1469608"/>
                <a:chOff x="7096709" y="1817095"/>
                <a:chExt cx="1574405" cy="1469608"/>
              </a:xfrm>
            </p:grpSpPr>
            <p:pic>
              <p:nvPicPr>
                <p:cNvPr id="32" name="Graphic 31">
                  <a:extLst>
                    <a:ext uri="{FF2B5EF4-FFF2-40B4-BE49-F238E27FC236}">
                      <a16:creationId xmlns:a16="http://schemas.microsoft.com/office/drawing/2014/main" id="{438DF92B-A896-46D6-BF3B-C9E32A06A38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318385" y="1817095"/>
                  <a:ext cx="1131054" cy="1131054"/>
                </a:xfrm>
                <a:prstGeom prst="rect">
                  <a:avLst/>
                </a:prstGeom>
              </p:spPr>
            </p:pic>
            <p:sp>
              <p:nvSpPr>
                <p:cNvPr id="33" name="TextBox 32">
                  <a:extLst>
                    <a:ext uri="{FF2B5EF4-FFF2-40B4-BE49-F238E27FC236}">
                      <a16:creationId xmlns:a16="http://schemas.microsoft.com/office/drawing/2014/main" id="{8AAC732E-9E7C-40CF-B514-F558A5BEEC96}"/>
                    </a:ext>
                  </a:extLst>
                </p:cNvPr>
                <p:cNvSpPr txBox="1"/>
                <p:nvPr/>
              </p:nvSpPr>
              <p:spPr>
                <a:xfrm>
                  <a:off x="7096709" y="2948149"/>
                  <a:ext cx="1574405" cy="338554"/>
                </a:xfrm>
                <a:prstGeom prst="rect">
                  <a:avLst/>
                </a:prstGeom>
                <a:noFill/>
              </p:spPr>
              <p:txBody>
                <a:bodyPr wrap="none" rtlCol="0">
                  <a:spAutoFit/>
                </a:bodyPr>
                <a:lstStyle/>
                <a:p>
                  <a:r>
                    <a:rPr lang="en-US" sz="1600" dirty="0"/>
                    <a:t>Stream Analytics</a:t>
                  </a:r>
                </a:p>
              </p:txBody>
            </p:sp>
          </p:grpSp>
          <p:grpSp>
            <p:nvGrpSpPr>
              <p:cNvPr id="24" name="Group 23">
                <a:extLst>
                  <a:ext uri="{FF2B5EF4-FFF2-40B4-BE49-F238E27FC236}">
                    <a16:creationId xmlns:a16="http://schemas.microsoft.com/office/drawing/2014/main" id="{67C50C94-D4B9-480B-9AD3-16BF46DA63EC}"/>
                  </a:ext>
                </a:extLst>
              </p:cNvPr>
              <p:cNvGrpSpPr/>
              <p:nvPr/>
            </p:nvGrpSpPr>
            <p:grpSpPr>
              <a:xfrm>
                <a:off x="9143635" y="1817095"/>
                <a:ext cx="1143112" cy="1469608"/>
                <a:chOff x="9143635" y="1817095"/>
                <a:chExt cx="1143112" cy="1469608"/>
              </a:xfrm>
            </p:grpSpPr>
            <p:pic>
              <p:nvPicPr>
                <p:cNvPr id="30" name="Picture 29">
                  <a:extLst>
                    <a:ext uri="{FF2B5EF4-FFF2-40B4-BE49-F238E27FC236}">
                      <a16:creationId xmlns:a16="http://schemas.microsoft.com/office/drawing/2014/main" id="{BFACC1F3-CA6C-45C5-AF90-2CB26C533555}"/>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9143635" y="1817095"/>
                  <a:ext cx="1143112" cy="1131053"/>
                </a:xfrm>
                <a:prstGeom prst="rect">
                  <a:avLst/>
                </a:prstGeom>
              </p:spPr>
            </p:pic>
            <p:sp>
              <p:nvSpPr>
                <p:cNvPr id="31" name="TextBox 30">
                  <a:extLst>
                    <a:ext uri="{FF2B5EF4-FFF2-40B4-BE49-F238E27FC236}">
                      <a16:creationId xmlns:a16="http://schemas.microsoft.com/office/drawing/2014/main" id="{66FE04C7-7AC0-4ECA-AF1F-5573F297C363}"/>
                    </a:ext>
                  </a:extLst>
                </p:cNvPr>
                <p:cNvSpPr txBox="1"/>
                <p:nvPr/>
              </p:nvSpPr>
              <p:spPr>
                <a:xfrm>
                  <a:off x="9252724" y="2948149"/>
                  <a:ext cx="924933" cy="338554"/>
                </a:xfrm>
                <a:prstGeom prst="rect">
                  <a:avLst/>
                </a:prstGeom>
                <a:noFill/>
              </p:spPr>
              <p:txBody>
                <a:bodyPr wrap="none" rtlCol="0">
                  <a:spAutoFit/>
                </a:bodyPr>
                <a:lstStyle/>
                <a:p>
                  <a:r>
                    <a:rPr lang="en-US" sz="1600" dirty="0"/>
                    <a:t>Power BI</a:t>
                  </a:r>
                </a:p>
              </p:txBody>
            </p:sp>
          </p:grpSp>
          <p:cxnSp>
            <p:nvCxnSpPr>
              <p:cNvPr id="25" name="Straight Arrow Connector 24">
                <a:extLst>
                  <a:ext uri="{FF2B5EF4-FFF2-40B4-BE49-F238E27FC236}">
                    <a16:creationId xmlns:a16="http://schemas.microsoft.com/office/drawing/2014/main" id="{57A8D601-AB7B-4859-8C60-E8C5261FD668}"/>
                  </a:ext>
                </a:extLst>
              </p:cNvPr>
              <p:cNvCxnSpPr>
                <a:cxnSpLocks/>
                <a:stCxn id="28" idx="3"/>
              </p:cNvCxnSpPr>
              <p:nvPr/>
            </p:nvCxnSpPr>
            <p:spPr>
              <a:xfrm>
                <a:off x="6624189" y="2382623"/>
                <a:ext cx="669303" cy="0"/>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5F503C34-A3A5-4DD7-9F71-6E38460851D8}"/>
                  </a:ext>
                </a:extLst>
              </p:cNvPr>
              <p:cNvCxnSpPr>
                <a:endCxn id="30" idx="1"/>
              </p:cNvCxnSpPr>
              <p:nvPr/>
            </p:nvCxnSpPr>
            <p:spPr>
              <a:xfrm>
                <a:off x="8559538" y="2382622"/>
                <a:ext cx="584097" cy="0"/>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nvGrpSpPr>
              <p:cNvPr id="27" name="Group 26">
                <a:extLst>
                  <a:ext uri="{FF2B5EF4-FFF2-40B4-BE49-F238E27FC236}">
                    <a16:creationId xmlns:a16="http://schemas.microsoft.com/office/drawing/2014/main" id="{FCA8A014-FA46-49FE-97FD-91145B78383C}"/>
                  </a:ext>
                </a:extLst>
              </p:cNvPr>
              <p:cNvGrpSpPr/>
              <p:nvPr/>
            </p:nvGrpSpPr>
            <p:grpSpPr>
              <a:xfrm>
                <a:off x="5493133" y="1817095"/>
                <a:ext cx="1266714" cy="1696581"/>
                <a:chOff x="5493133" y="1817095"/>
                <a:chExt cx="1266714" cy="1696581"/>
              </a:xfrm>
            </p:grpSpPr>
            <p:pic>
              <p:nvPicPr>
                <p:cNvPr id="28" name="Graphic 27">
                  <a:extLst>
                    <a:ext uri="{FF2B5EF4-FFF2-40B4-BE49-F238E27FC236}">
                      <a16:creationId xmlns:a16="http://schemas.microsoft.com/office/drawing/2014/main" id="{39322A92-6F1B-4758-A697-E79C2DFC1189}"/>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5493133" y="1817095"/>
                  <a:ext cx="1131056" cy="1131056"/>
                </a:xfrm>
                <a:prstGeom prst="rect">
                  <a:avLst/>
                </a:prstGeom>
              </p:spPr>
            </p:pic>
            <p:sp>
              <p:nvSpPr>
                <p:cNvPr id="29" name="TextBox 28">
                  <a:extLst>
                    <a:ext uri="{FF2B5EF4-FFF2-40B4-BE49-F238E27FC236}">
                      <a16:creationId xmlns:a16="http://schemas.microsoft.com/office/drawing/2014/main" id="{12D145C2-360D-4329-9982-4088B4904921}"/>
                    </a:ext>
                  </a:extLst>
                </p:cNvPr>
                <p:cNvSpPr txBox="1"/>
                <p:nvPr/>
              </p:nvSpPr>
              <p:spPr>
                <a:xfrm>
                  <a:off x="6111015" y="2928901"/>
                  <a:ext cx="648832" cy="584775"/>
                </a:xfrm>
                <a:prstGeom prst="rect">
                  <a:avLst/>
                </a:prstGeom>
                <a:noFill/>
              </p:spPr>
              <p:txBody>
                <a:bodyPr wrap="none" rtlCol="0">
                  <a:spAutoFit/>
                </a:bodyPr>
                <a:lstStyle/>
                <a:p>
                  <a:r>
                    <a:rPr lang="en-US" sz="1600" dirty="0"/>
                    <a:t>Event</a:t>
                  </a:r>
                </a:p>
                <a:p>
                  <a:r>
                    <a:rPr lang="en-US" sz="1600" dirty="0"/>
                    <a:t>Hub</a:t>
                  </a:r>
                </a:p>
              </p:txBody>
            </p:sp>
          </p:grpSp>
        </p:grpSp>
      </p:grpSp>
      <p:grpSp>
        <p:nvGrpSpPr>
          <p:cNvPr id="34" name="Group 33">
            <a:extLst>
              <a:ext uri="{FF2B5EF4-FFF2-40B4-BE49-F238E27FC236}">
                <a16:creationId xmlns:a16="http://schemas.microsoft.com/office/drawing/2014/main" id="{03A0931F-B21B-47CB-9514-D18D0D8EF44F}"/>
              </a:ext>
            </a:extLst>
          </p:cNvPr>
          <p:cNvGrpSpPr/>
          <p:nvPr/>
        </p:nvGrpSpPr>
        <p:grpSpPr>
          <a:xfrm>
            <a:off x="5221841" y="2948149"/>
            <a:ext cx="1579683" cy="2157851"/>
            <a:chOff x="5221841" y="2948149"/>
            <a:chExt cx="1579683" cy="2157851"/>
          </a:xfrm>
        </p:grpSpPr>
        <p:grpSp>
          <p:nvGrpSpPr>
            <p:cNvPr id="35" name="Group 34">
              <a:extLst>
                <a:ext uri="{FF2B5EF4-FFF2-40B4-BE49-F238E27FC236}">
                  <a16:creationId xmlns:a16="http://schemas.microsoft.com/office/drawing/2014/main" id="{AA5E41F5-175B-4F43-A8AF-D1E701CB52B9}"/>
                </a:ext>
              </a:extLst>
            </p:cNvPr>
            <p:cNvGrpSpPr/>
            <p:nvPr/>
          </p:nvGrpSpPr>
          <p:grpSpPr>
            <a:xfrm>
              <a:off x="5420505" y="2948149"/>
              <a:ext cx="1381019" cy="2157851"/>
              <a:chOff x="5420505" y="2948149"/>
              <a:chExt cx="1381019" cy="2157851"/>
            </a:xfrm>
          </p:grpSpPr>
          <p:grpSp>
            <p:nvGrpSpPr>
              <p:cNvPr id="37" name="Group 36">
                <a:extLst>
                  <a:ext uri="{FF2B5EF4-FFF2-40B4-BE49-F238E27FC236}">
                    <a16:creationId xmlns:a16="http://schemas.microsoft.com/office/drawing/2014/main" id="{DCA0C14B-5884-4E97-A262-A88BAEB84522}"/>
                  </a:ext>
                </a:extLst>
              </p:cNvPr>
              <p:cNvGrpSpPr/>
              <p:nvPr/>
            </p:nvGrpSpPr>
            <p:grpSpPr>
              <a:xfrm>
                <a:off x="5420505" y="3636392"/>
                <a:ext cx="1381019" cy="1469608"/>
                <a:chOff x="5420505" y="3636392"/>
                <a:chExt cx="1381019" cy="1469608"/>
              </a:xfrm>
            </p:grpSpPr>
            <p:pic>
              <p:nvPicPr>
                <p:cNvPr id="39" name="Graphic 38">
                  <a:extLst>
                    <a:ext uri="{FF2B5EF4-FFF2-40B4-BE49-F238E27FC236}">
                      <a16:creationId xmlns:a16="http://schemas.microsoft.com/office/drawing/2014/main" id="{24918EC9-2C0D-4920-AC5C-36AC7E7B0DDC}"/>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5493133" y="3636392"/>
                  <a:ext cx="1131055" cy="1131055"/>
                </a:xfrm>
                <a:prstGeom prst="rect">
                  <a:avLst/>
                </a:prstGeom>
              </p:spPr>
            </p:pic>
            <p:sp>
              <p:nvSpPr>
                <p:cNvPr id="40" name="TextBox 39">
                  <a:extLst>
                    <a:ext uri="{FF2B5EF4-FFF2-40B4-BE49-F238E27FC236}">
                      <a16:creationId xmlns:a16="http://schemas.microsoft.com/office/drawing/2014/main" id="{297B3881-ED73-4DCD-8690-DDAF2A738B7F}"/>
                    </a:ext>
                  </a:extLst>
                </p:cNvPr>
                <p:cNvSpPr txBox="1"/>
                <p:nvPr/>
              </p:nvSpPr>
              <p:spPr>
                <a:xfrm>
                  <a:off x="5420505" y="4767446"/>
                  <a:ext cx="1381019" cy="338554"/>
                </a:xfrm>
                <a:prstGeom prst="rect">
                  <a:avLst/>
                </a:prstGeom>
                <a:noFill/>
              </p:spPr>
              <p:txBody>
                <a:bodyPr wrap="none" rtlCol="0">
                  <a:spAutoFit/>
                </a:bodyPr>
                <a:lstStyle/>
                <a:p>
                  <a:r>
                    <a:rPr lang="en-US" sz="1600" dirty="0"/>
                    <a:t>Event Monitor</a:t>
                  </a:r>
                </a:p>
              </p:txBody>
            </p:sp>
          </p:grpSp>
          <p:cxnSp>
            <p:nvCxnSpPr>
              <p:cNvPr id="38" name="Straight Arrow Connector 37">
                <a:extLst>
                  <a:ext uri="{FF2B5EF4-FFF2-40B4-BE49-F238E27FC236}">
                    <a16:creationId xmlns:a16="http://schemas.microsoft.com/office/drawing/2014/main" id="{455414AF-CCB5-4039-9EC5-9A3C39919ABA}"/>
                  </a:ext>
                </a:extLst>
              </p:cNvPr>
              <p:cNvCxnSpPr>
                <a:cxnSpLocks/>
                <a:endCxn id="39" idx="0"/>
              </p:cNvCxnSpPr>
              <p:nvPr/>
            </p:nvCxnSpPr>
            <p:spPr>
              <a:xfrm>
                <a:off x="6058660" y="2948149"/>
                <a:ext cx="1" cy="688243"/>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pic>
          <p:nvPicPr>
            <p:cNvPr id="36" name="Graphic 35">
              <a:extLst>
                <a:ext uri="{FF2B5EF4-FFF2-40B4-BE49-F238E27FC236}">
                  <a16:creationId xmlns:a16="http://schemas.microsoft.com/office/drawing/2014/main" id="{F88B47F5-12CA-42C1-A8EA-39ABE0AB6002}"/>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5221841" y="4415239"/>
              <a:ext cx="420481" cy="420481"/>
            </a:xfrm>
            <a:prstGeom prst="rect">
              <a:avLst/>
            </a:prstGeom>
          </p:spPr>
        </p:pic>
      </p:grpSp>
    </p:spTree>
    <p:extLst>
      <p:ext uri="{BB962C8B-B14F-4D97-AF65-F5344CB8AC3E}">
        <p14:creationId xmlns:p14="http://schemas.microsoft.com/office/powerpoint/2010/main" val="4074289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par>
                                <p:cTn id="11" presetID="22" presetClass="entr" presetSubtype="4" fill="hold" nodeType="withEffect">
                                  <p:stCondLst>
                                    <p:cond delay="250"/>
                                  </p:stCondLst>
                                  <p:childTnLst>
                                    <p:set>
                                      <p:cBhvr>
                                        <p:cTn id="12" dur="1" fill="hold">
                                          <p:stCondLst>
                                            <p:cond delay="0"/>
                                          </p:stCondLst>
                                        </p:cTn>
                                        <p:tgtEl>
                                          <p:spTgt spid="6"/>
                                        </p:tgtEl>
                                        <p:attrNameLst>
                                          <p:attrName>style.visibility</p:attrName>
                                        </p:attrNameLst>
                                      </p:cBhvr>
                                      <p:to>
                                        <p:strVal val="visible"/>
                                      </p:to>
                                    </p:set>
                                    <p:animEffect transition="in" filter="wipe(down)">
                                      <p:cBhvr>
                                        <p:cTn id="13" dur="250"/>
                                        <p:tgtEl>
                                          <p:spTgt spid="6"/>
                                        </p:tgtEl>
                                      </p:cBhvr>
                                    </p:animEffect>
                                  </p:childTnLst>
                                </p:cTn>
                              </p:par>
                              <p:par>
                                <p:cTn id="14" presetID="22" presetClass="entr" presetSubtype="1" fill="hold" nodeType="withEffect">
                                  <p:stCondLst>
                                    <p:cond delay="500"/>
                                  </p:stCondLst>
                                  <p:childTnLst>
                                    <p:set>
                                      <p:cBhvr>
                                        <p:cTn id="15" dur="1" fill="hold">
                                          <p:stCondLst>
                                            <p:cond delay="0"/>
                                          </p:stCondLst>
                                        </p:cTn>
                                        <p:tgtEl>
                                          <p:spTgt spid="7"/>
                                        </p:tgtEl>
                                        <p:attrNameLst>
                                          <p:attrName>style.visibility</p:attrName>
                                        </p:attrNameLst>
                                      </p:cBhvr>
                                      <p:to>
                                        <p:strVal val="visible"/>
                                      </p:to>
                                    </p:set>
                                    <p:animEffect transition="in" filter="wipe(up)">
                                      <p:cBhvr>
                                        <p:cTn id="16" dur="5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wipe(left)">
                                      <p:cBhvr>
                                        <p:cTn id="21" dur="500"/>
                                        <p:tgtEl>
                                          <p:spTgt spid="20"/>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nodeType="clickEffect">
                                  <p:stCondLst>
                                    <p:cond delay="0"/>
                                  </p:stCondLst>
                                  <p:childTnLst>
                                    <p:set>
                                      <p:cBhvr>
                                        <p:cTn id="25" dur="1" fill="hold">
                                          <p:stCondLst>
                                            <p:cond delay="0"/>
                                          </p:stCondLst>
                                        </p:cTn>
                                        <p:tgtEl>
                                          <p:spTgt spid="34"/>
                                        </p:tgtEl>
                                        <p:attrNameLst>
                                          <p:attrName>style.visibility</p:attrName>
                                        </p:attrNameLst>
                                      </p:cBhvr>
                                      <p:to>
                                        <p:strVal val="visible"/>
                                      </p:to>
                                    </p:set>
                                    <p:animEffect transition="in" filter="wipe(up)">
                                      <p:cBhvr>
                                        <p:cTn id="26" dur="500"/>
                                        <p:tgtEl>
                                          <p:spTgt spid="34"/>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wipe(left)">
                                      <p:cBhvr>
                                        <p:cTn id="3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9DD2B2D0-84A1-46F7-85B4-A70A1B76CDDD}"/>
              </a:ext>
            </a:extLst>
          </p:cNvPr>
          <p:cNvSpPr/>
          <p:nvPr/>
        </p:nvSpPr>
        <p:spPr>
          <a:xfrm>
            <a:off x="286265" y="1114926"/>
            <a:ext cx="11619470" cy="452387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26F9BE67-AB92-4E29-B4C6-B990D1217450}"/>
              </a:ext>
            </a:extLst>
          </p:cNvPr>
          <p:cNvSpPr>
            <a:spLocks noGrp="1"/>
          </p:cNvSpPr>
          <p:nvPr>
            <p:ph type="title"/>
          </p:nvPr>
        </p:nvSpPr>
        <p:spPr/>
        <p:txBody>
          <a:bodyPr/>
          <a:lstStyle/>
          <a:p>
            <a:r>
              <a:rPr lang="en-US" dirty="0"/>
              <a:t>Glennis Platform</a:t>
            </a:r>
          </a:p>
        </p:txBody>
      </p:sp>
      <p:pic>
        <p:nvPicPr>
          <p:cNvPr id="3" name="Picture 2">
            <a:extLst>
              <a:ext uri="{FF2B5EF4-FFF2-40B4-BE49-F238E27FC236}">
                <a16:creationId xmlns:a16="http://schemas.microsoft.com/office/drawing/2014/main" id="{0A5A7A3D-E734-4DE9-AD91-EE1B2AD721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9699" y="1604599"/>
            <a:ext cx="1079040" cy="1079040"/>
          </a:xfrm>
          <a:prstGeom prst="rect">
            <a:avLst/>
          </a:prstGeom>
        </p:spPr>
      </p:pic>
      <p:pic>
        <p:nvPicPr>
          <p:cNvPr id="4" name="Graphic 3">
            <a:extLst>
              <a:ext uri="{FF2B5EF4-FFF2-40B4-BE49-F238E27FC236}">
                <a16:creationId xmlns:a16="http://schemas.microsoft.com/office/drawing/2014/main" id="{2CB11F99-68AA-4CA7-A66A-33AAE7E7405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849203" y="1604599"/>
            <a:ext cx="977244" cy="1079040"/>
          </a:xfrm>
          <a:prstGeom prst="rect">
            <a:avLst/>
          </a:prstGeom>
        </p:spPr>
      </p:pic>
      <p:pic>
        <p:nvPicPr>
          <p:cNvPr id="5" name="Graphic 4">
            <a:extLst>
              <a:ext uri="{FF2B5EF4-FFF2-40B4-BE49-F238E27FC236}">
                <a16:creationId xmlns:a16="http://schemas.microsoft.com/office/drawing/2014/main" id="{230CB029-BAB7-44C6-BD14-83B1BAD3F4E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116911" y="1646364"/>
            <a:ext cx="977244" cy="1079040"/>
          </a:xfrm>
          <a:prstGeom prst="rect">
            <a:avLst/>
          </a:prstGeom>
        </p:spPr>
      </p:pic>
      <p:pic>
        <p:nvPicPr>
          <p:cNvPr id="6" name="Picture 5">
            <a:extLst>
              <a:ext uri="{FF2B5EF4-FFF2-40B4-BE49-F238E27FC236}">
                <a16:creationId xmlns:a16="http://schemas.microsoft.com/office/drawing/2014/main" id="{3C2F9C44-6B96-402F-BAF4-DCE4CAC3ABE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384619" y="1646364"/>
            <a:ext cx="921396" cy="1079039"/>
          </a:xfrm>
          <a:prstGeom prst="rect">
            <a:avLst/>
          </a:prstGeom>
        </p:spPr>
      </p:pic>
      <p:pic>
        <p:nvPicPr>
          <p:cNvPr id="7" name="Graphic 6">
            <a:extLst>
              <a:ext uri="{FF2B5EF4-FFF2-40B4-BE49-F238E27FC236}">
                <a16:creationId xmlns:a16="http://schemas.microsoft.com/office/drawing/2014/main" id="{3876DE0C-876D-489D-A5C7-2C49A23079EE}"/>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173992" y="1667245"/>
            <a:ext cx="939419" cy="1037275"/>
          </a:xfrm>
          <a:prstGeom prst="rect">
            <a:avLst/>
          </a:prstGeom>
        </p:spPr>
      </p:pic>
      <p:pic>
        <p:nvPicPr>
          <p:cNvPr id="8" name="Graphic 7">
            <a:extLst>
              <a:ext uri="{FF2B5EF4-FFF2-40B4-BE49-F238E27FC236}">
                <a16:creationId xmlns:a16="http://schemas.microsoft.com/office/drawing/2014/main" id="{B95E4AD8-A576-4B60-A807-15046E5010FE}"/>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596479" y="1604599"/>
            <a:ext cx="962025" cy="1076325"/>
          </a:xfrm>
          <a:prstGeom prst="rect">
            <a:avLst/>
          </a:prstGeom>
        </p:spPr>
      </p:pic>
      <p:pic>
        <p:nvPicPr>
          <p:cNvPr id="9" name="Picture 8">
            <a:extLst>
              <a:ext uri="{FF2B5EF4-FFF2-40B4-BE49-F238E27FC236}">
                <a16:creationId xmlns:a16="http://schemas.microsoft.com/office/drawing/2014/main" id="{83EE4C04-212F-4D47-B92A-BA2779571215}"/>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848968" y="1646364"/>
            <a:ext cx="1034560" cy="1034560"/>
          </a:xfrm>
          <a:prstGeom prst="rect">
            <a:avLst/>
          </a:prstGeom>
        </p:spPr>
      </p:pic>
      <p:pic>
        <p:nvPicPr>
          <p:cNvPr id="10" name="Picture 9">
            <a:extLst>
              <a:ext uri="{FF2B5EF4-FFF2-40B4-BE49-F238E27FC236}">
                <a16:creationId xmlns:a16="http://schemas.microsoft.com/office/drawing/2014/main" id="{9DAD2F22-4747-4895-9D1C-2FB8A76BFDDF}"/>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403875" y="1667245"/>
            <a:ext cx="1015435" cy="1013679"/>
          </a:xfrm>
          <a:prstGeom prst="rect">
            <a:avLst/>
          </a:prstGeom>
        </p:spPr>
      </p:pic>
      <p:pic>
        <p:nvPicPr>
          <p:cNvPr id="11" name="Picture 10">
            <a:extLst>
              <a:ext uri="{FF2B5EF4-FFF2-40B4-BE49-F238E27FC236}">
                <a16:creationId xmlns:a16="http://schemas.microsoft.com/office/drawing/2014/main" id="{B0ABC1B9-4F72-462D-BD2C-1FC30AE64294}"/>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0709774" y="1688128"/>
            <a:ext cx="1002526" cy="1037275"/>
          </a:xfrm>
          <a:prstGeom prst="rect">
            <a:avLst/>
          </a:prstGeom>
        </p:spPr>
      </p:pic>
      <p:sp>
        <p:nvSpPr>
          <p:cNvPr id="12" name="TextBox 11">
            <a:extLst>
              <a:ext uri="{FF2B5EF4-FFF2-40B4-BE49-F238E27FC236}">
                <a16:creationId xmlns:a16="http://schemas.microsoft.com/office/drawing/2014/main" id="{B4FF6E63-205D-4793-8088-3EDB32F610FF}"/>
              </a:ext>
            </a:extLst>
          </p:cNvPr>
          <p:cNvSpPr txBox="1"/>
          <p:nvPr/>
        </p:nvSpPr>
        <p:spPr>
          <a:xfrm>
            <a:off x="518926" y="2805139"/>
            <a:ext cx="992708" cy="369332"/>
          </a:xfrm>
          <a:prstGeom prst="rect">
            <a:avLst/>
          </a:prstGeom>
          <a:noFill/>
        </p:spPr>
        <p:txBody>
          <a:bodyPr wrap="none" rtlCol="0">
            <a:spAutoFit/>
          </a:bodyPr>
          <a:lstStyle/>
          <a:p>
            <a:pPr algn="ctr"/>
            <a:r>
              <a:rPr lang="en-US" dirty="0">
                <a:solidFill>
                  <a:srgbClr val="2A355F"/>
                </a:solidFill>
              </a:rPr>
              <a:t>Portfolio</a:t>
            </a:r>
          </a:p>
        </p:txBody>
      </p:sp>
      <p:sp>
        <p:nvSpPr>
          <p:cNvPr id="13" name="TextBox 12">
            <a:extLst>
              <a:ext uri="{FF2B5EF4-FFF2-40B4-BE49-F238E27FC236}">
                <a16:creationId xmlns:a16="http://schemas.microsoft.com/office/drawing/2014/main" id="{1A2B11C8-CA9A-4630-987F-8A1979187022}"/>
              </a:ext>
            </a:extLst>
          </p:cNvPr>
          <p:cNvSpPr txBox="1"/>
          <p:nvPr/>
        </p:nvSpPr>
        <p:spPr>
          <a:xfrm>
            <a:off x="2010051" y="2812095"/>
            <a:ext cx="659155" cy="369332"/>
          </a:xfrm>
          <a:prstGeom prst="rect">
            <a:avLst/>
          </a:prstGeom>
          <a:noFill/>
        </p:spPr>
        <p:txBody>
          <a:bodyPr wrap="none" rtlCol="0">
            <a:spAutoFit/>
          </a:bodyPr>
          <a:lstStyle/>
          <a:p>
            <a:pPr algn="ctr"/>
            <a:r>
              <a:rPr lang="en-US" dirty="0">
                <a:solidFill>
                  <a:srgbClr val="2A355F"/>
                </a:solidFill>
              </a:rPr>
              <a:t>Sales</a:t>
            </a:r>
          </a:p>
        </p:txBody>
      </p:sp>
      <p:sp>
        <p:nvSpPr>
          <p:cNvPr id="14" name="TextBox 13">
            <a:extLst>
              <a:ext uri="{FF2B5EF4-FFF2-40B4-BE49-F238E27FC236}">
                <a16:creationId xmlns:a16="http://schemas.microsoft.com/office/drawing/2014/main" id="{C13660FF-BBB2-4CCC-A707-A36AF5011D65}"/>
              </a:ext>
            </a:extLst>
          </p:cNvPr>
          <p:cNvSpPr txBox="1"/>
          <p:nvPr/>
        </p:nvSpPr>
        <p:spPr>
          <a:xfrm>
            <a:off x="3059550" y="2812095"/>
            <a:ext cx="1091966" cy="646331"/>
          </a:xfrm>
          <a:prstGeom prst="rect">
            <a:avLst/>
          </a:prstGeom>
          <a:noFill/>
        </p:spPr>
        <p:txBody>
          <a:bodyPr wrap="none" rtlCol="0">
            <a:spAutoFit/>
          </a:bodyPr>
          <a:lstStyle/>
          <a:p>
            <a:pPr algn="ctr"/>
            <a:r>
              <a:rPr lang="en-US" dirty="0">
                <a:solidFill>
                  <a:srgbClr val="2A355F"/>
                </a:solidFill>
              </a:rPr>
              <a:t>Leasing &amp;</a:t>
            </a:r>
          </a:p>
          <a:p>
            <a:pPr algn="ctr"/>
            <a:r>
              <a:rPr lang="en-US" dirty="0">
                <a:solidFill>
                  <a:srgbClr val="2A355F"/>
                </a:solidFill>
              </a:rPr>
              <a:t>Billing</a:t>
            </a:r>
          </a:p>
        </p:txBody>
      </p:sp>
      <p:sp>
        <p:nvSpPr>
          <p:cNvPr id="15" name="TextBox 14">
            <a:extLst>
              <a:ext uri="{FF2B5EF4-FFF2-40B4-BE49-F238E27FC236}">
                <a16:creationId xmlns:a16="http://schemas.microsoft.com/office/drawing/2014/main" id="{444959FC-9264-45B3-9EFB-6D004A061C1C}"/>
              </a:ext>
            </a:extLst>
          </p:cNvPr>
          <p:cNvSpPr txBox="1"/>
          <p:nvPr/>
        </p:nvSpPr>
        <p:spPr>
          <a:xfrm>
            <a:off x="4359456" y="2812095"/>
            <a:ext cx="997644" cy="646331"/>
          </a:xfrm>
          <a:prstGeom prst="rect">
            <a:avLst/>
          </a:prstGeom>
          <a:noFill/>
        </p:spPr>
        <p:txBody>
          <a:bodyPr wrap="none" rtlCol="0">
            <a:spAutoFit/>
          </a:bodyPr>
          <a:lstStyle/>
          <a:p>
            <a:pPr algn="ctr"/>
            <a:r>
              <a:rPr lang="en-US" dirty="0">
                <a:solidFill>
                  <a:srgbClr val="2A355F"/>
                </a:solidFill>
              </a:rPr>
              <a:t>Resident</a:t>
            </a:r>
          </a:p>
          <a:p>
            <a:pPr algn="ctr"/>
            <a:r>
              <a:rPr lang="en-US" dirty="0">
                <a:solidFill>
                  <a:srgbClr val="2A355F"/>
                </a:solidFill>
              </a:rPr>
              <a:t>Care</a:t>
            </a:r>
          </a:p>
        </p:txBody>
      </p:sp>
      <p:sp>
        <p:nvSpPr>
          <p:cNvPr id="16" name="TextBox 15">
            <a:extLst>
              <a:ext uri="{FF2B5EF4-FFF2-40B4-BE49-F238E27FC236}">
                <a16:creationId xmlns:a16="http://schemas.microsoft.com/office/drawing/2014/main" id="{D4BE7DB7-758E-47CE-9ED7-59AE6E592240}"/>
              </a:ext>
            </a:extLst>
          </p:cNvPr>
          <p:cNvSpPr txBox="1"/>
          <p:nvPr/>
        </p:nvSpPr>
        <p:spPr>
          <a:xfrm>
            <a:off x="5699823" y="2812095"/>
            <a:ext cx="755336" cy="369332"/>
          </a:xfrm>
          <a:prstGeom prst="rect">
            <a:avLst/>
          </a:prstGeom>
          <a:noFill/>
        </p:spPr>
        <p:txBody>
          <a:bodyPr wrap="none" rtlCol="0">
            <a:spAutoFit/>
          </a:bodyPr>
          <a:lstStyle/>
          <a:p>
            <a:pPr algn="ctr"/>
            <a:r>
              <a:rPr lang="en-US" dirty="0" err="1">
                <a:solidFill>
                  <a:srgbClr val="2A355F"/>
                </a:solidFill>
              </a:rPr>
              <a:t>eMAR</a:t>
            </a:r>
            <a:endParaRPr lang="en-US" dirty="0">
              <a:solidFill>
                <a:srgbClr val="2A355F"/>
              </a:solidFill>
            </a:endParaRPr>
          </a:p>
        </p:txBody>
      </p:sp>
      <p:sp>
        <p:nvSpPr>
          <p:cNvPr id="17" name="TextBox 16">
            <a:extLst>
              <a:ext uri="{FF2B5EF4-FFF2-40B4-BE49-F238E27FC236}">
                <a16:creationId xmlns:a16="http://schemas.microsoft.com/office/drawing/2014/main" id="{24F24F58-76EF-4691-B815-EE03FAECCF1B}"/>
              </a:ext>
            </a:extLst>
          </p:cNvPr>
          <p:cNvSpPr txBox="1"/>
          <p:nvPr/>
        </p:nvSpPr>
        <p:spPr>
          <a:xfrm>
            <a:off x="6757747" y="2785204"/>
            <a:ext cx="1217001" cy="646331"/>
          </a:xfrm>
          <a:prstGeom prst="rect">
            <a:avLst/>
          </a:prstGeom>
          <a:noFill/>
        </p:spPr>
        <p:txBody>
          <a:bodyPr wrap="none" rtlCol="0">
            <a:spAutoFit/>
          </a:bodyPr>
          <a:lstStyle/>
          <a:p>
            <a:pPr algn="ctr"/>
            <a:r>
              <a:rPr lang="en-US" dirty="0">
                <a:solidFill>
                  <a:srgbClr val="2A355F"/>
                </a:solidFill>
              </a:rPr>
              <a:t>Resident</a:t>
            </a:r>
          </a:p>
          <a:p>
            <a:pPr algn="ctr"/>
            <a:r>
              <a:rPr lang="en-US" dirty="0">
                <a:solidFill>
                  <a:srgbClr val="2A355F"/>
                </a:solidFill>
              </a:rPr>
              <a:t>Experience</a:t>
            </a:r>
          </a:p>
        </p:txBody>
      </p:sp>
      <p:sp>
        <p:nvSpPr>
          <p:cNvPr id="18" name="TextBox 17">
            <a:extLst>
              <a:ext uri="{FF2B5EF4-FFF2-40B4-BE49-F238E27FC236}">
                <a16:creationId xmlns:a16="http://schemas.microsoft.com/office/drawing/2014/main" id="{2FBD19E7-255F-4A7B-9B64-D0EB5A01C8AD}"/>
              </a:ext>
            </a:extLst>
          </p:cNvPr>
          <p:cNvSpPr txBox="1"/>
          <p:nvPr/>
        </p:nvSpPr>
        <p:spPr>
          <a:xfrm>
            <a:off x="8211756" y="2739038"/>
            <a:ext cx="859531" cy="369332"/>
          </a:xfrm>
          <a:prstGeom prst="rect">
            <a:avLst/>
          </a:prstGeom>
          <a:noFill/>
        </p:spPr>
        <p:txBody>
          <a:bodyPr wrap="none" rtlCol="0">
            <a:spAutoFit/>
          </a:bodyPr>
          <a:lstStyle/>
          <a:p>
            <a:pPr algn="ctr"/>
            <a:r>
              <a:rPr lang="en-US" dirty="0">
                <a:solidFill>
                  <a:srgbClr val="2A355F"/>
                </a:solidFill>
              </a:rPr>
              <a:t>Quality</a:t>
            </a:r>
          </a:p>
        </p:txBody>
      </p:sp>
      <p:sp>
        <p:nvSpPr>
          <p:cNvPr id="19" name="TextBox 18">
            <a:extLst>
              <a:ext uri="{FF2B5EF4-FFF2-40B4-BE49-F238E27FC236}">
                <a16:creationId xmlns:a16="http://schemas.microsoft.com/office/drawing/2014/main" id="{1E24BF1E-83AB-40C7-B81D-17DAA7263D55}"/>
              </a:ext>
            </a:extLst>
          </p:cNvPr>
          <p:cNvSpPr txBox="1"/>
          <p:nvPr/>
        </p:nvSpPr>
        <p:spPr>
          <a:xfrm>
            <a:off x="9360799" y="2739038"/>
            <a:ext cx="1101585" cy="369332"/>
          </a:xfrm>
          <a:prstGeom prst="rect">
            <a:avLst/>
          </a:prstGeom>
          <a:noFill/>
        </p:spPr>
        <p:txBody>
          <a:bodyPr wrap="none" rtlCol="0">
            <a:spAutoFit/>
          </a:bodyPr>
          <a:lstStyle/>
          <a:p>
            <a:pPr algn="ctr"/>
            <a:r>
              <a:rPr lang="en-US" dirty="0">
                <a:solidFill>
                  <a:srgbClr val="2A355F"/>
                </a:solidFill>
              </a:rPr>
              <a:t>Financials</a:t>
            </a:r>
          </a:p>
        </p:txBody>
      </p:sp>
      <p:sp>
        <p:nvSpPr>
          <p:cNvPr id="20" name="TextBox 19">
            <a:extLst>
              <a:ext uri="{FF2B5EF4-FFF2-40B4-BE49-F238E27FC236}">
                <a16:creationId xmlns:a16="http://schemas.microsoft.com/office/drawing/2014/main" id="{6ED2D279-FA67-43F1-B2F9-FA9DF00F6DB8}"/>
              </a:ext>
            </a:extLst>
          </p:cNvPr>
          <p:cNvSpPr txBox="1"/>
          <p:nvPr/>
        </p:nvSpPr>
        <p:spPr>
          <a:xfrm>
            <a:off x="10759888" y="2739038"/>
            <a:ext cx="902298" cy="369332"/>
          </a:xfrm>
          <a:prstGeom prst="rect">
            <a:avLst/>
          </a:prstGeom>
          <a:noFill/>
        </p:spPr>
        <p:txBody>
          <a:bodyPr wrap="none" rtlCol="0">
            <a:spAutoFit/>
          </a:bodyPr>
          <a:lstStyle/>
          <a:p>
            <a:pPr algn="ctr"/>
            <a:r>
              <a:rPr lang="en-US" dirty="0">
                <a:solidFill>
                  <a:srgbClr val="2A355F"/>
                </a:solidFill>
              </a:rPr>
              <a:t>Insights</a:t>
            </a:r>
          </a:p>
        </p:txBody>
      </p:sp>
      <p:pic>
        <p:nvPicPr>
          <p:cNvPr id="24" name="Picture 23">
            <a:extLst>
              <a:ext uri="{FF2B5EF4-FFF2-40B4-BE49-F238E27FC236}">
                <a16:creationId xmlns:a16="http://schemas.microsoft.com/office/drawing/2014/main" id="{FE22DA73-7866-41BC-9FF1-98E31FAE4639}"/>
              </a:ext>
            </a:extLst>
          </p:cNvPr>
          <p:cNvPicPr>
            <a:picLocks noChangeAspect="1"/>
          </p:cNvPicPr>
          <p:nvPr/>
        </p:nvPicPr>
        <p:blipFill>
          <a:blip r:embed="rId15"/>
          <a:stretch>
            <a:fillRect/>
          </a:stretch>
        </p:blipFill>
        <p:spPr>
          <a:xfrm>
            <a:off x="4268782" y="4079746"/>
            <a:ext cx="3614746" cy="1037275"/>
          </a:xfrm>
          <a:prstGeom prst="rect">
            <a:avLst/>
          </a:prstGeom>
        </p:spPr>
      </p:pic>
    </p:spTree>
    <p:extLst>
      <p:ext uri="{BB962C8B-B14F-4D97-AF65-F5344CB8AC3E}">
        <p14:creationId xmlns:p14="http://schemas.microsoft.com/office/powerpoint/2010/main" val="863645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500"/>
                                        <p:tgtEl>
                                          <p:spTgt spid="13"/>
                                        </p:tgtEl>
                                      </p:cBhvr>
                                    </p:animEffect>
                                  </p:childTnLst>
                                </p:cTn>
                              </p:par>
                              <p:par>
                                <p:cTn id="17" presetID="10"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par>
                                <p:cTn id="23" presetID="10" presetClass="entr" presetSubtype="0" fill="hold" nodeType="with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500"/>
                                        <p:tgtEl>
                                          <p:spTgt spid="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fade">
                                      <p:cBhvr>
                                        <p:cTn id="28" dur="500"/>
                                        <p:tgtEl>
                                          <p:spTgt spid="15"/>
                                        </p:tgtEl>
                                      </p:cBhvr>
                                    </p:animEffect>
                                  </p:childTnLst>
                                </p:cTn>
                              </p:par>
                              <p:par>
                                <p:cTn id="29" presetID="10" presetClass="entr" presetSubtype="0" fill="hold" nodeType="with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500"/>
                                        <p:tgtEl>
                                          <p:spTgt spid="8"/>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500"/>
                                        <p:tgtEl>
                                          <p:spTgt spid="16"/>
                                        </p:tgtEl>
                                      </p:cBhvr>
                                    </p:animEffect>
                                  </p:childTnLst>
                                </p:cTn>
                              </p:par>
                              <p:par>
                                <p:cTn id="35" presetID="10" presetClass="entr" presetSubtype="0" fill="hold" nodeType="with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fade">
                                      <p:cBhvr>
                                        <p:cTn id="37" dur="500"/>
                                        <p:tgtEl>
                                          <p:spTgt spid="9"/>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fade">
                                      <p:cBhvr>
                                        <p:cTn id="40" dur="500"/>
                                        <p:tgtEl>
                                          <p:spTgt spid="17"/>
                                        </p:tgtEl>
                                      </p:cBhvr>
                                    </p:animEffect>
                                  </p:childTnLst>
                                </p:cTn>
                              </p:par>
                              <p:par>
                                <p:cTn id="41" presetID="10" presetClass="entr" presetSubtype="0" fill="hold" nodeType="withEffect">
                                  <p:stCondLst>
                                    <p:cond delay="0"/>
                                  </p:stCondLst>
                                  <p:childTnLst>
                                    <p:set>
                                      <p:cBhvr>
                                        <p:cTn id="42" dur="1" fill="hold">
                                          <p:stCondLst>
                                            <p:cond delay="0"/>
                                          </p:stCondLst>
                                        </p:cTn>
                                        <p:tgtEl>
                                          <p:spTgt spid="7"/>
                                        </p:tgtEl>
                                        <p:attrNameLst>
                                          <p:attrName>style.visibility</p:attrName>
                                        </p:attrNameLst>
                                      </p:cBhvr>
                                      <p:to>
                                        <p:strVal val="visible"/>
                                      </p:to>
                                    </p:set>
                                    <p:animEffect transition="in" filter="fade">
                                      <p:cBhvr>
                                        <p:cTn id="43" dur="500"/>
                                        <p:tgtEl>
                                          <p:spTgt spid="7"/>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8"/>
                                        </p:tgtEl>
                                        <p:attrNameLst>
                                          <p:attrName>style.visibility</p:attrName>
                                        </p:attrNameLst>
                                      </p:cBhvr>
                                      <p:to>
                                        <p:strVal val="visible"/>
                                      </p:to>
                                    </p:set>
                                    <p:animEffect transition="in" filter="fade">
                                      <p:cBhvr>
                                        <p:cTn id="46" dur="500"/>
                                        <p:tgtEl>
                                          <p:spTgt spid="18"/>
                                        </p:tgtEl>
                                      </p:cBhvr>
                                    </p:animEffect>
                                  </p:childTnLst>
                                </p:cTn>
                              </p:par>
                              <p:par>
                                <p:cTn id="47" presetID="10" presetClass="entr" presetSubtype="0" fill="hold" nodeType="withEffect">
                                  <p:stCondLst>
                                    <p:cond delay="0"/>
                                  </p:stCondLst>
                                  <p:childTnLst>
                                    <p:set>
                                      <p:cBhvr>
                                        <p:cTn id="48" dur="1" fill="hold">
                                          <p:stCondLst>
                                            <p:cond delay="0"/>
                                          </p:stCondLst>
                                        </p:cTn>
                                        <p:tgtEl>
                                          <p:spTgt spid="10"/>
                                        </p:tgtEl>
                                        <p:attrNameLst>
                                          <p:attrName>style.visibility</p:attrName>
                                        </p:attrNameLst>
                                      </p:cBhvr>
                                      <p:to>
                                        <p:strVal val="visible"/>
                                      </p:to>
                                    </p:set>
                                    <p:animEffect transition="in" filter="fade">
                                      <p:cBhvr>
                                        <p:cTn id="49" dur="500"/>
                                        <p:tgtEl>
                                          <p:spTgt spid="10"/>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9"/>
                                        </p:tgtEl>
                                        <p:attrNameLst>
                                          <p:attrName>style.visibility</p:attrName>
                                        </p:attrNameLst>
                                      </p:cBhvr>
                                      <p:to>
                                        <p:strVal val="visible"/>
                                      </p:to>
                                    </p:set>
                                    <p:animEffect transition="in" filter="fade">
                                      <p:cBhvr>
                                        <p:cTn id="52" dur="500"/>
                                        <p:tgtEl>
                                          <p:spTgt spid="19"/>
                                        </p:tgtEl>
                                      </p:cBhvr>
                                    </p:animEffect>
                                  </p:childTnLst>
                                </p:cTn>
                              </p:par>
                              <p:par>
                                <p:cTn id="53" presetID="10" presetClass="entr" presetSubtype="0" fill="hold" nodeType="withEffect">
                                  <p:stCondLst>
                                    <p:cond delay="0"/>
                                  </p:stCondLst>
                                  <p:childTnLst>
                                    <p:set>
                                      <p:cBhvr>
                                        <p:cTn id="54" dur="1" fill="hold">
                                          <p:stCondLst>
                                            <p:cond delay="0"/>
                                          </p:stCondLst>
                                        </p:cTn>
                                        <p:tgtEl>
                                          <p:spTgt spid="11"/>
                                        </p:tgtEl>
                                        <p:attrNameLst>
                                          <p:attrName>style.visibility</p:attrName>
                                        </p:attrNameLst>
                                      </p:cBhvr>
                                      <p:to>
                                        <p:strVal val="visible"/>
                                      </p:to>
                                    </p:set>
                                    <p:animEffect transition="in" filter="fade">
                                      <p:cBhvr>
                                        <p:cTn id="55" dur="500"/>
                                        <p:tgtEl>
                                          <p:spTgt spid="11"/>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20"/>
                                        </p:tgtEl>
                                        <p:attrNameLst>
                                          <p:attrName>style.visibility</p:attrName>
                                        </p:attrNameLst>
                                      </p:cBhvr>
                                      <p:to>
                                        <p:strVal val="visible"/>
                                      </p:to>
                                    </p:set>
                                    <p:animEffect transition="in" filter="fade">
                                      <p:cBhvr>
                                        <p:cTn id="58"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5" grpId="0"/>
      <p:bldP spid="16" grpId="0"/>
      <p:bldP spid="17" grpId="0"/>
      <p:bldP spid="18" grpId="0"/>
      <p:bldP spid="19" grpId="0"/>
      <p:bldP spid="2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7DBC47-FF3A-4791-8CB8-1FF8AE7A7381}"/>
              </a:ext>
            </a:extLst>
          </p:cNvPr>
          <p:cNvSpPr>
            <a:spLocks noGrp="1"/>
          </p:cNvSpPr>
          <p:nvPr>
            <p:ph type="title"/>
          </p:nvPr>
        </p:nvSpPr>
        <p:spPr/>
        <p:txBody>
          <a:bodyPr/>
          <a:lstStyle/>
          <a:p>
            <a:r>
              <a:rPr lang="en-US" dirty="0"/>
              <a:t>Azure Serverless Offerings &amp; Tools</a:t>
            </a:r>
          </a:p>
        </p:txBody>
      </p:sp>
      <p:sp>
        <p:nvSpPr>
          <p:cNvPr id="12" name="Rectangle 11">
            <a:extLst>
              <a:ext uri="{FF2B5EF4-FFF2-40B4-BE49-F238E27FC236}">
                <a16:creationId xmlns:a16="http://schemas.microsoft.com/office/drawing/2014/main" id="{9D8F0F7B-069B-4918-8FB4-E920AD4ED2DA}"/>
              </a:ext>
            </a:extLst>
          </p:cNvPr>
          <p:cNvSpPr/>
          <p:nvPr/>
        </p:nvSpPr>
        <p:spPr>
          <a:xfrm>
            <a:off x="4264928" y="4277520"/>
            <a:ext cx="3662157" cy="923330"/>
          </a:xfrm>
          <a:prstGeom prst="rect">
            <a:avLst/>
          </a:prstGeom>
          <a:noFill/>
        </p:spPr>
        <p:txBody>
          <a:bodyPr wrap="none" lIns="91440" tIns="45720" rIns="91440" bIns="45720">
            <a:spAutoFit/>
          </a:bodyPr>
          <a:lstStyle/>
          <a:p>
            <a:pPr algn="ctr"/>
            <a:r>
              <a:rPr lang="en-US" sz="5400" b="0" cap="none" spc="0" dirty="0">
                <a:ln w="0"/>
                <a:solidFill>
                  <a:srgbClr val="5C005C"/>
                </a:solidFill>
                <a:effectLst>
                  <a:outerShdw blurRad="38100" dist="25400" dir="5400000" algn="ctr" rotWithShape="0">
                    <a:srgbClr val="6E747A">
                      <a:alpha val="43000"/>
                    </a:srgbClr>
                  </a:outerShdw>
                </a:effectLst>
                <a:latin typeface="Kamerik205 8" panose="020B0803030600020004" pitchFamily="34" charset="0"/>
              </a:rPr>
              <a:t>Database</a:t>
            </a:r>
          </a:p>
        </p:txBody>
      </p:sp>
      <p:grpSp>
        <p:nvGrpSpPr>
          <p:cNvPr id="22" name="Group 21">
            <a:extLst>
              <a:ext uri="{FF2B5EF4-FFF2-40B4-BE49-F238E27FC236}">
                <a16:creationId xmlns:a16="http://schemas.microsoft.com/office/drawing/2014/main" id="{00A63DCC-AE3A-47C0-A906-8F438CF21E52}"/>
              </a:ext>
            </a:extLst>
          </p:cNvPr>
          <p:cNvGrpSpPr/>
          <p:nvPr/>
        </p:nvGrpSpPr>
        <p:grpSpPr>
          <a:xfrm>
            <a:off x="3343667" y="1915960"/>
            <a:ext cx="2096985" cy="1925235"/>
            <a:chOff x="3343667" y="1915960"/>
            <a:chExt cx="2096985" cy="1925235"/>
          </a:xfrm>
        </p:grpSpPr>
        <p:pic>
          <p:nvPicPr>
            <p:cNvPr id="23" name="Graphic 22">
              <a:extLst>
                <a:ext uri="{FF2B5EF4-FFF2-40B4-BE49-F238E27FC236}">
                  <a16:creationId xmlns:a16="http://schemas.microsoft.com/office/drawing/2014/main" id="{84332CAB-C480-44DB-96EF-DC66373EAEC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3657071" y="1915960"/>
              <a:ext cx="1470178" cy="1470178"/>
            </a:xfrm>
            <a:prstGeom prst="rect">
              <a:avLst/>
            </a:prstGeom>
          </p:spPr>
        </p:pic>
        <p:sp>
          <p:nvSpPr>
            <p:cNvPr id="24" name="TextBox 23">
              <a:extLst>
                <a:ext uri="{FF2B5EF4-FFF2-40B4-BE49-F238E27FC236}">
                  <a16:creationId xmlns:a16="http://schemas.microsoft.com/office/drawing/2014/main" id="{5C119932-F455-45F3-A102-628C9D9CDD54}"/>
                </a:ext>
              </a:extLst>
            </p:cNvPr>
            <p:cNvSpPr txBox="1"/>
            <p:nvPr/>
          </p:nvSpPr>
          <p:spPr>
            <a:xfrm>
              <a:off x="3343667" y="3471863"/>
              <a:ext cx="2096985" cy="369332"/>
            </a:xfrm>
            <a:prstGeom prst="rect">
              <a:avLst/>
            </a:prstGeom>
            <a:noFill/>
          </p:spPr>
          <p:txBody>
            <a:bodyPr wrap="none" rtlCol="0">
              <a:spAutoFit/>
            </a:bodyPr>
            <a:lstStyle/>
            <a:p>
              <a:pPr algn="ctr"/>
              <a:r>
                <a:rPr lang="en-US" b="1" dirty="0">
                  <a:solidFill>
                    <a:srgbClr val="2A355F"/>
                  </a:solidFill>
                </a:rPr>
                <a:t>Azure SQL Database</a:t>
              </a:r>
            </a:p>
          </p:txBody>
        </p:sp>
      </p:grpSp>
      <p:grpSp>
        <p:nvGrpSpPr>
          <p:cNvPr id="25" name="Group 24">
            <a:extLst>
              <a:ext uri="{FF2B5EF4-FFF2-40B4-BE49-F238E27FC236}">
                <a16:creationId xmlns:a16="http://schemas.microsoft.com/office/drawing/2014/main" id="{1F55AA8D-A816-4480-8736-EB7AD4D3BCD0}"/>
              </a:ext>
            </a:extLst>
          </p:cNvPr>
          <p:cNvGrpSpPr/>
          <p:nvPr/>
        </p:nvGrpSpPr>
        <p:grpSpPr>
          <a:xfrm>
            <a:off x="6541272" y="1915960"/>
            <a:ext cx="1852880" cy="1925235"/>
            <a:chOff x="6541272" y="1915960"/>
            <a:chExt cx="1852880" cy="1925235"/>
          </a:xfrm>
        </p:grpSpPr>
        <p:pic>
          <p:nvPicPr>
            <p:cNvPr id="26" name="Graphic 25">
              <a:extLst>
                <a:ext uri="{FF2B5EF4-FFF2-40B4-BE49-F238E27FC236}">
                  <a16:creationId xmlns:a16="http://schemas.microsoft.com/office/drawing/2014/main" id="{C441C5D0-E987-44B0-9503-6101E6C568D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6732623" y="1915960"/>
              <a:ext cx="1470178" cy="1470178"/>
            </a:xfrm>
            <a:prstGeom prst="rect">
              <a:avLst/>
            </a:prstGeom>
          </p:spPr>
        </p:pic>
        <p:sp>
          <p:nvSpPr>
            <p:cNvPr id="27" name="TextBox 26">
              <a:extLst>
                <a:ext uri="{FF2B5EF4-FFF2-40B4-BE49-F238E27FC236}">
                  <a16:creationId xmlns:a16="http://schemas.microsoft.com/office/drawing/2014/main" id="{1033369D-CFAF-4813-B562-D8DF321E9B22}"/>
                </a:ext>
              </a:extLst>
            </p:cNvPr>
            <p:cNvSpPr txBox="1"/>
            <p:nvPr/>
          </p:nvSpPr>
          <p:spPr>
            <a:xfrm>
              <a:off x="6541272" y="3471863"/>
              <a:ext cx="1852880" cy="369332"/>
            </a:xfrm>
            <a:prstGeom prst="rect">
              <a:avLst/>
            </a:prstGeom>
            <a:noFill/>
          </p:spPr>
          <p:txBody>
            <a:bodyPr wrap="none" rtlCol="0">
              <a:spAutoFit/>
            </a:bodyPr>
            <a:lstStyle/>
            <a:p>
              <a:r>
                <a:rPr lang="en-US" b="1" dirty="0">
                  <a:solidFill>
                    <a:srgbClr val="2A355F"/>
                  </a:solidFill>
                </a:rPr>
                <a:t>Azure Cosmos DB</a:t>
              </a:r>
            </a:p>
          </p:txBody>
        </p:sp>
      </p:grpSp>
    </p:spTree>
    <p:extLst>
      <p:ext uri="{BB962C8B-B14F-4D97-AF65-F5344CB8AC3E}">
        <p14:creationId xmlns:p14="http://schemas.microsoft.com/office/powerpoint/2010/main" val="185570236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76400235-44A5-49F1-BEFA-09B0293DE7F6}"/>
              </a:ext>
            </a:extLst>
          </p:cNvPr>
          <p:cNvSpPr/>
          <p:nvPr/>
        </p:nvSpPr>
        <p:spPr>
          <a:xfrm>
            <a:off x="286265" y="1114926"/>
            <a:ext cx="11619470" cy="452387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26F9BE67-AB92-4E29-B4C6-B990D1217450}"/>
              </a:ext>
            </a:extLst>
          </p:cNvPr>
          <p:cNvSpPr>
            <a:spLocks noGrp="1"/>
          </p:cNvSpPr>
          <p:nvPr>
            <p:ph type="title"/>
          </p:nvPr>
        </p:nvSpPr>
        <p:spPr/>
        <p:txBody>
          <a:bodyPr/>
          <a:lstStyle/>
          <a:p>
            <a:r>
              <a:rPr lang="en-US" dirty="0"/>
              <a:t>Glennis Platform</a:t>
            </a:r>
          </a:p>
        </p:txBody>
      </p:sp>
      <p:pic>
        <p:nvPicPr>
          <p:cNvPr id="24" name="Picture 23">
            <a:extLst>
              <a:ext uri="{FF2B5EF4-FFF2-40B4-BE49-F238E27FC236}">
                <a16:creationId xmlns:a16="http://schemas.microsoft.com/office/drawing/2014/main" id="{FE22DA73-7866-41BC-9FF1-98E31FAE4639}"/>
              </a:ext>
            </a:extLst>
          </p:cNvPr>
          <p:cNvPicPr>
            <a:picLocks noChangeAspect="1"/>
          </p:cNvPicPr>
          <p:nvPr/>
        </p:nvPicPr>
        <p:blipFill>
          <a:blip r:embed="rId2"/>
          <a:stretch>
            <a:fillRect/>
          </a:stretch>
        </p:blipFill>
        <p:spPr>
          <a:xfrm>
            <a:off x="4268782" y="4079746"/>
            <a:ext cx="3614746" cy="1037275"/>
          </a:xfrm>
          <a:prstGeom prst="rect">
            <a:avLst/>
          </a:prstGeom>
        </p:spPr>
      </p:pic>
      <p:pic>
        <p:nvPicPr>
          <p:cNvPr id="26" name="Picture 25">
            <a:extLst>
              <a:ext uri="{FF2B5EF4-FFF2-40B4-BE49-F238E27FC236}">
                <a16:creationId xmlns:a16="http://schemas.microsoft.com/office/drawing/2014/main" id="{4CC96A6E-797B-4F14-BBC9-1E05EA121E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9699" y="1604599"/>
            <a:ext cx="1079040" cy="1079040"/>
          </a:xfrm>
          <a:prstGeom prst="rect">
            <a:avLst/>
          </a:prstGeom>
        </p:spPr>
      </p:pic>
      <p:pic>
        <p:nvPicPr>
          <p:cNvPr id="27" name="Graphic 26">
            <a:extLst>
              <a:ext uri="{FF2B5EF4-FFF2-40B4-BE49-F238E27FC236}">
                <a16:creationId xmlns:a16="http://schemas.microsoft.com/office/drawing/2014/main" id="{8C0465BA-9E61-40FA-8639-21D3C273A7A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849203" y="1604599"/>
            <a:ext cx="977244" cy="1079040"/>
          </a:xfrm>
          <a:prstGeom prst="rect">
            <a:avLst/>
          </a:prstGeom>
        </p:spPr>
      </p:pic>
      <p:pic>
        <p:nvPicPr>
          <p:cNvPr id="28" name="Graphic 27">
            <a:extLst>
              <a:ext uri="{FF2B5EF4-FFF2-40B4-BE49-F238E27FC236}">
                <a16:creationId xmlns:a16="http://schemas.microsoft.com/office/drawing/2014/main" id="{5802D747-AFBF-4A25-818F-43B782FDD20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116911" y="1646364"/>
            <a:ext cx="977244" cy="1079040"/>
          </a:xfrm>
          <a:prstGeom prst="rect">
            <a:avLst/>
          </a:prstGeom>
        </p:spPr>
      </p:pic>
      <p:pic>
        <p:nvPicPr>
          <p:cNvPr id="29" name="Picture 28">
            <a:extLst>
              <a:ext uri="{FF2B5EF4-FFF2-40B4-BE49-F238E27FC236}">
                <a16:creationId xmlns:a16="http://schemas.microsoft.com/office/drawing/2014/main" id="{AA4BF55C-925E-4CBF-9181-F3CBEE049B0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384619" y="1646364"/>
            <a:ext cx="921396" cy="1079039"/>
          </a:xfrm>
          <a:prstGeom prst="rect">
            <a:avLst/>
          </a:prstGeom>
        </p:spPr>
      </p:pic>
      <p:pic>
        <p:nvPicPr>
          <p:cNvPr id="30" name="Graphic 29">
            <a:extLst>
              <a:ext uri="{FF2B5EF4-FFF2-40B4-BE49-F238E27FC236}">
                <a16:creationId xmlns:a16="http://schemas.microsoft.com/office/drawing/2014/main" id="{ABD6B624-8A94-476B-B531-D618A6C337E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173992" y="1667245"/>
            <a:ext cx="939419" cy="1037275"/>
          </a:xfrm>
          <a:prstGeom prst="rect">
            <a:avLst/>
          </a:prstGeom>
        </p:spPr>
      </p:pic>
      <p:pic>
        <p:nvPicPr>
          <p:cNvPr id="31" name="Graphic 30">
            <a:extLst>
              <a:ext uri="{FF2B5EF4-FFF2-40B4-BE49-F238E27FC236}">
                <a16:creationId xmlns:a16="http://schemas.microsoft.com/office/drawing/2014/main" id="{C21BED45-7D49-4E8F-9766-2110636A72A0}"/>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596479" y="1604599"/>
            <a:ext cx="962025" cy="1076325"/>
          </a:xfrm>
          <a:prstGeom prst="rect">
            <a:avLst/>
          </a:prstGeom>
        </p:spPr>
      </p:pic>
      <p:pic>
        <p:nvPicPr>
          <p:cNvPr id="32" name="Picture 31">
            <a:extLst>
              <a:ext uri="{FF2B5EF4-FFF2-40B4-BE49-F238E27FC236}">
                <a16:creationId xmlns:a16="http://schemas.microsoft.com/office/drawing/2014/main" id="{9B6E10B5-F7B4-4275-8298-066340F896EC}"/>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848968" y="1646364"/>
            <a:ext cx="1034560" cy="1034560"/>
          </a:xfrm>
          <a:prstGeom prst="rect">
            <a:avLst/>
          </a:prstGeom>
        </p:spPr>
      </p:pic>
      <p:pic>
        <p:nvPicPr>
          <p:cNvPr id="33" name="Picture 32">
            <a:extLst>
              <a:ext uri="{FF2B5EF4-FFF2-40B4-BE49-F238E27FC236}">
                <a16:creationId xmlns:a16="http://schemas.microsoft.com/office/drawing/2014/main" id="{55B9C70F-063C-4A27-9E58-ECE1311F4924}"/>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9403875" y="1667245"/>
            <a:ext cx="1015435" cy="1013679"/>
          </a:xfrm>
          <a:prstGeom prst="rect">
            <a:avLst/>
          </a:prstGeom>
        </p:spPr>
      </p:pic>
      <p:pic>
        <p:nvPicPr>
          <p:cNvPr id="34" name="Picture 33">
            <a:extLst>
              <a:ext uri="{FF2B5EF4-FFF2-40B4-BE49-F238E27FC236}">
                <a16:creationId xmlns:a16="http://schemas.microsoft.com/office/drawing/2014/main" id="{D6FA4C31-9DAC-4257-82A7-F7EA804C1439}"/>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0709774" y="1688128"/>
            <a:ext cx="1002526" cy="1037275"/>
          </a:xfrm>
          <a:prstGeom prst="rect">
            <a:avLst/>
          </a:prstGeom>
        </p:spPr>
      </p:pic>
      <p:sp>
        <p:nvSpPr>
          <p:cNvPr id="35" name="TextBox 34">
            <a:extLst>
              <a:ext uri="{FF2B5EF4-FFF2-40B4-BE49-F238E27FC236}">
                <a16:creationId xmlns:a16="http://schemas.microsoft.com/office/drawing/2014/main" id="{FBE8F357-F4EA-4996-A25A-CE65659B3C49}"/>
              </a:ext>
            </a:extLst>
          </p:cNvPr>
          <p:cNvSpPr txBox="1"/>
          <p:nvPr/>
        </p:nvSpPr>
        <p:spPr>
          <a:xfrm>
            <a:off x="518926" y="2805139"/>
            <a:ext cx="992708" cy="369332"/>
          </a:xfrm>
          <a:prstGeom prst="rect">
            <a:avLst/>
          </a:prstGeom>
          <a:noFill/>
        </p:spPr>
        <p:txBody>
          <a:bodyPr wrap="none" rtlCol="0">
            <a:spAutoFit/>
          </a:bodyPr>
          <a:lstStyle/>
          <a:p>
            <a:pPr algn="ctr"/>
            <a:r>
              <a:rPr lang="en-US" dirty="0"/>
              <a:t>Portfolio</a:t>
            </a:r>
          </a:p>
        </p:txBody>
      </p:sp>
      <p:sp>
        <p:nvSpPr>
          <p:cNvPr id="36" name="TextBox 35">
            <a:extLst>
              <a:ext uri="{FF2B5EF4-FFF2-40B4-BE49-F238E27FC236}">
                <a16:creationId xmlns:a16="http://schemas.microsoft.com/office/drawing/2014/main" id="{65DD98A7-0BC5-4F53-8EB7-C9DC48E61A36}"/>
              </a:ext>
            </a:extLst>
          </p:cNvPr>
          <p:cNvSpPr txBox="1"/>
          <p:nvPr/>
        </p:nvSpPr>
        <p:spPr>
          <a:xfrm>
            <a:off x="2010051" y="2812095"/>
            <a:ext cx="659155" cy="369332"/>
          </a:xfrm>
          <a:prstGeom prst="rect">
            <a:avLst/>
          </a:prstGeom>
          <a:noFill/>
        </p:spPr>
        <p:txBody>
          <a:bodyPr wrap="none" rtlCol="0">
            <a:spAutoFit/>
          </a:bodyPr>
          <a:lstStyle/>
          <a:p>
            <a:pPr algn="ctr"/>
            <a:r>
              <a:rPr lang="en-US" dirty="0"/>
              <a:t>Sales</a:t>
            </a:r>
          </a:p>
        </p:txBody>
      </p:sp>
      <p:sp>
        <p:nvSpPr>
          <p:cNvPr id="37" name="TextBox 36">
            <a:extLst>
              <a:ext uri="{FF2B5EF4-FFF2-40B4-BE49-F238E27FC236}">
                <a16:creationId xmlns:a16="http://schemas.microsoft.com/office/drawing/2014/main" id="{F70EC6D7-08E3-4845-9B55-F38438754AC5}"/>
              </a:ext>
            </a:extLst>
          </p:cNvPr>
          <p:cNvSpPr txBox="1"/>
          <p:nvPr/>
        </p:nvSpPr>
        <p:spPr>
          <a:xfrm>
            <a:off x="3059550" y="2812095"/>
            <a:ext cx="1091966" cy="646331"/>
          </a:xfrm>
          <a:prstGeom prst="rect">
            <a:avLst/>
          </a:prstGeom>
          <a:noFill/>
        </p:spPr>
        <p:txBody>
          <a:bodyPr wrap="none" rtlCol="0">
            <a:spAutoFit/>
          </a:bodyPr>
          <a:lstStyle/>
          <a:p>
            <a:pPr algn="ctr"/>
            <a:r>
              <a:rPr lang="en-US" dirty="0"/>
              <a:t>Leasing &amp;</a:t>
            </a:r>
          </a:p>
          <a:p>
            <a:pPr algn="ctr"/>
            <a:r>
              <a:rPr lang="en-US" dirty="0"/>
              <a:t>Billing</a:t>
            </a:r>
          </a:p>
        </p:txBody>
      </p:sp>
      <p:sp>
        <p:nvSpPr>
          <p:cNvPr id="38" name="TextBox 37">
            <a:extLst>
              <a:ext uri="{FF2B5EF4-FFF2-40B4-BE49-F238E27FC236}">
                <a16:creationId xmlns:a16="http://schemas.microsoft.com/office/drawing/2014/main" id="{2CF5A0BF-7027-44B6-96DF-B1AEBE4BD43F}"/>
              </a:ext>
            </a:extLst>
          </p:cNvPr>
          <p:cNvSpPr txBox="1"/>
          <p:nvPr/>
        </p:nvSpPr>
        <p:spPr>
          <a:xfrm>
            <a:off x="4359456" y="2812095"/>
            <a:ext cx="997644" cy="646331"/>
          </a:xfrm>
          <a:prstGeom prst="rect">
            <a:avLst/>
          </a:prstGeom>
          <a:noFill/>
        </p:spPr>
        <p:txBody>
          <a:bodyPr wrap="none" rtlCol="0">
            <a:spAutoFit/>
          </a:bodyPr>
          <a:lstStyle/>
          <a:p>
            <a:pPr algn="ctr"/>
            <a:r>
              <a:rPr lang="en-US" dirty="0"/>
              <a:t>Resident</a:t>
            </a:r>
          </a:p>
          <a:p>
            <a:pPr algn="ctr"/>
            <a:r>
              <a:rPr lang="en-US" dirty="0"/>
              <a:t>Care</a:t>
            </a:r>
          </a:p>
        </p:txBody>
      </p:sp>
      <p:sp>
        <p:nvSpPr>
          <p:cNvPr id="39" name="TextBox 38">
            <a:extLst>
              <a:ext uri="{FF2B5EF4-FFF2-40B4-BE49-F238E27FC236}">
                <a16:creationId xmlns:a16="http://schemas.microsoft.com/office/drawing/2014/main" id="{9B700262-DC94-421C-8A0E-F0C9419E146F}"/>
              </a:ext>
            </a:extLst>
          </p:cNvPr>
          <p:cNvSpPr txBox="1"/>
          <p:nvPr/>
        </p:nvSpPr>
        <p:spPr>
          <a:xfrm>
            <a:off x="5699823" y="2812095"/>
            <a:ext cx="755336" cy="369332"/>
          </a:xfrm>
          <a:prstGeom prst="rect">
            <a:avLst/>
          </a:prstGeom>
          <a:noFill/>
        </p:spPr>
        <p:txBody>
          <a:bodyPr wrap="none" rtlCol="0">
            <a:spAutoFit/>
          </a:bodyPr>
          <a:lstStyle/>
          <a:p>
            <a:pPr algn="ctr"/>
            <a:r>
              <a:rPr lang="en-US" dirty="0" err="1"/>
              <a:t>eMAR</a:t>
            </a:r>
            <a:endParaRPr lang="en-US" dirty="0"/>
          </a:p>
        </p:txBody>
      </p:sp>
      <p:sp>
        <p:nvSpPr>
          <p:cNvPr id="40" name="TextBox 39">
            <a:extLst>
              <a:ext uri="{FF2B5EF4-FFF2-40B4-BE49-F238E27FC236}">
                <a16:creationId xmlns:a16="http://schemas.microsoft.com/office/drawing/2014/main" id="{3EE8C7FA-71AA-4A6E-8185-65349A8533A7}"/>
              </a:ext>
            </a:extLst>
          </p:cNvPr>
          <p:cNvSpPr txBox="1"/>
          <p:nvPr/>
        </p:nvSpPr>
        <p:spPr>
          <a:xfrm>
            <a:off x="6757747" y="2785204"/>
            <a:ext cx="1217001" cy="646331"/>
          </a:xfrm>
          <a:prstGeom prst="rect">
            <a:avLst/>
          </a:prstGeom>
          <a:noFill/>
        </p:spPr>
        <p:txBody>
          <a:bodyPr wrap="none" rtlCol="0">
            <a:spAutoFit/>
          </a:bodyPr>
          <a:lstStyle/>
          <a:p>
            <a:pPr algn="ctr"/>
            <a:r>
              <a:rPr lang="en-US" dirty="0"/>
              <a:t>Resident</a:t>
            </a:r>
          </a:p>
          <a:p>
            <a:pPr algn="ctr"/>
            <a:r>
              <a:rPr lang="en-US" dirty="0"/>
              <a:t>Experience</a:t>
            </a:r>
          </a:p>
        </p:txBody>
      </p:sp>
      <p:sp>
        <p:nvSpPr>
          <p:cNvPr id="41" name="TextBox 40">
            <a:extLst>
              <a:ext uri="{FF2B5EF4-FFF2-40B4-BE49-F238E27FC236}">
                <a16:creationId xmlns:a16="http://schemas.microsoft.com/office/drawing/2014/main" id="{9FA686CD-3A2E-409A-99C9-05F6B12B9DA9}"/>
              </a:ext>
            </a:extLst>
          </p:cNvPr>
          <p:cNvSpPr txBox="1"/>
          <p:nvPr/>
        </p:nvSpPr>
        <p:spPr>
          <a:xfrm>
            <a:off x="8211756" y="2739038"/>
            <a:ext cx="859531" cy="369332"/>
          </a:xfrm>
          <a:prstGeom prst="rect">
            <a:avLst/>
          </a:prstGeom>
          <a:noFill/>
        </p:spPr>
        <p:txBody>
          <a:bodyPr wrap="none" rtlCol="0">
            <a:spAutoFit/>
          </a:bodyPr>
          <a:lstStyle/>
          <a:p>
            <a:pPr algn="ctr"/>
            <a:r>
              <a:rPr lang="en-US" dirty="0"/>
              <a:t>Quality</a:t>
            </a:r>
          </a:p>
        </p:txBody>
      </p:sp>
      <p:sp>
        <p:nvSpPr>
          <p:cNvPr id="42" name="TextBox 41">
            <a:extLst>
              <a:ext uri="{FF2B5EF4-FFF2-40B4-BE49-F238E27FC236}">
                <a16:creationId xmlns:a16="http://schemas.microsoft.com/office/drawing/2014/main" id="{DB286242-750B-4542-B3B5-C41890719A8D}"/>
              </a:ext>
            </a:extLst>
          </p:cNvPr>
          <p:cNvSpPr txBox="1"/>
          <p:nvPr/>
        </p:nvSpPr>
        <p:spPr>
          <a:xfrm>
            <a:off x="9360799" y="2739038"/>
            <a:ext cx="1101585" cy="369332"/>
          </a:xfrm>
          <a:prstGeom prst="rect">
            <a:avLst/>
          </a:prstGeom>
          <a:noFill/>
        </p:spPr>
        <p:txBody>
          <a:bodyPr wrap="none" rtlCol="0">
            <a:spAutoFit/>
          </a:bodyPr>
          <a:lstStyle/>
          <a:p>
            <a:pPr algn="ctr"/>
            <a:r>
              <a:rPr lang="en-US" dirty="0"/>
              <a:t>Financials</a:t>
            </a:r>
          </a:p>
        </p:txBody>
      </p:sp>
      <p:sp>
        <p:nvSpPr>
          <p:cNvPr id="43" name="TextBox 42">
            <a:extLst>
              <a:ext uri="{FF2B5EF4-FFF2-40B4-BE49-F238E27FC236}">
                <a16:creationId xmlns:a16="http://schemas.microsoft.com/office/drawing/2014/main" id="{2F0D3975-0FB9-4470-95AD-DCC4B77C888F}"/>
              </a:ext>
            </a:extLst>
          </p:cNvPr>
          <p:cNvSpPr txBox="1"/>
          <p:nvPr/>
        </p:nvSpPr>
        <p:spPr>
          <a:xfrm>
            <a:off x="10759888" y="2739038"/>
            <a:ext cx="902298" cy="369332"/>
          </a:xfrm>
          <a:prstGeom prst="rect">
            <a:avLst/>
          </a:prstGeom>
          <a:noFill/>
        </p:spPr>
        <p:txBody>
          <a:bodyPr wrap="none" rtlCol="0">
            <a:spAutoFit/>
          </a:bodyPr>
          <a:lstStyle/>
          <a:p>
            <a:pPr algn="ctr"/>
            <a:r>
              <a:rPr lang="en-US" dirty="0"/>
              <a:t>Insights</a:t>
            </a:r>
          </a:p>
        </p:txBody>
      </p:sp>
      <p:pic>
        <p:nvPicPr>
          <p:cNvPr id="44" name="Picture 43">
            <a:extLst>
              <a:ext uri="{FF2B5EF4-FFF2-40B4-BE49-F238E27FC236}">
                <a16:creationId xmlns:a16="http://schemas.microsoft.com/office/drawing/2014/main" id="{E4315250-AE75-4F02-873B-ACD7027CAD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32412" y="1405414"/>
            <a:ext cx="4047171" cy="4047171"/>
          </a:xfrm>
          <a:prstGeom prst="rect">
            <a:avLst/>
          </a:prstGeom>
        </p:spPr>
      </p:pic>
    </p:spTree>
    <p:extLst>
      <p:ext uri="{BB962C8B-B14F-4D97-AF65-F5344CB8AC3E}">
        <p14:creationId xmlns:p14="http://schemas.microsoft.com/office/powerpoint/2010/main" val="1619092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afterEffect">
                                  <p:stCondLst>
                                    <p:cond delay="0"/>
                                  </p:stCondLst>
                                  <p:childTnLst>
                                    <p:animEffect transition="out" filter="fade">
                                      <p:cBhvr>
                                        <p:cTn id="6" dur="500"/>
                                        <p:tgtEl>
                                          <p:spTgt spid="27"/>
                                        </p:tgtEl>
                                      </p:cBhvr>
                                    </p:animEffect>
                                    <p:set>
                                      <p:cBhvr>
                                        <p:cTn id="7" dur="1" fill="hold">
                                          <p:stCondLst>
                                            <p:cond delay="499"/>
                                          </p:stCondLst>
                                        </p:cTn>
                                        <p:tgtEl>
                                          <p:spTgt spid="27"/>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36"/>
                                        </p:tgtEl>
                                      </p:cBhvr>
                                    </p:animEffect>
                                    <p:set>
                                      <p:cBhvr>
                                        <p:cTn id="10" dur="1" fill="hold">
                                          <p:stCondLst>
                                            <p:cond delay="499"/>
                                          </p:stCondLst>
                                        </p:cTn>
                                        <p:tgtEl>
                                          <p:spTgt spid="36"/>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37"/>
                                        </p:tgtEl>
                                      </p:cBhvr>
                                    </p:animEffect>
                                    <p:set>
                                      <p:cBhvr>
                                        <p:cTn id="13" dur="1" fill="hold">
                                          <p:stCondLst>
                                            <p:cond delay="499"/>
                                          </p:stCondLst>
                                        </p:cTn>
                                        <p:tgtEl>
                                          <p:spTgt spid="37"/>
                                        </p:tgtEl>
                                        <p:attrNameLst>
                                          <p:attrName>style.visibility</p:attrName>
                                        </p:attrNameLst>
                                      </p:cBhvr>
                                      <p:to>
                                        <p:strVal val="hidden"/>
                                      </p:to>
                                    </p:set>
                                  </p:childTnLst>
                                </p:cTn>
                              </p:par>
                              <p:par>
                                <p:cTn id="14" presetID="10" presetClass="exit" presetSubtype="0" fill="hold" nodeType="withEffect">
                                  <p:stCondLst>
                                    <p:cond delay="0"/>
                                  </p:stCondLst>
                                  <p:childTnLst>
                                    <p:animEffect transition="out" filter="fade">
                                      <p:cBhvr>
                                        <p:cTn id="15" dur="500"/>
                                        <p:tgtEl>
                                          <p:spTgt spid="28"/>
                                        </p:tgtEl>
                                      </p:cBhvr>
                                    </p:animEffect>
                                    <p:set>
                                      <p:cBhvr>
                                        <p:cTn id="16" dur="1" fill="hold">
                                          <p:stCondLst>
                                            <p:cond delay="499"/>
                                          </p:stCondLst>
                                        </p:cTn>
                                        <p:tgtEl>
                                          <p:spTgt spid="28"/>
                                        </p:tgtEl>
                                        <p:attrNameLst>
                                          <p:attrName>style.visibility</p:attrName>
                                        </p:attrNameLst>
                                      </p:cBhvr>
                                      <p:to>
                                        <p:strVal val="hidden"/>
                                      </p:to>
                                    </p:set>
                                  </p:childTnLst>
                                </p:cTn>
                              </p:par>
                              <p:par>
                                <p:cTn id="17" presetID="10" presetClass="exit" presetSubtype="0" fill="hold" nodeType="withEffect">
                                  <p:stCondLst>
                                    <p:cond delay="0"/>
                                  </p:stCondLst>
                                  <p:childTnLst>
                                    <p:animEffect transition="out" filter="fade">
                                      <p:cBhvr>
                                        <p:cTn id="18" dur="500"/>
                                        <p:tgtEl>
                                          <p:spTgt spid="29"/>
                                        </p:tgtEl>
                                      </p:cBhvr>
                                    </p:animEffect>
                                    <p:set>
                                      <p:cBhvr>
                                        <p:cTn id="19" dur="1" fill="hold">
                                          <p:stCondLst>
                                            <p:cond delay="499"/>
                                          </p:stCondLst>
                                        </p:cTn>
                                        <p:tgtEl>
                                          <p:spTgt spid="29"/>
                                        </p:tgtEl>
                                        <p:attrNameLst>
                                          <p:attrName>style.visibility</p:attrName>
                                        </p:attrNameLst>
                                      </p:cBhvr>
                                      <p:to>
                                        <p:strVal val="hidden"/>
                                      </p:to>
                                    </p:set>
                                  </p:childTnLst>
                                </p:cTn>
                              </p:par>
                              <p:par>
                                <p:cTn id="20" presetID="10" presetClass="exit" presetSubtype="0" fill="hold" grpId="0" nodeType="withEffect">
                                  <p:stCondLst>
                                    <p:cond delay="0"/>
                                  </p:stCondLst>
                                  <p:childTnLst>
                                    <p:animEffect transition="out" filter="fade">
                                      <p:cBhvr>
                                        <p:cTn id="21" dur="500"/>
                                        <p:tgtEl>
                                          <p:spTgt spid="38"/>
                                        </p:tgtEl>
                                      </p:cBhvr>
                                    </p:animEffect>
                                    <p:set>
                                      <p:cBhvr>
                                        <p:cTn id="22" dur="1" fill="hold">
                                          <p:stCondLst>
                                            <p:cond delay="499"/>
                                          </p:stCondLst>
                                        </p:cTn>
                                        <p:tgtEl>
                                          <p:spTgt spid="38"/>
                                        </p:tgtEl>
                                        <p:attrNameLst>
                                          <p:attrName>style.visibility</p:attrName>
                                        </p:attrNameLst>
                                      </p:cBhvr>
                                      <p:to>
                                        <p:strVal val="hidden"/>
                                      </p:to>
                                    </p:set>
                                  </p:childTnLst>
                                </p:cTn>
                              </p:par>
                              <p:par>
                                <p:cTn id="23" presetID="10" presetClass="exit" presetSubtype="0" fill="hold" nodeType="withEffect">
                                  <p:stCondLst>
                                    <p:cond delay="0"/>
                                  </p:stCondLst>
                                  <p:childTnLst>
                                    <p:animEffect transition="out" filter="fade">
                                      <p:cBhvr>
                                        <p:cTn id="24" dur="500"/>
                                        <p:tgtEl>
                                          <p:spTgt spid="31"/>
                                        </p:tgtEl>
                                      </p:cBhvr>
                                    </p:animEffect>
                                    <p:set>
                                      <p:cBhvr>
                                        <p:cTn id="25" dur="1" fill="hold">
                                          <p:stCondLst>
                                            <p:cond delay="499"/>
                                          </p:stCondLst>
                                        </p:cTn>
                                        <p:tgtEl>
                                          <p:spTgt spid="31"/>
                                        </p:tgtEl>
                                        <p:attrNameLst>
                                          <p:attrName>style.visibility</p:attrName>
                                        </p:attrNameLst>
                                      </p:cBhvr>
                                      <p:to>
                                        <p:strVal val="hidden"/>
                                      </p:to>
                                    </p:set>
                                  </p:childTnLst>
                                </p:cTn>
                              </p:par>
                              <p:par>
                                <p:cTn id="26" presetID="10" presetClass="exit" presetSubtype="0" fill="hold" grpId="0" nodeType="withEffect">
                                  <p:stCondLst>
                                    <p:cond delay="0"/>
                                  </p:stCondLst>
                                  <p:childTnLst>
                                    <p:animEffect transition="out" filter="fade">
                                      <p:cBhvr>
                                        <p:cTn id="27" dur="500"/>
                                        <p:tgtEl>
                                          <p:spTgt spid="39"/>
                                        </p:tgtEl>
                                      </p:cBhvr>
                                    </p:animEffect>
                                    <p:set>
                                      <p:cBhvr>
                                        <p:cTn id="28" dur="1" fill="hold">
                                          <p:stCondLst>
                                            <p:cond delay="499"/>
                                          </p:stCondLst>
                                        </p:cTn>
                                        <p:tgtEl>
                                          <p:spTgt spid="39"/>
                                        </p:tgtEl>
                                        <p:attrNameLst>
                                          <p:attrName>style.visibility</p:attrName>
                                        </p:attrNameLst>
                                      </p:cBhvr>
                                      <p:to>
                                        <p:strVal val="hidden"/>
                                      </p:to>
                                    </p:set>
                                  </p:childTnLst>
                                </p:cTn>
                              </p:par>
                              <p:par>
                                <p:cTn id="29" presetID="10" presetClass="exit" presetSubtype="0" fill="hold" nodeType="withEffect">
                                  <p:stCondLst>
                                    <p:cond delay="0"/>
                                  </p:stCondLst>
                                  <p:childTnLst>
                                    <p:animEffect transition="out" filter="fade">
                                      <p:cBhvr>
                                        <p:cTn id="30" dur="500"/>
                                        <p:tgtEl>
                                          <p:spTgt spid="32"/>
                                        </p:tgtEl>
                                      </p:cBhvr>
                                    </p:animEffect>
                                    <p:set>
                                      <p:cBhvr>
                                        <p:cTn id="31" dur="1" fill="hold">
                                          <p:stCondLst>
                                            <p:cond delay="499"/>
                                          </p:stCondLst>
                                        </p:cTn>
                                        <p:tgtEl>
                                          <p:spTgt spid="32"/>
                                        </p:tgtEl>
                                        <p:attrNameLst>
                                          <p:attrName>style.visibility</p:attrName>
                                        </p:attrNameLst>
                                      </p:cBhvr>
                                      <p:to>
                                        <p:strVal val="hidden"/>
                                      </p:to>
                                    </p:set>
                                  </p:childTnLst>
                                </p:cTn>
                              </p:par>
                              <p:par>
                                <p:cTn id="32" presetID="10" presetClass="exit" presetSubtype="0" fill="hold" grpId="0" nodeType="withEffect">
                                  <p:stCondLst>
                                    <p:cond delay="0"/>
                                  </p:stCondLst>
                                  <p:childTnLst>
                                    <p:animEffect transition="out" filter="fade">
                                      <p:cBhvr>
                                        <p:cTn id="33" dur="500"/>
                                        <p:tgtEl>
                                          <p:spTgt spid="40"/>
                                        </p:tgtEl>
                                      </p:cBhvr>
                                    </p:animEffect>
                                    <p:set>
                                      <p:cBhvr>
                                        <p:cTn id="34" dur="1" fill="hold">
                                          <p:stCondLst>
                                            <p:cond delay="499"/>
                                          </p:stCondLst>
                                        </p:cTn>
                                        <p:tgtEl>
                                          <p:spTgt spid="40"/>
                                        </p:tgtEl>
                                        <p:attrNameLst>
                                          <p:attrName>style.visibility</p:attrName>
                                        </p:attrNameLst>
                                      </p:cBhvr>
                                      <p:to>
                                        <p:strVal val="hidden"/>
                                      </p:to>
                                    </p:set>
                                  </p:childTnLst>
                                </p:cTn>
                              </p:par>
                              <p:par>
                                <p:cTn id="35" presetID="10" presetClass="exit" presetSubtype="0" fill="hold" nodeType="withEffect">
                                  <p:stCondLst>
                                    <p:cond delay="0"/>
                                  </p:stCondLst>
                                  <p:childTnLst>
                                    <p:animEffect transition="out" filter="fade">
                                      <p:cBhvr>
                                        <p:cTn id="36" dur="500"/>
                                        <p:tgtEl>
                                          <p:spTgt spid="30"/>
                                        </p:tgtEl>
                                      </p:cBhvr>
                                    </p:animEffect>
                                    <p:set>
                                      <p:cBhvr>
                                        <p:cTn id="37" dur="1" fill="hold">
                                          <p:stCondLst>
                                            <p:cond delay="499"/>
                                          </p:stCondLst>
                                        </p:cTn>
                                        <p:tgtEl>
                                          <p:spTgt spid="30"/>
                                        </p:tgtEl>
                                        <p:attrNameLst>
                                          <p:attrName>style.visibility</p:attrName>
                                        </p:attrNameLst>
                                      </p:cBhvr>
                                      <p:to>
                                        <p:strVal val="hidden"/>
                                      </p:to>
                                    </p:set>
                                  </p:childTnLst>
                                </p:cTn>
                              </p:par>
                              <p:par>
                                <p:cTn id="38" presetID="10" presetClass="exit" presetSubtype="0" fill="hold" grpId="0" nodeType="withEffect">
                                  <p:stCondLst>
                                    <p:cond delay="0"/>
                                  </p:stCondLst>
                                  <p:childTnLst>
                                    <p:animEffect transition="out" filter="fade">
                                      <p:cBhvr>
                                        <p:cTn id="39" dur="500"/>
                                        <p:tgtEl>
                                          <p:spTgt spid="41"/>
                                        </p:tgtEl>
                                      </p:cBhvr>
                                    </p:animEffect>
                                    <p:set>
                                      <p:cBhvr>
                                        <p:cTn id="40" dur="1" fill="hold">
                                          <p:stCondLst>
                                            <p:cond delay="499"/>
                                          </p:stCondLst>
                                        </p:cTn>
                                        <p:tgtEl>
                                          <p:spTgt spid="41"/>
                                        </p:tgtEl>
                                        <p:attrNameLst>
                                          <p:attrName>style.visibility</p:attrName>
                                        </p:attrNameLst>
                                      </p:cBhvr>
                                      <p:to>
                                        <p:strVal val="hidden"/>
                                      </p:to>
                                    </p:set>
                                  </p:childTnLst>
                                </p:cTn>
                              </p:par>
                              <p:par>
                                <p:cTn id="41" presetID="10" presetClass="exit" presetSubtype="0" fill="hold" nodeType="withEffect">
                                  <p:stCondLst>
                                    <p:cond delay="0"/>
                                  </p:stCondLst>
                                  <p:childTnLst>
                                    <p:animEffect transition="out" filter="fade">
                                      <p:cBhvr>
                                        <p:cTn id="42" dur="500"/>
                                        <p:tgtEl>
                                          <p:spTgt spid="33"/>
                                        </p:tgtEl>
                                      </p:cBhvr>
                                    </p:animEffect>
                                    <p:set>
                                      <p:cBhvr>
                                        <p:cTn id="43" dur="1" fill="hold">
                                          <p:stCondLst>
                                            <p:cond delay="499"/>
                                          </p:stCondLst>
                                        </p:cTn>
                                        <p:tgtEl>
                                          <p:spTgt spid="33"/>
                                        </p:tgtEl>
                                        <p:attrNameLst>
                                          <p:attrName>style.visibility</p:attrName>
                                        </p:attrNameLst>
                                      </p:cBhvr>
                                      <p:to>
                                        <p:strVal val="hidden"/>
                                      </p:to>
                                    </p:set>
                                  </p:childTnLst>
                                </p:cTn>
                              </p:par>
                              <p:par>
                                <p:cTn id="44" presetID="10" presetClass="exit" presetSubtype="0" fill="hold" grpId="0" nodeType="withEffect">
                                  <p:stCondLst>
                                    <p:cond delay="0"/>
                                  </p:stCondLst>
                                  <p:childTnLst>
                                    <p:animEffect transition="out" filter="fade">
                                      <p:cBhvr>
                                        <p:cTn id="45" dur="500"/>
                                        <p:tgtEl>
                                          <p:spTgt spid="42"/>
                                        </p:tgtEl>
                                      </p:cBhvr>
                                    </p:animEffect>
                                    <p:set>
                                      <p:cBhvr>
                                        <p:cTn id="46" dur="1" fill="hold">
                                          <p:stCondLst>
                                            <p:cond delay="499"/>
                                          </p:stCondLst>
                                        </p:cTn>
                                        <p:tgtEl>
                                          <p:spTgt spid="42"/>
                                        </p:tgtEl>
                                        <p:attrNameLst>
                                          <p:attrName>style.visibility</p:attrName>
                                        </p:attrNameLst>
                                      </p:cBhvr>
                                      <p:to>
                                        <p:strVal val="hidden"/>
                                      </p:to>
                                    </p:set>
                                  </p:childTnLst>
                                </p:cTn>
                              </p:par>
                              <p:par>
                                <p:cTn id="47" presetID="10" presetClass="exit" presetSubtype="0" fill="hold" nodeType="withEffect">
                                  <p:stCondLst>
                                    <p:cond delay="0"/>
                                  </p:stCondLst>
                                  <p:childTnLst>
                                    <p:animEffect transition="out" filter="fade">
                                      <p:cBhvr>
                                        <p:cTn id="48" dur="500"/>
                                        <p:tgtEl>
                                          <p:spTgt spid="34"/>
                                        </p:tgtEl>
                                      </p:cBhvr>
                                    </p:animEffect>
                                    <p:set>
                                      <p:cBhvr>
                                        <p:cTn id="49" dur="1" fill="hold">
                                          <p:stCondLst>
                                            <p:cond delay="499"/>
                                          </p:stCondLst>
                                        </p:cTn>
                                        <p:tgtEl>
                                          <p:spTgt spid="34"/>
                                        </p:tgtEl>
                                        <p:attrNameLst>
                                          <p:attrName>style.visibility</p:attrName>
                                        </p:attrNameLst>
                                      </p:cBhvr>
                                      <p:to>
                                        <p:strVal val="hidden"/>
                                      </p:to>
                                    </p:set>
                                  </p:childTnLst>
                                </p:cTn>
                              </p:par>
                              <p:par>
                                <p:cTn id="50" presetID="10" presetClass="exit" presetSubtype="0" fill="hold" grpId="0" nodeType="withEffect">
                                  <p:stCondLst>
                                    <p:cond delay="0"/>
                                  </p:stCondLst>
                                  <p:childTnLst>
                                    <p:animEffect transition="out" filter="fade">
                                      <p:cBhvr>
                                        <p:cTn id="51" dur="500"/>
                                        <p:tgtEl>
                                          <p:spTgt spid="43"/>
                                        </p:tgtEl>
                                      </p:cBhvr>
                                    </p:animEffect>
                                    <p:set>
                                      <p:cBhvr>
                                        <p:cTn id="52" dur="1" fill="hold">
                                          <p:stCondLst>
                                            <p:cond delay="499"/>
                                          </p:stCondLst>
                                        </p:cTn>
                                        <p:tgtEl>
                                          <p:spTgt spid="43"/>
                                        </p:tgtEl>
                                        <p:attrNameLst>
                                          <p:attrName>style.visibility</p:attrName>
                                        </p:attrNameLst>
                                      </p:cBhvr>
                                      <p:to>
                                        <p:strVal val="hidden"/>
                                      </p:to>
                                    </p:set>
                                  </p:childTnLst>
                                </p:cTn>
                              </p:par>
                              <p:par>
                                <p:cTn id="53" presetID="10" presetClass="exit" presetSubtype="0" fill="hold" grpId="0" nodeType="withEffect">
                                  <p:stCondLst>
                                    <p:cond delay="0"/>
                                  </p:stCondLst>
                                  <p:childTnLst>
                                    <p:animEffect transition="out" filter="fade">
                                      <p:cBhvr>
                                        <p:cTn id="54" dur="500"/>
                                        <p:tgtEl>
                                          <p:spTgt spid="35"/>
                                        </p:tgtEl>
                                      </p:cBhvr>
                                    </p:animEffect>
                                    <p:set>
                                      <p:cBhvr>
                                        <p:cTn id="55" dur="1" fill="hold">
                                          <p:stCondLst>
                                            <p:cond delay="499"/>
                                          </p:stCondLst>
                                        </p:cTn>
                                        <p:tgtEl>
                                          <p:spTgt spid="35"/>
                                        </p:tgtEl>
                                        <p:attrNameLst>
                                          <p:attrName>style.visibility</p:attrName>
                                        </p:attrNameLst>
                                      </p:cBhvr>
                                      <p:to>
                                        <p:strVal val="hidden"/>
                                      </p:to>
                                    </p:set>
                                  </p:childTnLst>
                                </p:cTn>
                              </p:par>
                              <p:par>
                                <p:cTn id="56" presetID="10" presetClass="exit" presetSubtype="0" fill="hold" nodeType="withEffect">
                                  <p:stCondLst>
                                    <p:cond delay="0"/>
                                  </p:stCondLst>
                                  <p:childTnLst>
                                    <p:animEffect transition="out" filter="fade">
                                      <p:cBhvr>
                                        <p:cTn id="57" dur="500"/>
                                        <p:tgtEl>
                                          <p:spTgt spid="24"/>
                                        </p:tgtEl>
                                      </p:cBhvr>
                                    </p:animEffect>
                                    <p:set>
                                      <p:cBhvr>
                                        <p:cTn id="58" dur="1" fill="hold">
                                          <p:stCondLst>
                                            <p:cond delay="499"/>
                                          </p:stCondLst>
                                        </p:cTn>
                                        <p:tgtEl>
                                          <p:spTgt spid="24"/>
                                        </p:tgtEl>
                                        <p:attrNameLst>
                                          <p:attrName>style.visibility</p:attrName>
                                        </p:attrNameLst>
                                      </p:cBhvr>
                                      <p:to>
                                        <p:strVal val="hidden"/>
                                      </p:to>
                                    </p:set>
                                  </p:childTnLst>
                                </p:cTn>
                              </p:par>
                              <p:par>
                                <p:cTn id="59" presetID="42" presetClass="path" presetSubtype="0" accel="50000" decel="50000" fill="hold" nodeType="withEffect">
                                  <p:stCondLst>
                                    <p:cond delay="0"/>
                                  </p:stCondLst>
                                  <p:childTnLst>
                                    <p:animMotion origin="layout" path="M -3.75E-6 5.55112E-17 L 0.41641 0.25139 " pathEditMode="relative" rAng="0" ptsTypes="AA">
                                      <p:cBhvr>
                                        <p:cTn id="60" dur="1500" fill="hold"/>
                                        <p:tgtEl>
                                          <p:spTgt spid="26"/>
                                        </p:tgtEl>
                                        <p:attrNameLst>
                                          <p:attrName>ppt_x</p:attrName>
                                          <p:attrName>ppt_y</p:attrName>
                                        </p:attrNameLst>
                                      </p:cBhvr>
                                      <p:rCtr x="20820" y="12569"/>
                                    </p:animMotion>
                                  </p:childTnLst>
                                </p:cTn>
                              </p:par>
                              <p:par>
                                <p:cTn id="61" presetID="10" presetClass="entr" presetSubtype="0" fill="hold" nodeType="withEffect">
                                  <p:stCondLst>
                                    <p:cond delay="1000"/>
                                  </p:stCondLst>
                                  <p:childTnLst>
                                    <p:set>
                                      <p:cBhvr>
                                        <p:cTn id="62" dur="1" fill="hold">
                                          <p:stCondLst>
                                            <p:cond delay="0"/>
                                          </p:stCondLst>
                                        </p:cTn>
                                        <p:tgtEl>
                                          <p:spTgt spid="44"/>
                                        </p:tgtEl>
                                        <p:attrNameLst>
                                          <p:attrName>style.visibility</p:attrName>
                                        </p:attrNameLst>
                                      </p:cBhvr>
                                      <p:to>
                                        <p:strVal val="visible"/>
                                      </p:to>
                                    </p:set>
                                    <p:animEffect transition="in" filter="fade">
                                      <p:cBhvr>
                                        <p:cTn id="63" dur="500"/>
                                        <p:tgtEl>
                                          <p:spTgt spid="44"/>
                                        </p:tgtEl>
                                      </p:cBhvr>
                                    </p:animEffect>
                                  </p:childTnLst>
                                </p:cTn>
                              </p:par>
                              <p:par>
                                <p:cTn id="64" presetID="1" presetClass="exit" presetSubtype="0" fill="hold" nodeType="withEffect">
                                  <p:stCondLst>
                                    <p:cond delay="1000"/>
                                  </p:stCondLst>
                                  <p:childTnLst>
                                    <p:set>
                                      <p:cBhvr>
                                        <p:cTn id="65" dur="1" fill="hold">
                                          <p:stCondLst>
                                            <p:cond delay="0"/>
                                          </p:stCondLst>
                                        </p:cTn>
                                        <p:tgtEl>
                                          <p:spTgt spid="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36" grpId="0"/>
      <p:bldP spid="37" grpId="0"/>
      <p:bldP spid="38" grpId="0"/>
      <p:bldP spid="39" grpId="0"/>
      <p:bldP spid="40" grpId="0"/>
      <p:bldP spid="41" grpId="0"/>
      <p:bldP spid="42" grpId="0"/>
      <p:bldP spid="43"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68600C0-3DE4-4D05-891A-D006C7CD9466}"/>
              </a:ext>
            </a:extLst>
          </p:cNvPr>
          <p:cNvSpPr/>
          <p:nvPr/>
        </p:nvSpPr>
        <p:spPr>
          <a:xfrm>
            <a:off x="143008" y="1155032"/>
            <a:ext cx="10324466" cy="4796589"/>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BE8393DC-B32A-45D0-83BA-87A7D2CE3B20}"/>
              </a:ext>
            </a:extLst>
          </p:cNvPr>
          <p:cNvSpPr>
            <a:spLocks noGrp="1"/>
          </p:cNvSpPr>
          <p:nvPr>
            <p:ph type="title"/>
          </p:nvPr>
        </p:nvSpPr>
        <p:spPr/>
        <p:txBody>
          <a:bodyPr/>
          <a:lstStyle/>
          <a:p>
            <a:r>
              <a:rPr lang="en-US" dirty="0"/>
              <a:t>Glennis Platform</a:t>
            </a:r>
          </a:p>
        </p:txBody>
      </p:sp>
      <p:pic>
        <p:nvPicPr>
          <p:cNvPr id="3" name="Picture 2">
            <a:extLst>
              <a:ext uri="{FF2B5EF4-FFF2-40B4-BE49-F238E27FC236}">
                <a16:creationId xmlns:a16="http://schemas.microsoft.com/office/drawing/2014/main" id="{A57CB6AC-3094-426C-BC39-AC3C4A1228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72414" y="1405414"/>
            <a:ext cx="4047171" cy="4047171"/>
          </a:xfrm>
          <a:prstGeom prst="rect">
            <a:avLst/>
          </a:prstGeom>
        </p:spPr>
      </p:pic>
      <p:sp>
        <p:nvSpPr>
          <p:cNvPr id="4" name="TextBox 3">
            <a:extLst>
              <a:ext uri="{FF2B5EF4-FFF2-40B4-BE49-F238E27FC236}">
                <a16:creationId xmlns:a16="http://schemas.microsoft.com/office/drawing/2014/main" id="{1454D84E-E0CD-4A15-91CC-D4B38C6D31E8}"/>
              </a:ext>
            </a:extLst>
          </p:cNvPr>
          <p:cNvSpPr txBox="1"/>
          <p:nvPr/>
        </p:nvSpPr>
        <p:spPr>
          <a:xfrm>
            <a:off x="4685121" y="1997837"/>
            <a:ext cx="5915025" cy="2862322"/>
          </a:xfrm>
          <a:prstGeom prst="rect">
            <a:avLst/>
          </a:prstGeom>
          <a:noFill/>
        </p:spPr>
        <p:txBody>
          <a:bodyPr wrap="square" rtlCol="0">
            <a:spAutoFit/>
          </a:bodyPr>
          <a:lstStyle/>
          <a:p>
            <a:r>
              <a:rPr lang="en-US" sz="4000" b="1" dirty="0">
                <a:latin typeface="Kamerik205 8" panose="020B0803030600020004" pitchFamily="34" charset="0"/>
              </a:rPr>
              <a:t>Glennis Portfolio</a:t>
            </a:r>
            <a:endParaRPr lang="en-US" b="1" dirty="0">
              <a:latin typeface="Kamerik205 8" panose="020B0803030600020004" pitchFamily="34" charset="0"/>
            </a:endParaRPr>
          </a:p>
          <a:p>
            <a:pPr marL="285750" indent="-285750">
              <a:buFont typeface="Arial" panose="020B0604020202020204" pitchFamily="34" charset="0"/>
              <a:buChar char="•"/>
            </a:pPr>
            <a:r>
              <a:rPr lang="en-US" sz="2800" dirty="0"/>
              <a:t>Portfolio Management</a:t>
            </a:r>
          </a:p>
          <a:p>
            <a:pPr marL="285750" indent="-285750">
              <a:buFont typeface="Arial" panose="020B0604020202020204" pitchFamily="34" charset="0"/>
              <a:buChar char="•"/>
            </a:pPr>
            <a:r>
              <a:rPr lang="en-US" sz="2800" dirty="0"/>
              <a:t>Care and Services Management</a:t>
            </a:r>
          </a:p>
          <a:p>
            <a:pPr marL="285750" indent="-285750">
              <a:buFont typeface="Arial" panose="020B0604020202020204" pitchFamily="34" charset="0"/>
              <a:buChar char="•"/>
            </a:pPr>
            <a:r>
              <a:rPr lang="en-US" sz="2800" dirty="0"/>
              <a:t>Pricing Management</a:t>
            </a:r>
          </a:p>
          <a:p>
            <a:pPr marL="285750" indent="-285750">
              <a:buFont typeface="Arial" panose="020B0604020202020204" pitchFamily="34" charset="0"/>
              <a:buChar char="•"/>
            </a:pPr>
            <a:r>
              <a:rPr lang="en-US" sz="2800" dirty="0"/>
              <a:t>Marketing Data Management</a:t>
            </a:r>
          </a:p>
          <a:p>
            <a:pPr marL="285750" indent="-285750">
              <a:buFont typeface="Arial" panose="020B0604020202020204" pitchFamily="34" charset="0"/>
              <a:buChar char="•"/>
            </a:pPr>
            <a:r>
              <a:rPr lang="en-US" sz="2800" dirty="0"/>
              <a:t>Marketing APIs</a:t>
            </a:r>
          </a:p>
        </p:txBody>
      </p:sp>
    </p:spTree>
    <p:extLst>
      <p:ext uri="{BB962C8B-B14F-4D97-AF65-F5344CB8AC3E}">
        <p14:creationId xmlns:p14="http://schemas.microsoft.com/office/powerpoint/2010/main" val="1807766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0 0 L -0.32135 0 " pathEditMode="relative" rAng="0" ptsTypes="AA">
                                      <p:cBhvr>
                                        <p:cTn id="6" dur="2000" fill="hold"/>
                                        <p:tgtEl>
                                          <p:spTgt spid="3"/>
                                        </p:tgtEl>
                                        <p:attrNameLst>
                                          <p:attrName>ppt_x</p:attrName>
                                          <p:attrName>ppt_y</p:attrName>
                                        </p:attrNameLst>
                                      </p:cBhvr>
                                      <p:rCtr x="-16068" y="0"/>
                                    </p:animMotion>
                                  </p:childTnLst>
                                </p:cTn>
                              </p:par>
                              <p:par>
                                <p:cTn id="7" presetID="10" presetClass="entr" presetSubtype="0" fill="hold" grpId="0" nodeType="withEffect">
                                  <p:stCondLst>
                                    <p:cond delay="1250"/>
                                  </p:stCondLst>
                                  <p:childTnLst>
                                    <p:set>
                                      <p:cBhvr>
                                        <p:cTn id="8" dur="1" fill="hold">
                                          <p:stCondLst>
                                            <p:cond delay="0"/>
                                          </p:stCondLst>
                                        </p:cTn>
                                        <p:tgtEl>
                                          <p:spTgt spid="4"/>
                                        </p:tgtEl>
                                        <p:attrNameLst>
                                          <p:attrName>style.visibility</p:attrName>
                                        </p:attrNameLst>
                                      </p:cBhvr>
                                      <p:to>
                                        <p:strVal val="visible"/>
                                      </p:to>
                                    </p:set>
                                    <p:animEffect transition="in" filter="fade">
                                      <p:cBhvr>
                                        <p:cTn id="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E0C9B4E-8C74-4616-AE18-8836B12DB055}"/>
              </a:ext>
            </a:extLst>
          </p:cNvPr>
          <p:cNvSpPr/>
          <p:nvPr/>
        </p:nvSpPr>
        <p:spPr>
          <a:xfrm>
            <a:off x="143008" y="1155032"/>
            <a:ext cx="10324466" cy="4796589"/>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454DB93B-9741-4EB5-BAF7-AA0EAF08E02C}"/>
              </a:ext>
            </a:extLst>
          </p:cNvPr>
          <p:cNvSpPr>
            <a:spLocks noGrp="1"/>
          </p:cNvSpPr>
          <p:nvPr>
            <p:ph type="title"/>
          </p:nvPr>
        </p:nvSpPr>
        <p:spPr/>
        <p:txBody>
          <a:bodyPr/>
          <a:lstStyle/>
          <a:p>
            <a:r>
              <a:rPr lang="en-US" dirty="0"/>
              <a:t>Glennis Platform</a:t>
            </a:r>
          </a:p>
        </p:txBody>
      </p:sp>
      <p:pic>
        <p:nvPicPr>
          <p:cNvPr id="3" name="Picture 2">
            <a:extLst>
              <a:ext uri="{FF2B5EF4-FFF2-40B4-BE49-F238E27FC236}">
                <a16:creationId xmlns:a16="http://schemas.microsoft.com/office/drawing/2014/main" id="{BB2F3220-1BA6-488B-AB2B-A887FE5ADE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3008" y="1405413"/>
            <a:ext cx="4047171" cy="4047171"/>
          </a:xfrm>
          <a:prstGeom prst="rect">
            <a:avLst/>
          </a:prstGeom>
        </p:spPr>
      </p:pic>
      <p:sp>
        <p:nvSpPr>
          <p:cNvPr id="4" name="TextBox 3">
            <a:extLst>
              <a:ext uri="{FF2B5EF4-FFF2-40B4-BE49-F238E27FC236}">
                <a16:creationId xmlns:a16="http://schemas.microsoft.com/office/drawing/2014/main" id="{94869632-5D94-4C15-B047-195BE17719B2}"/>
              </a:ext>
            </a:extLst>
          </p:cNvPr>
          <p:cNvSpPr txBox="1"/>
          <p:nvPr/>
        </p:nvSpPr>
        <p:spPr>
          <a:xfrm>
            <a:off x="4685121" y="1997837"/>
            <a:ext cx="5915025" cy="2862322"/>
          </a:xfrm>
          <a:prstGeom prst="rect">
            <a:avLst/>
          </a:prstGeom>
          <a:noFill/>
        </p:spPr>
        <p:txBody>
          <a:bodyPr wrap="square" rtlCol="0">
            <a:spAutoFit/>
          </a:bodyPr>
          <a:lstStyle/>
          <a:p>
            <a:r>
              <a:rPr lang="en-US" sz="4000" b="1" dirty="0">
                <a:latin typeface="Kamerik205 8" panose="020B0803030600020004" pitchFamily="34" charset="0"/>
              </a:rPr>
              <a:t>Glennis Portfolio</a:t>
            </a:r>
            <a:endParaRPr lang="en-US" b="1" dirty="0">
              <a:latin typeface="Kamerik205 8" panose="020B0803030600020004" pitchFamily="34" charset="0"/>
            </a:endParaRPr>
          </a:p>
          <a:p>
            <a:pPr marL="285750" indent="-285750">
              <a:buFont typeface="Arial" panose="020B0604020202020204" pitchFamily="34" charset="0"/>
              <a:buChar char="•"/>
            </a:pPr>
            <a:r>
              <a:rPr lang="en-US" sz="2800" dirty="0"/>
              <a:t>Portfolio Management</a:t>
            </a:r>
          </a:p>
          <a:p>
            <a:pPr marL="285750" indent="-285750">
              <a:buFont typeface="Arial" panose="020B0604020202020204" pitchFamily="34" charset="0"/>
              <a:buChar char="•"/>
            </a:pPr>
            <a:r>
              <a:rPr lang="en-US" sz="2800" dirty="0"/>
              <a:t>Care and Services Management</a:t>
            </a:r>
          </a:p>
          <a:p>
            <a:pPr marL="285750" indent="-285750">
              <a:buFont typeface="Arial" panose="020B0604020202020204" pitchFamily="34" charset="0"/>
              <a:buChar char="•"/>
            </a:pPr>
            <a:r>
              <a:rPr lang="en-US" sz="2800" dirty="0"/>
              <a:t>Pricing Management</a:t>
            </a:r>
          </a:p>
          <a:p>
            <a:pPr marL="285750" indent="-285750">
              <a:buFont typeface="Arial" panose="020B0604020202020204" pitchFamily="34" charset="0"/>
              <a:buChar char="•"/>
            </a:pPr>
            <a:r>
              <a:rPr lang="en-US" sz="2800" dirty="0"/>
              <a:t>Marketing Data Management</a:t>
            </a:r>
          </a:p>
          <a:p>
            <a:pPr marL="285750" indent="-285750">
              <a:buFont typeface="Arial" panose="020B0604020202020204" pitchFamily="34" charset="0"/>
              <a:buChar char="•"/>
            </a:pPr>
            <a:r>
              <a:rPr lang="en-US" sz="2800" dirty="0"/>
              <a:t>Marketing APIs</a:t>
            </a:r>
          </a:p>
        </p:txBody>
      </p:sp>
    </p:spTree>
    <p:extLst>
      <p:ext uri="{BB962C8B-B14F-4D97-AF65-F5344CB8AC3E}">
        <p14:creationId xmlns:p14="http://schemas.microsoft.com/office/powerpoint/2010/main" val="86117158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 name="Title 1">
            <a:extLst>
              <a:ext uri="{FF2B5EF4-FFF2-40B4-BE49-F238E27FC236}">
                <a16:creationId xmlns:a16="http://schemas.microsoft.com/office/drawing/2014/main" id="{C79EC0DC-A447-407A-BEF9-1B215A9915E8}"/>
              </a:ext>
            </a:extLst>
          </p:cNvPr>
          <p:cNvSpPr txBox="1">
            <a:spLocks/>
          </p:cNvSpPr>
          <p:nvPr/>
        </p:nvSpPr>
        <p:spPr>
          <a:xfrm>
            <a:off x="9225199" y="255907"/>
            <a:ext cx="2635991" cy="131974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rgbClr val="FF66FF"/>
                </a:solidFill>
                <a:latin typeface="Kamerik205 8" panose="020B0803030600020004" pitchFamily="34" charset="0"/>
              </a:rPr>
              <a:t>Glennis Platform</a:t>
            </a:r>
          </a:p>
        </p:txBody>
      </p:sp>
      <p:grpSp>
        <p:nvGrpSpPr>
          <p:cNvPr id="214" name="Group 213">
            <a:extLst>
              <a:ext uri="{FF2B5EF4-FFF2-40B4-BE49-F238E27FC236}">
                <a16:creationId xmlns:a16="http://schemas.microsoft.com/office/drawing/2014/main" id="{6F0DFEC0-A592-4588-99B0-FD7FA4EB69E3}"/>
              </a:ext>
            </a:extLst>
          </p:cNvPr>
          <p:cNvGrpSpPr/>
          <p:nvPr/>
        </p:nvGrpSpPr>
        <p:grpSpPr>
          <a:xfrm>
            <a:off x="8228772" y="4403341"/>
            <a:ext cx="1447897" cy="806565"/>
            <a:chOff x="8393872" y="2128583"/>
            <a:chExt cx="1447897" cy="806565"/>
          </a:xfrm>
        </p:grpSpPr>
        <p:pic>
          <p:nvPicPr>
            <p:cNvPr id="215" name="Graphic 214">
              <a:extLst>
                <a:ext uri="{FF2B5EF4-FFF2-40B4-BE49-F238E27FC236}">
                  <a16:creationId xmlns:a16="http://schemas.microsoft.com/office/drawing/2014/main" id="{5BD65EF8-BDE7-4355-9162-5157E67FC2D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845344" y="2128583"/>
              <a:ext cx="544955" cy="544955"/>
            </a:xfrm>
            <a:prstGeom prst="rect">
              <a:avLst/>
            </a:prstGeom>
          </p:spPr>
        </p:pic>
        <p:sp>
          <p:nvSpPr>
            <p:cNvPr id="216" name="TextBox 215">
              <a:extLst>
                <a:ext uri="{FF2B5EF4-FFF2-40B4-BE49-F238E27FC236}">
                  <a16:creationId xmlns:a16="http://schemas.microsoft.com/office/drawing/2014/main" id="{919D1D70-84CE-4B3C-B9B4-9D68065BE9AF}"/>
                </a:ext>
              </a:extLst>
            </p:cNvPr>
            <p:cNvSpPr txBox="1"/>
            <p:nvPr/>
          </p:nvSpPr>
          <p:spPr>
            <a:xfrm>
              <a:off x="8393872" y="2627371"/>
              <a:ext cx="1447897" cy="307777"/>
            </a:xfrm>
            <a:prstGeom prst="rect">
              <a:avLst/>
            </a:prstGeom>
            <a:noFill/>
          </p:spPr>
          <p:txBody>
            <a:bodyPr wrap="none" rtlCol="0">
              <a:spAutoFit/>
            </a:bodyPr>
            <a:lstStyle/>
            <a:p>
              <a:pPr algn="ctr"/>
              <a:r>
                <a:rPr lang="en-US" sz="1400" dirty="0"/>
                <a:t>API Management</a:t>
              </a:r>
            </a:p>
          </p:txBody>
        </p:sp>
      </p:grpSp>
      <p:grpSp>
        <p:nvGrpSpPr>
          <p:cNvPr id="217" name="Group 216">
            <a:extLst>
              <a:ext uri="{FF2B5EF4-FFF2-40B4-BE49-F238E27FC236}">
                <a16:creationId xmlns:a16="http://schemas.microsoft.com/office/drawing/2014/main" id="{DA9CCA3C-3C69-42FB-977D-6A789F858009}"/>
              </a:ext>
            </a:extLst>
          </p:cNvPr>
          <p:cNvGrpSpPr/>
          <p:nvPr/>
        </p:nvGrpSpPr>
        <p:grpSpPr>
          <a:xfrm>
            <a:off x="4571306" y="399061"/>
            <a:ext cx="815288" cy="857772"/>
            <a:chOff x="4755838" y="1230863"/>
            <a:chExt cx="815288" cy="857772"/>
          </a:xfrm>
        </p:grpSpPr>
        <p:pic>
          <p:nvPicPr>
            <p:cNvPr id="218" name="Graphic 217">
              <a:extLst>
                <a:ext uri="{FF2B5EF4-FFF2-40B4-BE49-F238E27FC236}">
                  <a16:creationId xmlns:a16="http://schemas.microsoft.com/office/drawing/2014/main" id="{5285326D-33FF-46F6-9C65-A4EBFC82787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888485" y="1230863"/>
              <a:ext cx="549995" cy="549995"/>
            </a:xfrm>
            <a:prstGeom prst="rect">
              <a:avLst/>
            </a:prstGeom>
          </p:spPr>
        </p:pic>
        <p:sp>
          <p:nvSpPr>
            <p:cNvPr id="219" name="TextBox 218">
              <a:extLst>
                <a:ext uri="{FF2B5EF4-FFF2-40B4-BE49-F238E27FC236}">
                  <a16:creationId xmlns:a16="http://schemas.microsoft.com/office/drawing/2014/main" id="{5129DE45-4D93-4808-A584-56048A86F4AB}"/>
                </a:ext>
              </a:extLst>
            </p:cNvPr>
            <p:cNvSpPr txBox="1"/>
            <p:nvPr/>
          </p:nvSpPr>
          <p:spPr>
            <a:xfrm>
              <a:off x="4755838" y="1780858"/>
              <a:ext cx="815288" cy="307777"/>
            </a:xfrm>
            <a:prstGeom prst="rect">
              <a:avLst/>
            </a:prstGeom>
            <a:noFill/>
          </p:spPr>
          <p:txBody>
            <a:bodyPr wrap="none" rtlCol="0">
              <a:spAutoFit/>
            </a:bodyPr>
            <a:lstStyle/>
            <a:p>
              <a:pPr algn="ctr"/>
              <a:r>
                <a:rPr lang="en-US" sz="1400" dirty="0"/>
                <a:t>Portfolio</a:t>
              </a:r>
            </a:p>
          </p:txBody>
        </p:sp>
      </p:grpSp>
      <p:grpSp>
        <p:nvGrpSpPr>
          <p:cNvPr id="220" name="Group 219">
            <a:extLst>
              <a:ext uri="{FF2B5EF4-FFF2-40B4-BE49-F238E27FC236}">
                <a16:creationId xmlns:a16="http://schemas.microsoft.com/office/drawing/2014/main" id="{8EA29FCA-E1F8-4EAF-875C-874FA53F724C}"/>
              </a:ext>
            </a:extLst>
          </p:cNvPr>
          <p:cNvGrpSpPr/>
          <p:nvPr/>
        </p:nvGrpSpPr>
        <p:grpSpPr>
          <a:xfrm>
            <a:off x="5386594" y="399061"/>
            <a:ext cx="1097416" cy="857772"/>
            <a:chOff x="4614775" y="1230863"/>
            <a:chExt cx="1097416" cy="857772"/>
          </a:xfrm>
        </p:grpSpPr>
        <p:pic>
          <p:nvPicPr>
            <p:cNvPr id="221" name="Graphic 220">
              <a:extLst>
                <a:ext uri="{FF2B5EF4-FFF2-40B4-BE49-F238E27FC236}">
                  <a16:creationId xmlns:a16="http://schemas.microsoft.com/office/drawing/2014/main" id="{3F77EB53-9F92-41CE-A1E7-5C251876538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888485" y="1230863"/>
              <a:ext cx="549995" cy="549995"/>
            </a:xfrm>
            <a:prstGeom prst="rect">
              <a:avLst/>
            </a:prstGeom>
          </p:spPr>
        </p:pic>
        <p:sp>
          <p:nvSpPr>
            <p:cNvPr id="222" name="TextBox 221">
              <a:extLst>
                <a:ext uri="{FF2B5EF4-FFF2-40B4-BE49-F238E27FC236}">
                  <a16:creationId xmlns:a16="http://schemas.microsoft.com/office/drawing/2014/main" id="{4B4CD496-A685-4D1A-BB01-690551467777}"/>
                </a:ext>
              </a:extLst>
            </p:cNvPr>
            <p:cNvSpPr txBox="1"/>
            <p:nvPr/>
          </p:nvSpPr>
          <p:spPr>
            <a:xfrm>
              <a:off x="4614775" y="1780858"/>
              <a:ext cx="1097416" cy="307777"/>
            </a:xfrm>
            <a:prstGeom prst="rect">
              <a:avLst/>
            </a:prstGeom>
            <a:noFill/>
          </p:spPr>
          <p:txBody>
            <a:bodyPr wrap="none" rtlCol="0">
              <a:spAutoFit/>
            </a:bodyPr>
            <a:lstStyle/>
            <a:p>
              <a:pPr algn="ctr"/>
              <a:r>
                <a:rPr lang="en-US" sz="1400" dirty="0"/>
                <a:t>Portfolio API</a:t>
              </a:r>
            </a:p>
          </p:txBody>
        </p:sp>
      </p:grpSp>
      <p:grpSp>
        <p:nvGrpSpPr>
          <p:cNvPr id="223" name="Group 222">
            <a:extLst>
              <a:ext uri="{FF2B5EF4-FFF2-40B4-BE49-F238E27FC236}">
                <a16:creationId xmlns:a16="http://schemas.microsoft.com/office/drawing/2014/main" id="{9B0C7AF3-8D80-4AA6-998B-F2E672D247CF}"/>
              </a:ext>
            </a:extLst>
          </p:cNvPr>
          <p:cNvGrpSpPr/>
          <p:nvPr/>
        </p:nvGrpSpPr>
        <p:grpSpPr>
          <a:xfrm>
            <a:off x="6424908" y="3909974"/>
            <a:ext cx="1216680" cy="809225"/>
            <a:chOff x="6720947" y="2927552"/>
            <a:chExt cx="1216680" cy="809225"/>
          </a:xfrm>
        </p:grpSpPr>
        <p:pic>
          <p:nvPicPr>
            <p:cNvPr id="224" name="Graphic 223">
              <a:extLst>
                <a:ext uri="{FF2B5EF4-FFF2-40B4-BE49-F238E27FC236}">
                  <a16:creationId xmlns:a16="http://schemas.microsoft.com/office/drawing/2014/main" id="{33C6AC09-BC67-490D-BACA-79079FE9018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054289" y="2927552"/>
              <a:ext cx="549994" cy="549994"/>
            </a:xfrm>
            <a:prstGeom prst="rect">
              <a:avLst/>
            </a:prstGeom>
          </p:spPr>
        </p:pic>
        <p:sp>
          <p:nvSpPr>
            <p:cNvPr id="225" name="TextBox 224">
              <a:extLst>
                <a:ext uri="{FF2B5EF4-FFF2-40B4-BE49-F238E27FC236}">
                  <a16:creationId xmlns:a16="http://schemas.microsoft.com/office/drawing/2014/main" id="{94941D31-6293-4648-BB4C-28392B9C7F36}"/>
                </a:ext>
              </a:extLst>
            </p:cNvPr>
            <p:cNvSpPr txBox="1"/>
            <p:nvPr/>
          </p:nvSpPr>
          <p:spPr>
            <a:xfrm>
              <a:off x="6720947" y="3429000"/>
              <a:ext cx="1216680" cy="307777"/>
            </a:xfrm>
            <a:prstGeom prst="rect">
              <a:avLst/>
            </a:prstGeom>
            <a:noFill/>
          </p:spPr>
          <p:txBody>
            <a:bodyPr wrap="none" rtlCol="0">
              <a:spAutoFit/>
            </a:bodyPr>
            <a:lstStyle/>
            <a:p>
              <a:pPr algn="ctr"/>
              <a:r>
                <a:rPr lang="en-US" sz="1400" dirty="0"/>
                <a:t>Marketing API</a:t>
              </a:r>
            </a:p>
          </p:txBody>
        </p:sp>
        <p:pic>
          <p:nvPicPr>
            <p:cNvPr id="226" name="Picture 225">
              <a:extLst>
                <a:ext uri="{FF2B5EF4-FFF2-40B4-BE49-F238E27FC236}">
                  <a16:creationId xmlns:a16="http://schemas.microsoft.com/office/drawing/2014/main" id="{58E8A8EC-A7D8-49FB-8D20-D21F10D8C39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852588" y="3358288"/>
              <a:ext cx="336177" cy="141424"/>
            </a:xfrm>
            <a:prstGeom prst="rect">
              <a:avLst/>
            </a:prstGeom>
          </p:spPr>
        </p:pic>
      </p:grpSp>
      <p:grpSp>
        <p:nvGrpSpPr>
          <p:cNvPr id="227" name="Group 226">
            <a:extLst>
              <a:ext uri="{FF2B5EF4-FFF2-40B4-BE49-F238E27FC236}">
                <a16:creationId xmlns:a16="http://schemas.microsoft.com/office/drawing/2014/main" id="{12B801B5-9B86-4B13-B198-7820E67024D2}"/>
              </a:ext>
            </a:extLst>
          </p:cNvPr>
          <p:cNvGrpSpPr/>
          <p:nvPr/>
        </p:nvGrpSpPr>
        <p:grpSpPr>
          <a:xfrm>
            <a:off x="1940754" y="1245054"/>
            <a:ext cx="1119730" cy="2030297"/>
            <a:chOff x="1940754" y="1245054"/>
            <a:chExt cx="1119730" cy="2030297"/>
          </a:xfrm>
        </p:grpSpPr>
        <p:grpSp>
          <p:nvGrpSpPr>
            <p:cNvPr id="228" name="Group 227">
              <a:extLst>
                <a:ext uri="{FF2B5EF4-FFF2-40B4-BE49-F238E27FC236}">
                  <a16:creationId xmlns:a16="http://schemas.microsoft.com/office/drawing/2014/main" id="{47C78BCF-30DB-48BB-879A-4EB2E0D626A0}"/>
                </a:ext>
              </a:extLst>
            </p:cNvPr>
            <p:cNvGrpSpPr/>
            <p:nvPr/>
          </p:nvGrpSpPr>
          <p:grpSpPr>
            <a:xfrm>
              <a:off x="1940754" y="2310717"/>
              <a:ext cx="1119730" cy="809225"/>
              <a:chOff x="4330199" y="2927552"/>
              <a:chExt cx="1119730" cy="809225"/>
            </a:xfrm>
          </p:grpSpPr>
          <p:pic>
            <p:nvPicPr>
              <p:cNvPr id="235" name="Graphic 234">
                <a:extLst>
                  <a:ext uri="{FF2B5EF4-FFF2-40B4-BE49-F238E27FC236}">
                    <a16:creationId xmlns:a16="http://schemas.microsoft.com/office/drawing/2014/main" id="{586924A5-53F4-425E-9C5F-E0D5745B172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615064" y="2927552"/>
                <a:ext cx="549994" cy="549994"/>
              </a:xfrm>
              <a:prstGeom prst="rect">
                <a:avLst/>
              </a:prstGeom>
            </p:spPr>
          </p:pic>
          <p:sp>
            <p:nvSpPr>
              <p:cNvPr id="236" name="TextBox 235">
                <a:extLst>
                  <a:ext uri="{FF2B5EF4-FFF2-40B4-BE49-F238E27FC236}">
                    <a16:creationId xmlns:a16="http://schemas.microsoft.com/office/drawing/2014/main" id="{04B41F9A-B658-427E-BA32-9A8E2A745451}"/>
                  </a:ext>
                </a:extLst>
              </p:cNvPr>
              <p:cNvSpPr txBox="1"/>
              <p:nvPr/>
            </p:nvSpPr>
            <p:spPr>
              <a:xfrm>
                <a:off x="4330199" y="3429000"/>
                <a:ext cx="1119730" cy="307777"/>
              </a:xfrm>
              <a:prstGeom prst="rect">
                <a:avLst/>
              </a:prstGeom>
              <a:noFill/>
            </p:spPr>
            <p:txBody>
              <a:bodyPr wrap="none" rtlCol="0">
                <a:spAutoFit/>
              </a:bodyPr>
              <a:lstStyle/>
              <a:p>
                <a:pPr algn="ctr"/>
                <a:r>
                  <a:rPr lang="en-US" sz="1400" dirty="0"/>
                  <a:t>Synchronizer</a:t>
                </a:r>
              </a:p>
            </p:txBody>
          </p:sp>
          <p:pic>
            <p:nvPicPr>
              <p:cNvPr id="237" name="Picture 236">
                <a:extLst>
                  <a:ext uri="{FF2B5EF4-FFF2-40B4-BE49-F238E27FC236}">
                    <a16:creationId xmlns:a16="http://schemas.microsoft.com/office/drawing/2014/main" id="{06595313-69C8-41C5-AC56-261E28A018C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585636" y="3317864"/>
                <a:ext cx="136657" cy="160581"/>
              </a:xfrm>
              <a:prstGeom prst="rect">
                <a:avLst/>
              </a:prstGeom>
            </p:spPr>
          </p:pic>
        </p:grpSp>
        <p:grpSp>
          <p:nvGrpSpPr>
            <p:cNvPr id="229" name="Group 228">
              <a:extLst>
                <a:ext uri="{FF2B5EF4-FFF2-40B4-BE49-F238E27FC236}">
                  <a16:creationId xmlns:a16="http://schemas.microsoft.com/office/drawing/2014/main" id="{1314B102-E3BE-4221-B3D3-D1C054782B47}"/>
                </a:ext>
              </a:extLst>
            </p:cNvPr>
            <p:cNvGrpSpPr/>
            <p:nvPr/>
          </p:nvGrpSpPr>
          <p:grpSpPr>
            <a:xfrm>
              <a:off x="2054771" y="1245054"/>
              <a:ext cx="892680" cy="1010210"/>
              <a:chOff x="2089804" y="3937364"/>
              <a:chExt cx="892680" cy="1010210"/>
            </a:xfrm>
          </p:grpSpPr>
          <p:pic>
            <p:nvPicPr>
              <p:cNvPr id="233" name="Graphic 232">
                <a:extLst>
                  <a:ext uri="{FF2B5EF4-FFF2-40B4-BE49-F238E27FC236}">
                    <a16:creationId xmlns:a16="http://schemas.microsoft.com/office/drawing/2014/main" id="{75B580EC-D984-4A6D-A09C-60A5E200CA1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261569" y="3937364"/>
                <a:ext cx="549151" cy="549151"/>
              </a:xfrm>
              <a:prstGeom prst="rect">
                <a:avLst/>
              </a:prstGeom>
            </p:spPr>
          </p:pic>
          <p:sp>
            <p:nvSpPr>
              <p:cNvPr id="234" name="TextBox 233">
                <a:extLst>
                  <a:ext uri="{FF2B5EF4-FFF2-40B4-BE49-F238E27FC236}">
                    <a16:creationId xmlns:a16="http://schemas.microsoft.com/office/drawing/2014/main" id="{BAA885C8-FC68-41CE-8D16-7ECC3BF60E0C}"/>
                  </a:ext>
                </a:extLst>
              </p:cNvPr>
              <p:cNvSpPr txBox="1"/>
              <p:nvPr/>
            </p:nvSpPr>
            <p:spPr>
              <a:xfrm>
                <a:off x="2089804" y="4424354"/>
                <a:ext cx="892680" cy="523220"/>
              </a:xfrm>
              <a:prstGeom prst="rect">
                <a:avLst/>
              </a:prstGeom>
              <a:noFill/>
            </p:spPr>
            <p:txBody>
              <a:bodyPr wrap="none" rtlCol="0">
                <a:spAutoFit/>
              </a:bodyPr>
              <a:lstStyle/>
              <a:p>
                <a:pPr algn="ctr"/>
                <a:r>
                  <a:rPr lang="en-US" sz="1400" dirty="0"/>
                  <a:t>Customer</a:t>
                </a:r>
                <a:br>
                  <a:rPr lang="en-US" sz="1400" dirty="0"/>
                </a:br>
                <a:r>
                  <a:rPr lang="en-US" sz="1400" dirty="0"/>
                  <a:t>Legacy</a:t>
                </a:r>
              </a:p>
            </p:txBody>
          </p:sp>
        </p:grpSp>
        <p:cxnSp>
          <p:nvCxnSpPr>
            <p:cNvPr id="230" name="Straight Arrow Connector 229">
              <a:extLst>
                <a:ext uri="{FF2B5EF4-FFF2-40B4-BE49-F238E27FC236}">
                  <a16:creationId xmlns:a16="http://schemas.microsoft.com/office/drawing/2014/main" id="{4F727EFA-CAD5-410A-BED1-6B56A3A0B249}"/>
                </a:ext>
              </a:extLst>
            </p:cNvPr>
            <p:cNvCxnSpPr>
              <a:stCxn id="234" idx="0"/>
              <a:endCxn id="235" idx="0"/>
            </p:cNvCxnSpPr>
            <p:nvPr/>
          </p:nvCxnSpPr>
          <p:spPr>
            <a:xfrm flipH="1">
              <a:off x="2500616" y="1732044"/>
              <a:ext cx="495" cy="57867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31" name="Straight Arrow Connector 230">
              <a:extLst>
                <a:ext uri="{FF2B5EF4-FFF2-40B4-BE49-F238E27FC236}">
                  <a16:creationId xmlns:a16="http://schemas.microsoft.com/office/drawing/2014/main" id="{6B36C334-4C3E-4116-8BB6-9213CAEF3041}"/>
                </a:ext>
              </a:extLst>
            </p:cNvPr>
            <p:cNvCxnSpPr>
              <a:stCxn id="236" idx="2"/>
              <a:endCxn id="311" idx="0"/>
            </p:cNvCxnSpPr>
            <p:nvPr/>
          </p:nvCxnSpPr>
          <p:spPr>
            <a:xfrm flipH="1">
              <a:off x="2018397" y="3119942"/>
              <a:ext cx="482222" cy="15540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32" name="Straight Arrow Connector 231">
              <a:extLst>
                <a:ext uri="{FF2B5EF4-FFF2-40B4-BE49-F238E27FC236}">
                  <a16:creationId xmlns:a16="http://schemas.microsoft.com/office/drawing/2014/main" id="{483D5277-BEBE-4054-BD97-B725D0AF6582}"/>
                </a:ext>
              </a:extLst>
            </p:cNvPr>
            <p:cNvCxnSpPr>
              <a:stCxn id="236" idx="2"/>
              <a:endCxn id="309" idx="0"/>
            </p:cNvCxnSpPr>
            <p:nvPr/>
          </p:nvCxnSpPr>
          <p:spPr>
            <a:xfrm>
              <a:off x="2500619" y="3119942"/>
              <a:ext cx="376854" cy="15540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238" name="Group 237">
            <a:extLst>
              <a:ext uri="{FF2B5EF4-FFF2-40B4-BE49-F238E27FC236}">
                <a16:creationId xmlns:a16="http://schemas.microsoft.com/office/drawing/2014/main" id="{C8781CFC-BA73-4FB9-A566-96DAA618A2FF}"/>
              </a:ext>
            </a:extLst>
          </p:cNvPr>
          <p:cNvGrpSpPr/>
          <p:nvPr/>
        </p:nvGrpSpPr>
        <p:grpSpPr>
          <a:xfrm>
            <a:off x="2018397" y="4025949"/>
            <a:ext cx="929441" cy="1422448"/>
            <a:chOff x="2018397" y="4025949"/>
            <a:chExt cx="929441" cy="1422448"/>
          </a:xfrm>
        </p:grpSpPr>
        <p:grpSp>
          <p:nvGrpSpPr>
            <p:cNvPr id="239" name="Group 238">
              <a:extLst>
                <a:ext uri="{FF2B5EF4-FFF2-40B4-BE49-F238E27FC236}">
                  <a16:creationId xmlns:a16="http://schemas.microsoft.com/office/drawing/2014/main" id="{6076BA6F-DFD9-4CC9-9046-BD4DDCF9B71D}"/>
                </a:ext>
              </a:extLst>
            </p:cNvPr>
            <p:cNvGrpSpPr/>
            <p:nvPr/>
          </p:nvGrpSpPr>
          <p:grpSpPr>
            <a:xfrm>
              <a:off x="2064198" y="4429012"/>
              <a:ext cx="883640" cy="1019385"/>
              <a:chOff x="3054623" y="4349182"/>
              <a:chExt cx="883640" cy="1019385"/>
            </a:xfrm>
          </p:grpSpPr>
          <p:pic>
            <p:nvPicPr>
              <p:cNvPr id="242" name="Graphic 241">
                <a:extLst>
                  <a:ext uri="{FF2B5EF4-FFF2-40B4-BE49-F238E27FC236}">
                    <a16:creationId xmlns:a16="http://schemas.microsoft.com/office/drawing/2014/main" id="{DE7E568F-47F2-4195-8EAD-F88B556A8E5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225686" y="4349182"/>
                <a:ext cx="549994" cy="549994"/>
              </a:xfrm>
              <a:prstGeom prst="rect">
                <a:avLst/>
              </a:prstGeom>
            </p:spPr>
          </p:pic>
          <p:pic>
            <p:nvPicPr>
              <p:cNvPr id="243" name="Graphic 242">
                <a:extLst>
                  <a:ext uri="{FF2B5EF4-FFF2-40B4-BE49-F238E27FC236}">
                    <a16:creationId xmlns:a16="http://schemas.microsoft.com/office/drawing/2014/main" id="{3BE88BA6-B7C1-4128-BB16-A2CCAD9CAFBD}"/>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3170777" y="4740435"/>
                <a:ext cx="158741" cy="158741"/>
              </a:xfrm>
              <a:prstGeom prst="rect">
                <a:avLst/>
              </a:prstGeom>
            </p:spPr>
          </p:pic>
          <p:sp>
            <p:nvSpPr>
              <p:cNvPr id="244" name="TextBox 243">
                <a:extLst>
                  <a:ext uri="{FF2B5EF4-FFF2-40B4-BE49-F238E27FC236}">
                    <a16:creationId xmlns:a16="http://schemas.microsoft.com/office/drawing/2014/main" id="{0BD75835-209F-439C-A862-1E423685EF88}"/>
                  </a:ext>
                </a:extLst>
              </p:cNvPr>
              <p:cNvSpPr txBox="1"/>
              <p:nvPr/>
            </p:nvSpPr>
            <p:spPr>
              <a:xfrm>
                <a:off x="3054623" y="4845347"/>
                <a:ext cx="883640" cy="523220"/>
              </a:xfrm>
              <a:prstGeom prst="rect">
                <a:avLst/>
              </a:prstGeom>
              <a:noFill/>
            </p:spPr>
            <p:txBody>
              <a:bodyPr wrap="none" rtlCol="0">
                <a:spAutoFit/>
              </a:bodyPr>
              <a:lstStyle/>
              <a:p>
                <a:pPr algn="ctr"/>
                <a:r>
                  <a:rPr lang="en-US" sz="1400" dirty="0"/>
                  <a:t>Response</a:t>
                </a:r>
              </a:p>
              <a:p>
                <a:pPr algn="ctr"/>
                <a:r>
                  <a:rPr lang="en-US" sz="1400" dirty="0"/>
                  <a:t>Builder</a:t>
                </a:r>
              </a:p>
            </p:txBody>
          </p:sp>
        </p:grpSp>
        <p:cxnSp>
          <p:nvCxnSpPr>
            <p:cNvPr id="240" name="Straight Arrow Connector 239">
              <a:extLst>
                <a:ext uri="{FF2B5EF4-FFF2-40B4-BE49-F238E27FC236}">
                  <a16:creationId xmlns:a16="http://schemas.microsoft.com/office/drawing/2014/main" id="{02BCA101-DC95-4F34-AB01-33C7570647B1}"/>
                </a:ext>
              </a:extLst>
            </p:cNvPr>
            <p:cNvCxnSpPr>
              <a:cxnSpLocks/>
              <a:stCxn id="310" idx="2"/>
              <a:endCxn id="242" idx="0"/>
            </p:cNvCxnSpPr>
            <p:nvPr/>
          </p:nvCxnSpPr>
          <p:spPr>
            <a:xfrm flipH="1">
              <a:off x="2510258" y="4241392"/>
              <a:ext cx="367216" cy="18762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41" name="Straight Arrow Connector 240">
              <a:extLst>
                <a:ext uri="{FF2B5EF4-FFF2-40B4-BE49-F238E27FC236}">
                  <a16:creationId xmlns:a16="http://schemas.microsoft.com/office/drawing/2014/main" id="{1F5BE9F5-2050-4858-BA3A-D570FCA9B003}"/>
                </a:ext>
              </a:extLst>
            </p:cNvPr>
            <p:cNvCxnSpPr>
              <a:stCxn id="312" idx="2"/>
              <a:endCxn id="242" idx="0"/>
            </p:cNvCxnSpPr>
            <p:nvPr/>
          </p:nvCxnSpPr>
          <p:spPr>
            <a:xfrm>
              <a:off x="2018397" y="4025949"/>
              <a:ext cx="491861" cy="40306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cxnSp>
        <p:nvCxnSpPr>
          <p:cNvPr id="245" name="Straight Arrow Connector 244">
            <a:extLst>
              <a:ext uri="{FF2B5EF4-FFF2-40B4-BE49-F238E27FC236}">
                <a16:creationId xmlns:a16="http://schemas.microsoft.com/office/drawing/2014/main" id="{D5EC7A4F-C497-46C5-873C-7F3572B3A283}"/>
              </a:ext>
            </a:extLst>
          </p:cNvPr>
          <p:cNvCxnSpPr>
            <a:stCxn id="242" idx="3"/>
            <a:endCxn id="290" idx="1"/>
          </p:cNvCxnSpPr>
          <p:nvPr/>
        </p:nvCxnSpPr>
        <p:spPr>
          <a:xfrm flipV="1">
            <a:off x="2785255" y="4698060"/>
            <a:ext cx="2489777" cy="594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46" name="Group 245">
            <a:extLst>
              <a:ext uri="{FF2B5EF4-FFF2-40B4-BE49-F238E27FC236}">
                <a16:creationId xmlns:a16="http://schemas.microsoft.com/office/drawing/2014/main" id="{660598C0-5F55-4945-ABA3-D55FF7AEFB53}"/>
              </a:ext>
            </a:extLst>
          </p:cNvPr>
          <p:cNvGrpSpPr/>
          <p:nvPr/>
        </p:nvGrpSpPr>
        <p:grpSpPr>
          <a:xfrm>
            <a:off x="4978950" y="1256833"/>
            <a:ext cx="1050352" cy="943888"/>
            <a:chOff x="4978950" y="1256833"/>
            <a:chExt cx="1050352" cy="943888"/>
          </a:xfrm>
        </p:grpSpPr>
        <p:grpSp>
          <p:nvGrpSpPr>
            <p:cNvPr id="247" name="Group 246">
              <a:extLst>
                <a:ext uri="{FF2B5EF4-FFF2-40B4-BE49-F238E27FC236}">
                  <a16:creationId xmlns:a16="http://schemas.microsoft.com/office/drawing/2014/main" id="{94C1129B-B13D-465B-AB44-A5BDE85D89B1}"/>
                </a:ext>
              </a:extLst>
            </p:cNvPr>
            <p:cNvGrpSpPr/>
            <p:nvPr/>
          </p:nvGrpSpPr>
          <p:grpSpPr>
            <a:xfrm>
              <a:off x="5026014" y="1380658"/>
              <a:ext cx="1003288" cy="820063"/>
              <a:chOff x="5594356" y="2069781"/>
              <a:chExt cx="1003288" cy="820063"/>
            </a:xfrm>
          </p:grpSpPr>
          <p:pic>
            <p:nvPicPr>
              <p:cNvPr id="250" name="Graphic 249">
                <a:extLst>
                  <a:ext uri="{FF2B5EF4-FFF2-40B4-BE49-F238E27FC236}">
                    <a16:creationId xmlns:a16="http://schemas.microsoft.com/office/drawing/2014/main" id="{72F5B6FE-DF77-4AA2-82C3-5A12B75DE48A}"/>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5821003" y="2069781"/>
                <a:ext cx="549994" cy="549994"/>
              </a:xfrm>
              <a:prstGeom prst="rect">
                <a:avLst/>
              </a:prstGeom>
            </p:spPr>
          </p:pic>
          <p:sp>
            <p:nvSpPr>
              <p:cNvPr id="251" name="TextBox 250">
                <a:extLst>
                  <a:ext uri="{FF2B5EF4-FFF2-40B4-BE49-F238E27FC236}">
                    <a16:creationId xmlns:a16="http://schemas.microsoft.com/office/drawing/2014/main" id="{65F64B84-8B5B-4F80-AF40-3197A2423188}"/>
                  </a:ext>
                </a:extLst>
              </p:cNvPr>
              <p:cNvSpPr txBox="1"/>
              <p:nvPr/>
            </p:nvSpPr>
            <p:spPr>
              <a:xfrm>
                <a:off x="5594356" y="2582067"/>
                <a:ext cx="1003288" cy="307777"/>
              </a:xfrm>
              <a:prstGeom prst="rect">
                <a:avLst/>
              </a:prstGeom>
              <a:noFill/>
            </p:spPr>
            <p:txBody>
              <a:bodyPr wrap="none" rtlCol="0">
                <a:spAutoFit/>
              </a:bodyPr>
              <a:lstStyle/>
              <a:p>
                <a:pPr algn="ctr"/>
                <a:r>
                  <a:rPr lang="en-US" sz="1400" dirty="0"/>
                  <a:t>Event Hubs</a:t>
                </a:r>
              </a:p>
            </p:txBody>
          </p:sp>
        </p:grpSp>
        <p:cxnSp>
          <p:nvCxnSpPr>
            <p:cNvPr id="248" name="Straight Arrow Connector 247">
              <a:extLst>
                <a:ext uri="{FF2B5EF4-FFF2-40B4-BE49-F238E27FC236}">
                  <a16:creationId xmlns:a16="http://schemas.microsoft.com/office/drawing/2014/main" id="{E7277D1D-7C65-4F91-8ACF-D96308D3E66E}"/>
                </a:ext>
              </a:extLst>
            </p:cNvPr>
            <p:cNvCxnSpPr>
              <a:stCxn id="219" idx="2"/>
              <a:endCxn id="250" idx="0"/>
            </p:cNvCxnSpPr>
            <p:nvPr/>
          </p:nvCxnSpPr>
          <p:spPr>
            <a:xfrm>
              <a:off x="4978950" y="1256833"/>
              <a:ext cx="548708" cy="12382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49" name="Straight Arrow Connector 248">
              <a:extLst>
                <a:ext uri="{FF2B5EF4-FFF2-40B4-BE49-F238E27FC236}">
                  <a16:creationId xmlns:a16="http://schemas.microsoft.com/office/drawing/2014/main" id="{8F377807-6BC8-4860-9B92-B9FFF6ED3556}"/>
                </a:ext>
              </a:extLst>
            </p:cNvPr>
            <p:cNvCxnSpPr>
              <a:stCxn id="222" idx="2"/>
              <a:endCxn id="250" idx="0"/>
            </p:cNvCxnSpPr>
            <p:nvPr/>
          </p:nvCxnSpPr>
          <p:spPr>
            <a:xfrm flipH="1">
              <a:off x="5527658" y="1256833"/>
              <a:ext cx="407644" cy="12382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252" name="Group 251">
            <a:extLst>
              <a:ext uri="{FF2B5EF4-FFF2-40B4-BE49-F238E27FC236}">
                <a16:creationId xmlns:a16="http://schemas.microsoft.com/office/drawing/2014/main" id="{DB5A1DB9-E44A-407E-8ED8-EB9BF32D083E}"/>
              </a:ext>
            </a:extLst>
          </p:cNvPr>
          <p:cNvGrpSpPr/>
          <p:nvPr/>
        </p:nvGrpSpPr>
        <p:grpSpPr>
          <a:xfrm>
            <a:off x="4911015" y="2200721"/>
            <a:ext cx="1233286" cy="1008858"/>
            <a:chOff x="4911015" y="2200721"/>
            <a:chExt cx="1233286" cy="1008858"/>
          </a:xfrm>
        </p:grpSpPr>
        <p:grpSp>
          <p:nvGrpSpPr>
            <p:cNvPr id="253" name="Group 252">
              <a:extLst>
                <a:ext uri="{FF2B5EF4-FFF2-40B4-BE49-F238E27FC236}">
                  <a16:creationId xmlns:a16="http://schemas.microsoft.com/office/drawing/2014/main" id="{6FAFC3D2-4A38-4DDD-B70F-B6F3C9CD6D42}"/>
                </a:ext>
              </a:extLst>
            </p:cNvPr>
            <p:cNvGrpSpPr/>
            <p:nvPr/>
          </p:nvGrpSpPr>
          <p:grpSpPr>
            <a:xfrm>
              <a:off x="4911015" y="2400354"/>
              <a:ext cx="1233286" cy="809225"/>
              <a:chOff x="5479357" y="2927552"/>
              <a:chExt cx="1233286" cy="809225"/>
            </a:xfrm>
          </p:grpSpPr>
          <p:pic>
            <p:nvPicPr>
              <p:cNvPr id="255" name="Graphic 254">
                <a:extLst>
                  <a:ext uri="{FF2B5EF4-FFF2-40B4-BE49-F238E27FC236}">
                    <a16:creationId xmlns:a16="http://schemas.microsoft.com/office/drawing/2014/main" id="{75C844CC-B5C8-4526-93D7-5346389F19D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821003" y="2927552"/>
                <a:ext cx="549994" cy="549994"/>
              </a:xfrm>
              <a:prstGeom prst="rect">
                <a:avLst/>
              </a:prstGeom>
            </p:spPr>
          </p:pic>
          <p:sp>
            <p:nvSpPr>
              <p:cNvPr id="256" name="TextBox 255">
                <a:extLst>
                  <a:ext uri="{FF2B5EF4-FFF2-40B4-BE49-F238E27FC236}">
                    <a16:creationId xmlns:a16="http://schemas.microsoft.com/office/drawing/2014/main" id="{6C36F799-2E75-482A-89EE-C7C8D411D7BE}"/>
                  </a:ext>
                </a:extLst>
              </p:cNvPr>
              <p:cNvSpPr txBox="1"/>
              <p:nvPr/>
            </p:nvSpPr>
            <p:spPr>
              <a:xfrm>
                <a:off x="5479357" y="3429000"/>
                <a:ext cx="1233286" cy="307777"/>
              </a:xfrm>
              <a:prstGeom prst="rect">
                <a:avLst/>
              </a:prstGeom>
              <a:noFill/>
            </p:spPr>
            <p:txBody>
              <a:bodyPr wrap="none" rtlCol="0">
                <a:spAutoFit/>
              </a:bodyPr>
              <a:lstStyle/>
              <a:p>
                <a:pPr algn="ctr"/>
                <a:r>
                  <a:rPr lang="en-US" sz="1400" dirty="0"/>
                  <a:t>Event Monitor</a:t>
                </a:r>
              </a:p>
            </p:txBody>
          </p:sp>
          <p:pic>
            <p:nvPicPr>
              <p:cNvPr id="257" name="Graphic 256">
                <a:extLst>
                  <a:ext uri="{FF2B5EF4-FFF2-40B4-BE49-F238E27FC236}">
                    <a16:creationId xmlns:a16="http://schemas.microsoft.com/office/drawing/2014/main" id="{A462F644-E19E-417A-B807-430B3AF4547C}"/>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5757963" y="3305880"/>
                <a:ext cx="170823" cy="170823"/>
              </a:xfrm>
              <a:prstGeom prst="rect">
                <a:avLst/>
              </a:prstGeom>
            </p:spPr>
          </p:pic>
        </p:grpSp>
        <p:cxnSp>
          <p:nvCxnSpPr>
            <p:cNvPr id="254" name="Straight Arrow Connector 253">
              <a:extLst>
                <a:ext uri="{FF2B5EF4-FFF2-40B4-BE49-F238E27FC236}">
                  <a16:creationId xmlns:a16="http://schemas.microsoft.com/office/drawing/2014/main" id="{26F232F1-A918-4BCF-AE01-C3B82FB1829D}"/>
                </a:ext>
              </a:extLst>
            </p:cNvPr>
            <p:cNvCxnSpPr>
              <a:stCxn id="251" idx="2"/>
              <a:endCxn id="255" idx="0"/>
            </p:cNvCxnSpPr>
            <p:nvPr/>
          </p:nvCxnSpPr>
          <p:spPr>
            <a:xfrm>
              <a:off x="5527658" y="2200721"/>
              <a:ext cx="0" cy="19963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cxnSp>
        <p:nvCxnSpPr>
          <p:cNvPr id="258" name="Straight Arrow Connector 257">
            <a:extLst>
              <a:ext uri="{FF2B5EF4-FFF2-40B4-BE49-F238E27FC236}">
                <a16:creationId xmlns:a16="http://schemas.microsoft.com/office/drawing/2014/main" id="{EA5D54FA-A456-4540-9786-C51ABB932B69}"/>
              </a:ext>
            </a:extLst>
          </p:cNvPr>
          <p:cNvCxnSpPr>
            <a:stCxn id="242" idx="3"/>
            <a:endCxn id="315" idx="1"/>
          </p:cNvCxnSpPr>
          <p:nvPr/>
        </p:nvCxnSpPr>
        <p:spPr>
          <a:xfrm flipV="1">
            <a:off x="2785255" y="3613279"/>
            <a:ext cx="2467827" cy="109073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59" name="Group 258">
            <a:extLst>
              <a:ext uri="{FF2B5EF4-FFF2-40B4-BE49-F238E27FC236}">
                <a16:creationId xmlns:a16="http://schemas.microsoft.com/office/drawing/2014/main" id="{072D38E2-1CF4-45D8-938C-E69563DB1CA1}"/>
              </a:ext>
            </a:extLst>
          </p:cNvPr>
          <p:cNvGrpSpPr/>
          <p:nvPr/>
        </p:nvGrpSpPr>
        <p:grpSpPr>
          <a:xfrm>
            <a:off x="6210299" y="364397"/>
            <a:ext cx="1416907" cy="1072304"/>
            <a:chOff x="6210299" y="364397"/>
            <a:chExt cx="1416907" cy="1072304"/>
          </a:xfrm>
        </p:grpSpPr>
        <p:grpSp>
          <p:nvGrpSpPr>
            <p:cNvPr id="260" name="Group 259">
              <a:extLst>
                <a:ext uri="{FF2B5EF4-FFF2-40B4-BE49-F238E27FC236}">
                  <a16:creationId xmlns:a16="http://schemas.microsoft.com/office/drawing/2014/main" id="{31386FE9-9E78-46E4-AF38-F87230BF9DAA}"/>
                </a:ext>
              </a:extLst>
            </p:cNvPr>
            <p:cNvGrpSpPr/>
            <p:nvPr/>
          </p:nvGrpSpPr>
          <p:grpSpPr>
            <a:xfrm>
              <a:off x="6737219" y="364397"/>
              <a:ext cx="889987" cy="1072304"/>
              <a:chOff x="7042958" y="1212920"/>
              <a:chExt cx="889987" cy="1072304"/>
            </a:xfrm>
          </p:grpSpPr>
          <p:pic>
            <p:nvPicPr>
              <p:cNvPr id="262" name="Graphic 261">
                <a:extLst>
                  <a:ext uri="{FF2B5EF4-FFF2-40B4-BE49-F238E27FC236}">
                    <a16:creationId xmlns:a16="http://schemas.microsoft.com/office/drawing/2014/main" id="{9DA31A19-74AC-49B2-B300-EB3EDF9A1B32}"/>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7184998" y="1212920"/>
                <a:ext cx="549994" cy="607285"/>
              </a:xfrm>
              <a:prstGeom prst="rect">
                <a:avLst/>
              </a:prstGeom>
            </p:spPr>
          </p:pic>
          <p:sp>
            <p:nvSpPr>
              <p:cNvPr id="263" name="TextBox 262">
                <a:extLst>
                  <a:ext uri="{FF2B5EF4-FFF2-40B4-BE49-F238E27FC236}">
                    <a16:creationId xmlns:a16="http://schemas.microsoft.com/office/drawing/2014/main" id="{2CDECE4A-17D8-42CC-97C1-A7E2D1377656}"/>
                  </a:ext>
                </a:extLst>
              </p:cNvPr>
              <p:cNvSpPr txBox="1"/>
              <p:nvPr/>
            </p:nvSpPr>
            <p:spPr>
              <a:xfrm>
                <a:off x="7042958" y="1762004"/>
                <a:ext cx="889987" cy="523220"/>
              </a:xfrm>
              <a:prstGeom prst="rect">
                <a:avLst/>
              </a:prstGeom>
              <a:noFill/>
            </p:spPr>
            <p:txBody>
              <a:bodyPr wrap="none" rtlCol="0">
                <a:spAutoFit/>
              </a:bodyPr>
              <a:lstStyle/>
              <a:p>
                <a:pPr algn="ctr"/>
                <a:r>
                  <a:rPr lang="en-US" sz="1400" dirty="0"/>
                  <a:t>Leasing &amp;</a:t>
                </a:r>
              </a:p>
              <a:p>
                <a:pPr algn="ctr"/>
                <a:r>
                  <a:rPr lang="en-US" sz="1400" dirty="0"/>
                  <a:t>Billing</a:t>
                </a:r>
              </a:p>
            </p:txBody>
          </p:sp>
        </p:grpSp>
        <p:cxnSp>
          <p:nvCxnSpPr>
            <p:cNvPr id="261" name="Straight Arrow Connector 260">
              <a:extLst>
                <a:ext uri="{FF2B5EF4-FFF2-40B4-BE49-F238E27FC236}">
                  <a16:creationId xmlns:a16="http://schemas.microsoft.com/office/drawing/2014/main" id="{9FACDD2C-53AF-491B-B347-E2D8ED331FA0}"/>
                </a:ext>
              </a:extLst>
            </p:cNvPr>
            <p:cNvCxnSpPr>
              <a:stCxn id="262" idx="1"/>
              <a:endCxn id="221" idx="3"/>
            </p:cNvCxnSpPr>
            <p:nvPr/>
          </p:nvCxnSpPr>
          <p:spPr>
            <a:xfrm flipH="1">
              <a:off x="6210299" y="668040"/>
              <a:ext cx="668960" cy="601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264" name="Group 263">
            <a:extLst>
              <a:ext uri="{FF2B5EF4-FFF2-40B4-BE49-F238E27FC236}">
                <a16:creationId xmlns:a16="http://schemas.microsoft.com/office/drawing/2014/main" id="{22952409-0013-4E23-B946-7265920A11BF}"/>
              </a:ext>
            </a:extLst>
          </p:cNvPr>
          <p:cNvGrpSpPr/>
          <p:nvPr/>
        </p:nvGrpSpPr>
        <p:grpSpPr>
          <a:xfrm>
            <a:off x="9225199" y="3534947"/>
            <a:ext cx="1940410" cy="2161853"/>
            <a:chOff x="9225199" y="3534947"/>
            <a:chExt cx="1940410" cy="2161853"/>
          </a:xfrm>
        </p:grpSpPr>
        <p:grpSp>
          <p:nvGrpSpPr>
            <p:cNvPr id="265" name="Group 264">
              <a:extLst>
                <a:ext uri="{FF2B5EF4-FFF2-40B4-BE49-F238E27FC236}">
                  <a16:creationId xmlns:a16="http://schemas.microsoft.com/office/drawing/2014/main" id="{015FF06F-0C5E-4FB0-A172-FD748ABA50D5}"/>
                </a:ext>
              </a:extLst>
            </p:cNvPr>
            <p:cNvGrpSpPr/>
            <p:nvPr/>
          </p:nvGrpSpPr>
          <p:grpSpPr>
            <a:xfrm>
              <a:off x="10118719" y="4960792"/>
              <a:ext cx="1013419" cy="736008"/>
              <a:chOff x="6812476" y="4273607"/>
              <a:chExt cx="1013419" cy="736008"/>
            </a:xfrm>
          </p:grpSpPr>
          <p:pic>
            <p:nvPicPr>
              <p:cNvPr id="273" name="Picture 272">
                <a:extLst>
                  <a:ext uri="{FF2B5EF4-FFF2-40B4-BE49-F238E27FC236}">
                    <a16:creationId xmlns:a16="http://schemas.microsoft.com/office/drawing/2014/main" id="{B426B073-6E71-4E95-B16C-EC6015849ABF}"/>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7052352" y="4273607"/>
                <a:ext cx="533668" cy="498229"/>
              </a:xfrm>
              <a:prstGeom prst="rect">
                <a:avLst/>
              </a:prstGeom>
            </p:spPr>
          </p:pic>
          <p:sp>
            <p:nvSpPr>
              <p:cNvPr id="274" name="TextBox 273">
                <a:extLst>
                  <a:ext uri="{FF2B5EF4-FFF2-40B4-BE49-F238E27FC236}">
                    <a16:creationId xmlns:a16="http://schemas.microsoft.com/office/drawing/2014/main" id="{B420246A-6F31-45C8-A850-D2FD4DA5C8E0}"/>
                  </a:ext>
                </a:extLst>
              </p:cNvPr>
              <p:cNvSpPr txBox="1"/>
              <p:nvPr/>
            </p:nvSpPr>
            <p:spPr>
              <a:xfrm>
                <a:off x="6812476" y="4701838"/>
                <a:ext cx="1013419" cy="307777"/>
              </a:xfrm>
              <a:prstGeom prst="rect">
                <a:avLst/>
              </a:prstGeom>
              <a:noFill/>
            </p:spPr>
            <p:txBody>
              <a:bodyPr wrap="none" rtlCol="0">
                <a:spAutoFit/>
              </a:bodyPr>
              <a:lstStyle/>
              <a:p>
                <a:pPr algn="ctr"/>
                <a:r>
                  <a:rPr lang="en-US" sz="1400" dirty="0"/>
                  <a:t>Google Ads</a:t>
                </a:r>
              </a:p>
            </p:txBody>
          </p:sp>
        </p:grpSp>
        <p:grpSp>
          <p:nvGrpSpPr>
            <p:cNvPr id="266" name="Group 265">
              <a:extLst>
                <a:ext uri="{FF2B5EF4-FFF2-40B4-BE49-F238E27FC236}">
                  <a16:creationId xmlns:a16="http://schemas.microsoft.com/office/drawing/2014/main" id="{35C4FF91-722A-45B2-96D1-F84D9C35FAC1}"/>
                </a:ext>
              </a:extLst>
            </p:cNvPr>
            <p:cNvGrpSpPr/>
            <p:nvPr/>
          </p:nvGrpSpPr>
          <p:grpSpPr>
            <a:xfrm>
              <a:off x="10182872" y="4152564"/>
              <a:ext cx="885115" cy="793835"/>
              <a:chOff x="9585806" y="4313095"/>
              <a:chExt cx="885115" cy="793835"/>
            </a:xfrm>
          </p:grpSpPr>
          <p:pic>
            <p:nvPicPr>
              <p:cNvPr id="271" name="Picture 270">
                <a:extLst>
                  <a:ext uri="{FF2B5EF4-FFF2-40B4-BE49-F238E27FC236}">
                    <a16:creationId xmlns:a16="http://schemas.microsoft.com/office/drawing/2014/main" id="{DBF42C5F-728D-460F-8E63-1051E1AC8C6D}"/>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9761530" y="4313095"/>
                <a:ext cx="533668" cy="533442"/>
              </a:xfrm>
              <a:prstGeom prst="rect">
                <a:avLst/>
              </a:prstGeom>
            </p:spPr>
          </p:pic>
          <p:sp>
            <p:nvSpPr>
              <p:cNvPr id="272" name="TextBox 271">
                <a:extLst>
                  <a:ext uri="{FF2B5EF4-FFF2-40B4-BE49-F238E27FC236}">
                    <a16:creationId xmlns:a16="http://schemas.microsoft.com/office/drawing/2014/main" id="{6679D60A-B218-40C5-9EE0-BE65C817446C}"/>
                  </a:ext>
                </a:extLst>
              </p:cNvPr>
              <p:cNvSpPr txBox="1"/>
              <p:nvPr/>
            </p:nvSpPr>
            <p:spPr>
              <a:xfrm>
                <a:off x="9585806" y="4799153"/>
                <a:ext cx="885115" cy="307777"/>
              </a:xfrm>
              <a:prstGeom prst="rect">
                <a:avLst/>
              </a:prstGeom>
              <a:noFill/>
            </p:spPr>
            <p:txBody>
              <a:bodyPr wrap="none" rtlCol="0">
                <a:spAutoFit/>
              </a:bodyPr>
              <a:lstStyle/>
              <a:p>
                <a:pPr algn="ctr"/>
                <a:r>
                  <a:rPr lang="en-US" sz="1400" dirty="0"/>
                  <a:t>Chat Bots</a:t>
                </a:r>
              </a:p>
            </p:txBody>
          </p:sp>
        </p:grpSp>
        <p:sp>
          <p:nvSpPr>
            <p:cNvPr id="267" name="Rectangle: Rounded Corners 266">
              <a:extLst>
                <a:ext uri="{FF2B5EF4-FFF2-40B4-BE49-F238E27FC236}">
                  <a16:creationId xmlns:a16="http://schemas.microsoft.com/office/drawing/2014/main" id="{96BC39A9-755A-4F2F-8930-293B78565B27}"/>
                </a:ext>
              </a:extLst>
            </p:cNvPr>
            <p:cNvSpPr/>
            <p:nvPr/>
          </p:nvSpPr>
          <p:spPr>
            <a:xfrm>
              <a:off x="10085252" y="3534947"/>
              <a:ext cx="1080357" cy="523220"/>
            </a:xfrm>
            <a:prstGeom prst="roundRect">
              <a:avLst/>
            </a:prstGeom>
            <a:solidFill>
              <a:srgbClr val="A7168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Marketing Websites</a:t>
              </a:r>
            </a:p>
          </p:txBody>
        </p:sp>
        <p:cxnSp>
          <p:nvCxnSpPr>
            <p:cNvPr id="268" name="Straight Arrow Connector 267">
              <a:extLst>
                <a:ext uri="{FF2B5EF4-FFF2-40B4-BE49-F238E27FC236}">
                  <a16:creationId xmlns:a16="http://schemas.microsoft.com/office/drawing/2014/main" id="{3297F833-E109-4A7B-95DB-894EE238D910}"/>
                </a:ext>
              </a:extLst>
            </p:cNvPr>
            <p:cNvCxnSpPr>
              <a:cxnSpLocks/>
              <a:stCxn id="267" idx="1"/>
              <a:endCxn id="215" idx="3"/>
            </p:cNvCxnSpPr>
            <p:nvPr/>
          </p:nvCxnSpPr>
          <p:spPr>
            <a:xfrm flipH="1">
              <a:off x="9225199" y="3796557"/>
              <a:ext cx="860053" cy="87926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69" name="Straight Arrow Connector 268">
              <a:extLst>
                <a:ext uri="{FF2B5EF4-FFF2-40B4-BE49-F238E27FC236}">
                  <a16:creationId xmlns:a16="http://schemas.microsoft.com/office/drawing/2014/main" id="{7B755371-C67D-4F9F-BE38-A6D38C7729DA}"/>
                </a:ext>
              </a:extLst>
            </p:cNvPr>
            <p:cNvCxnSpPr>
              <a:endCxn id="215" idx="3"/>
            </p:cNvCxnSpPr>
            <p:nvPr/>
          </p:nvCxnSpPr>
          <p:spPr>
            <a:xfrm flipH="1">
              <a:off x="9225199" y="4419285"/>
              <a:ext cx="1031164" cy="25653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70" name="Straight Arrow Connector 269">
              <a:extLst>
                <a:ext uri="{FF2B5EF4-FFF2-40B4-BE49-F238E27FC236}">
                  <a16:creationId xmlns:a16="http://schemas.microsoft.com/office/drawing/2014/main" id="{CFDA52D9-A39F-439A-8266-29A441B84117}"/>
                </a:ext>
              </a:extLst>
            </p:cNvPr>
            <p:cNvCxnSpPr>
              <a:cxnSpLocks/>
              <a:stCxn id="273" idx="1"/>
              <a:endCxn id="215" idx="3"/>
            </p:cNvCxnSpPr>
            <p:nvPr/>
          </p:nvCxnSpPr>
          <p:spPr>
            <a:xfrm flipH="1" flipV="1">
              <a:off x="9225199" y="4675819"/>
              <a:ext cx="1133396" cy="53408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275" name="Group 274">
            <a:extLst>
              <a:ext uri="{FF2B5EF4-FFF2-40B4-BE49-F238E27FC236}">
                <a16:creationId xmlns:a16="http://schemas.microsoft.com/office/drawing/2014/main" id="{0050CD50-3717-4BB9-81A6-1EBFDF00B052}"/>
              </a:ext>
            </a:extLst>
          </p:cNvPr>
          <p:cNvGrpSpPr/>
          <p:nvPr/>
        </p:nvGrpSpPr>
        <p:grpSpPr>
          <a:xfrm>
            <a:off x="7308244" y="4184971"/>
            <a:ext cx="1372000" cy="906181"/>
            <a:chOff x="7308244" y="4184971"/>
            <a:chExt cx="1372000" cy="906181"/>
          </a:xfrm>
        </p:grpSpPr>
        <p:cxnSp>
          <p:nvCxnSpPr>
            <p:cNvPr id="276" name="Straight Arrow Connector 275">
              <a:extLst>
                <a:ext uri="{FF2B5EF4-FFF2-40B4-BE49-F238E27FC236}">
                  <a16:creationId xmlns:a16="http://schemas.microsoft.com/office/drawing/2014/main" id="{27EF8DD9-95C4-48A7-9F39-2CFE094C3C52}"/>
                </a:ext>
              </a:extLst>
            </p:cNvPr>
            <p:cNvCxnSpPr>
              <a:stCxn id="215" idx="1"/>
              <a:endCxn id="295" idx="3"/>
            </p:cNvCxnSpPr>
            <p:nvPr/>
          </p:nvCxnSpPr>
          <p:spPr>
            <a:xfrm flipH="1">
              <a:off x="7308244" y="4675819"/>
              <a:ext cx="1372000" cy="41533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77" name="Straight Arrow Connector 276">
              <a:extLst>
                <a:ext uri="{FF2B5EF4-FFF2-40B4-BE49-F238E27FC236}">
                  <a16:creationId xmlns:a16="http://schemas.microsoft.com/office/drawing/2014/main" id="{566E0E95-F7F1-444C-B075-2F5EE6E7CB34}"/>
                </a:ext>
              </a:extLst>
            </p:cNvPr>
            <p:cNvCxnSpPr>
              <a:stCxn id="215" idx="1"/>
              <a:endCxn id="224" idx="3"/>
            </p:cNvCxnSpPr>
            <p:nvPr/>
          </p:nvCxnSpPr>
          <p:spPr>
            <a:xfrm flipH="1" flipV="1">
              <a:off x="7308244" y="4184971"/>
              <a:ext cx="1372000" cy="4908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278" name="Group 277">
            <a:extLst>
              <a:ext uri="{FF2B5EF4-FFF2-40B4-BE49-F238E27FC236}">
                <a16:creationId xmlns:a16="http://schemas.microsoft.com/office/drawing/2014/main" id="{81E7ECA1-039F-4C94-B232-4F5D0100E83B}"/>
              </a:ext>
            </a:extLst>
          </p:cNvPr>
          <p:cNvGrpSpPr/>
          <p:nvPr/>
        </p:nvGrpSpPr>
        <p:grpSpPr>
          <a:xfrm>
            <a:off x="6434816" y="3022376"/>
            <a:ext cx="2245428" cy="1653443"/>
            <a:chOff x="6434816" y="3022376"/>
            <a:chExt cx="2245428" cy="1653443"/>
          </a:xfrm>
        </p:grpSpPr>
        <p:grpSp>
          <p:nvGrpSpPr>
            <p:cNvPr id="279" name="Group 278">
              <a:extLst>
                <a:ext uri="{FF2B5EF4-FFF2-40B4-BE49-F238E27FC236}">
                  <a16:creationId xmlns:a16="http://schemas.microsoft.com/office/drawing/2014/main" id="{B630BD07-CC77-4018-A409-3A1505723C0D}"/>
                </a:ext>
              </a:extLst>
            </p:cNvPr>
            <p:cNvGrpSpPr/>
            <p:nvPr/>
          </p:nvGrpSpPr>
          <p:grpSpPr>
            <a:xfrm>
              <a:off x="6434816" y="3022376"/>
              <a:ext cx="1187506" cy="809225"/>
              <a:chOff x="6735535" y="2927552"/>
              <a:chExt cx="1187506" cy="809225"/>
            </a:xfrm>
          </p:grpSpPr>
          <p:pic>
            <p:nvPicPr>
              <p:cNvPr id="281" name="Graphic 280">
                <a:extLst>
                  <a:ext uri="{FF2B5EF4-FFF2-40B4-BE49-F238E27FC236}">
                    <a16:creationId xmlns:a16="http://schemas.microsoft.com/office/drawing/2014/main" id="{D9935061-593B-4219-8AE8-ABEADC23224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054289" y="2927552"/>
                <a:ext cx="549994" cy="549994"/>
              </a:xfrm>
              <a:prstGeom prst="rect">
                <a:avLst/>
              </a:prstGeom>
            </p:spPr>
          </p:pic>
          <p:sp>
            <p:nvSpPr>
              <p:cNvPr id="282" name="TextBox 281">
                <a:extLst>
                  <a:ext uri="{FF2B5EF4-FFF2-40B4-BE49-F238E27FC236}">
                    <a16:creationId xmlns:a16="http://schemas.microsoft.com/office/drawing/2014/main" id="{8A3AD74D-F868-48FF-AB91-E39409997A6D}"/>
                  </a:ext>
                </a:extLst>
              </p:cNvPr>
              <p:cNvSpPr txBox="1"/>
              <p:nvPr/>
            </p:nvSpPr>
            <p:spPr>
              <a:xfrm>
                <a:off x="6735535" y="3429000"/>
                <a:ext cx="1187506" cy="307777"/>
              </a:xfrm>
              <a:prstGeom prst="rect">
                <a:avLst/>
              </a:prstGeom>
              <a:noFill/>
            </p:spPr>
            <p:txBody>
              <a:bodyPr wrap="none" rtlCol="0">
                <a:spAutoFit/>
              </a:bodyPr>
              <a:lstStyle/>
              <a:p>
                <a:pPr algn="ctr"/>
                <a:r>
                  <a:rPr lang="en-US" sz="1400" dirty="0"/>
                  <a:t>Image Resizer</a:t>
                </a:r>
              </a:p>
            </p:txBody>
          </p:sp>
          <p:pic>
            <p:nvPicPr>
              <p:cNvPr id="283" name="Picture 282">
                <a:extLst>
                  <a:ext uri="{FF2B5EF4-FFF2-40B4-BE49-F238E27FC236}">
                    <a16:creationId xmlns:a16="http://schemas.microsoft.com/office/drawing/2014/main" id="{6E68353E-8724-445B-8E20-CE3EF2CEECC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852588" y="3358288"/>
                <a:ext cx="336177" cy="141424"/>
              </a:xfrm>
              <a:prstGeom prst="rect">
                <a:avLst/>
              </a:prstGeom>
            </p:spPr>
          </p:pic>
        </p:grpSp>
        <p:cxnSp>
          <p:nvCxnSpPr>
            <p:cNvPr id="280" name="Straight Arrow Connector 279">
              <a:extLst>
                <a:ext uri="{FF2B5EF4-FFF2-40B4-BE49-F238E27FC236}">
                  <a16:creationId xmlns:a16="http://schemas.microsoft.com/office/drawing/2014/main" id="{FF999637-AB10-49DB-BDDA-9D2EA2773AA4}"/>
                </a:ext>
              </a:extLst>
            </p:cNvPr>
            <p:cNvCxnSpPr>
              <a:stCxn id="215" idx="1"/>
              <a:endCxn id="281" idx="3"/>
            </p:cNvCxnSpPr>
            <p:nvPr/>
          </p:nvCxnSpPr>
          <p:spPr>
            <a:xfrm flipH="1" flipV="1">
              <a:off x="7303564" y="3297373"/>
              <a:ext cx="1376680" cy="137844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284" name="Group 283">
            <a:extLst>
              <a:ext uri="{FF2B5EF4-FFF2-40B4-BE49-F238E27FC236}">
                <a16:creationId xmlns:a16="http://schemas.microsoft.com/office/drawing/2014/main" id="{CC55EC39-3D60-4396-B7B1-7B60B01C68B2}"/>
              </a:ext>
            </a:extLst>
          </p:cNvPr>
          <p:cNvGrpSpPr/>
          <p:nvPr/>
        </p:nvGrpSpPr>
        <p:grpSpPr>
          <a:xfrm>
            <a:off x="8952722" y="2525744"/>
            <a:ext cx="2305701" cy="1877597"/>
            <a:chOff x="8952722" y="2525744"/>
            <a:chExt cx="2305701" cy="1877597"/>
          </a:xfrm>
        </p:grpSpPr>
        <p:sp>
          <p:nvSpPr>
            <p:cNvPr id="285" name="Rectangle: Rounded Corners 284">
              <a:extLst>
                <a:ext uri="{FF2B5EF4-FFF2-40B4-BE49-F238E27FC236}">
                  <a16:creationId xmlns:a16="http://schemas.microsoft.com/office/drawing/2014/main" id="{A50A1942-C409-4F56-9934-EB05F87E079B}"/>
                </a:ext>
              </a:extLst>
            </p:cNvPr>
            <p:cNvSpPr/>
            <p:nvPr/>
          </p:nvSpPr>
          <p:spPr>
            <a:xfrm>
              <a:off x="9992433" y="2525744"/>
              <a:ext cx="1265990" cy="549994"/>
            </a:xfrm>
            <a:prstGeom prst="roundRect">
              <a:avLst/>
            </a:prstGeom>
            <a:solidFill>
              <a:srgbClr val="A7168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Customer Applications</a:t>
              </a:r>
            </a:p>
          </p:txBody>
        </p:sp>
        <p:cxnSp>
          <p:nvCxnSpPr>
            <p:cNvPr id="286" name="Straight Arrow Connector 285">
              <a:extLst>
                <a:ext uri="{FF2B5EF4-FFF2-40B4-BE49-F238E27FC236}">
                  <a16:creationId xmlns:a16="http://schemas.microsoft.com/office/drawing/2014/main" id="{50CBAD27-61BF-4A37-B098-25B1E335DB7F}"/>
                </a:ext>
              </a:extLst>
            </p:cNvPr>
            <p:cNvCxnSpPr>
              <a:stCxn id="285" idx="1"/>
              <a:endCxn id="215" idx="0"/>
            </p:cNvCxnSpPr>
            <p:nvPr/>
          </p:nvCxnSpPr>
          <p:spPr>
            <a:xfrm flipH="1">
              <a:off x="8952722" y="2800741"/>
              <a:ext cx="1039711" cy="160260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287" name="Group 286">
            <a:extLst>
              <a:ext uri="{FF2B5EF4-FFF2-40B4-BE49-F238E27FC236}">
                <a16:creationId xmlns:a16="http://schemas.microsoft.com/office/drawing/2014/main" id="{84DA0396-894C-4264-A9AD-425C7EA9CCEF}"/>
              </a:ext>
            </a:extLst>
          </p:cNvPr>
          <p:cNvGrpSpPr/>
          <p:nvPr/>
        </p:nvGrpSpPr>
        <p:grpSpPr>
          <a:xfrm>
            <a:off x="5050571" y="4184971"/>
            <a:ext cx="1707679" cy="1195050"/>
            <a:chOff x="5050571" y="4184971"/>
            <a:chExt cx="1707679" cy="1195050"/>
          </a:xfrm>
        </p:grpSpPr>
        <p:grpSp>
          <p:nvGrpSpPr>
            <p:cNvPr id="288" name="Group 287">
              <a:extLst>
                <a:ext uri="{FF2B5EF4-FFF2-40B4-BE49-F238E27FC236}">
                  <a16:creationId xmlns:a16="http://schemas.microsoft.com/office/drawing/2014/main" id="{749676B2-EEFA-4BCA-A809-351E6A21D414}"/>
                </a:ext>
              </a:extLst>
            </p:cNvPr>
            <p:cNvGrpSpPr/>
            <p:nvPr/>
          </p:nvGrpSpPr>
          <p:grpSpPr>
            <a:xfrm>
              <a:off x="5050571" y="4431226"/>
              <a:ext cx="954172" cy="948795"/>
              <a:chOff x="5618913" y="4376259"/>
              <a:chExt cx="954172" cy="948795"/>
            </a:xfrm>
          </p:grpSpPr>
          <p:pic>
            <p:nvPicPr>
              <p:cNvPr id="290" name="Graphic 289">
                <a:extLst>
                  <a:ext uri="{FF2B5EF4-FFF2-40B4-BE49-F238E27FC236}">
                    <a16:creationId xmlns:a16="http://schemas.microsoft.com/office/drawing/2014/main" id="{999EBA6C-58EF-49F6-A597-7EE7D4C34158}"/>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5843374" y="4376259"/>
                <a:ext cx="533668" cy="533668"/>
              </a:xfrm>
              <a:prstGeom prst="rect">
                <a:avLst/>
              </a:prstGeom>
            </p:spPr>
          </p:pic>
          <p:sp>
            <p:nvSpPr>
              <p:cNvPr id="291" name="TextBox 290">
                <a:extLst>
                  <a:ext uri="{FF2B5EF4-FFF2-40B4-BE49-F238E27FC236}">
                    <a16:creationId xmlns:a16="http://schemas.microsoft.com/office/drawing/2014/main" id="{A3230423-E506-4B0E-B057-044F997C0BF0}"/>
                  </a:ext>
                </a:extLst>
              </p:cNvPr>
              <p:cNvSpPr txBox="1"/>
              <p:nvPr/>
            </p:nvSpPr>
            <p:spPr>
              <a:xfrm>
                <a:off x="5618913" y="4801834"/>
                <a:ext cx="954172" cy="523220"/>
              </a:xfrm>
              <a:prstGeom prst="rect">
                <a:avLst/>
              </a:prstGeom>
              <a:noFill/>
            </p:spPr>
            <p:txBody>
              <a:bodyPr wrap="none" rtlCol="0">
                <a:spAutoFit/>
              </a:bodyPr>
              <a:lstStyle/>
              <a:p>
                <a:pPr algn="ctr"/>
                <a:r>
                  <a:rPr lang="en-US" sz="1400" dirty="0"/>
                  <a:t>Cached</a:t>
                </a:r>
              </a:p>
              <a:p>
                <a:pPr algn="ctr"/>
                <a:r>
                  <a:rPr lang="en-US" sz="1400" dirty="0"/>
                  <a:t>Responses</a:t>
                </a:r>
              </a:p>
            </p:txBody>
          </p:sp>
        </p:grpSp>
        <p:cxnSp>
          <p:nvCxnSpPr>
            <p:cNvPr id="289" name="Straight Arrow Connector 288">
              <a:extLst>
                <a:ext uri="{FF2B5EF4-FFF2-40B4-BE49-F238E27FC236}">
                  <a16:creationId xmlns:a16="http://schemas.microsoft.com/office/drawing/2014/main" id="{31E21EE7-6A32-4FE6-B992-E9DD2470ED63}"/>
                </a:ext>
              </a:extLst>
            </p:cNvPr>
            <p:cNvCxnSpPr>
              <a:cxnSpLocks/>
              <a:stCxn id="224" idx="1"/>
              <a:endCxn id="290" idx="3"/>
            </p:cNvCxnSpPr>
            <p:nvPr/>
          </p:nvCxnSpPr>
          <p:spPr>
            <a:xfrm flipH="1">
              <a:off x="5808700" y="4184971"/>
              <a:ext cx="949550" cy="51308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292" name="Group 291">
            <a:extLst>
              <a:ext uri="{FF2B5EF4-FFF2-40B4-BE49-F238E27FC236}">
                <a16:creationId xmlns:a16="http://schemas.microsoft.com/office/drawing/2014/main" id="{CF6145DE-62E3-4B19-A917-BAE09E82E875}"/>
              </a:ext>
            </a:extLst>
          </p:cNvPr>
          <p:cNvGrpSpPr/>
          <p:nvPr/>
        </p:nvGrpSpPr>
        <p:grpSpPr>
          <a:xfrm>
            <a:off x="5808700" y="4698060"/>
            <a:ext cx="1832888" cy="1142763"/>
            <a:chOff x="5808700" y="4698060"/>
            <a:chExt cx="1832888" cy="1142763"/>
          </a:xfrm>
        </p:grpSpPr>
        <p:grpSp>
          <p:nvGrpSpPr>
            <p:cNvPr id="293" name="Group 292">
              <a:extLst>
                <a:ext uri="{FF2B5EF4-FFF2-40B4-BE49-F238E27FC236}">
                  <a16:creationId xmlns:a16="http://schemas.microsoft.com/office/drawing/2014/main" id="{FF664A8F-1981-4244-8C2F-899C0D0BF477}"/>
                </a:ext>
              </a:extLst>
            </p:cNvPr>
            <p:cNvGrpSpPr/>
            <p:nvPr/>
          </p:nvGrpSpPr>
          <p:grpSpPr>
            <a:xfrm>
              <a:off x="6424909" y="4816155"/>
              <a:ext cx="1216679" cy="1024668"/>
              <a:chOff x="6720948" y="2927552"/>
              <a:chExt cx="1216679" cy="1024668"/>
            </a:xfrm>
          </p:grpSpPr>
          <p:pic>
            <p:nvPicPr>
              <p:cNvPr id="295" name="Graphic 294">
                <a:extLst>
                  <a:ext uri="{FF2B5EF4-FFF2-40B4-BE49-F238E27FC236}">
                    <a16:creationId xmlns:a16="http://schemas.microsoft.com/office/drawing/2014/main" id="{8C83C087-62E0-4D36-B3B1-15C6811F0FB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054289" y="2927552"/>
                <a:ext cx="549994" cy="549994"/>
              </a:xfrm>
              <a:prstGeom prst="rect">
                <a:avLst/>
              </a:prstGeom>
            </p:spPr>
          </p:pic>
          <p:sp>
            <p:nvSpPr>
              <p:cNvPr id="296" name="TextBox 295">
                <a:extLst>
                  <a:ext uri="{FF2B5EF4-FFF2-40B4-BE49-F238E27FC236}">
                    <a16:creationId xmlns:a16="http://schemas.microsoft.com/office/drawing/2014/main" id="{BBDBC583-1702-45A4-821C-E8AA87E56B4B}"/>
                  </a:ext>
                </a:extLst>
              </p:cNvPr>
              <p:cNvSpPr txBox="1"/>
              <p:nvPr/>
            </p:nvSpPr>
            <p:spPr>
              <a:xfrm>
                <a:off x="6720948" y="3429000"/>
                <a:ext cx="1216679" cy="523220"/>
              </a:xfrm>
              <a:prstGeom prst="rect">
                <a:avLst/>
              </a:prstGeom>
              <a:noFill/>
            </p:spPr>
            <p:txBody>
              <a:bodyPr wrap="none" rtlCol="0">
                <a:spAutoFit/>
              </a:bodyPr>
              <a:lstStyle/>
              <a:p>
                <a:pPr algn="ctr"/>
                <a:r>
                  <a:rPr lang="en-US" sz="1400" dirty="0"/>
                  <a:t>Custom</a:t>
                </a:r>
              </a:p>
              <a:p>
                <a:pPr algn="ctr"/>
                <a:r>
                  <a:rPr lang="en-US" sz="1400" dirty="0"/>
                  <a:t>Marketing API</a:t>
                </a:r>
              </a:p>
            </p:txBody>
          </p:sp>
          <p:pic>
            <p:nvPicPr>
              <p:cNvPr id="297" name="Picture 296">
                <a:extLst>
                  <a:ext uri="{FF2B5EF4-FFF2-40B4-BE49-F238E27FC236}">
                    <a16:creationId xmlns:a16="http://schemas.microsoft.com/office/drawing/2014/main" id="{9F73F5A5-85A0-4EDF-9302-545F7AEE5E8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852588" y="3358288"/>
                <a:ext cx="336177" cy="141424"/>
              </a:xfrm>
              <a:prstGeom prst="rect">
                <a:avLst/>
              </a:prstGeom>
            </p:spPr>
          </p:pic>
        </p:grpSp>
        <p:cxnSp>
          <p:nvCxnSpPr>
            <p:cNvPr id="294" name="Straight Arrow Connector 293">
              <a:extLst>
                <a:ext uri="{FF2B5EF4-FFF2-40B4-BE49-F238E27FC236}">
                  <a16:creationId xmlns:a16="http://schemas.microsoft.com/office/drawing/2014/main" id="{88D702D5-62FA-454B-8758-64F0C92FBA8A}"/>
                </a:ext>
              </a:extLst>
            </p:cNvPr>
            <p:cNvCxnSpPr>
              <a:stCxn id="295" idx="1"/>
              <a:endCxn id="290" idx="3"/>
            </p:cNvCxnSpPr>
            <p:nvPr/>
          </p:nvCxnSpPr>
          <p:spPr>
            <a:xfrm flipH="1" flipV="1">
              <a:off x="5808700" y="4698060"/>
              <a:ext cx="949550" cy="39309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298" name="Group 297">
            <a:extLst>
              <a:ext uri="{FF2B5EF4-FFF2-40B4-BE49-F238E27FC236}">
                <a16:creationId xmlns:a16="http://schemas.microsoft.com/office/drawing/2014/main" id="{7256156C-69A2-4B28-A190-E0D98EAE9D45}"/>
              </a:ext>
            </a:extLst>
          </p:cNvPr>
          <p:cNvGrpSpPr/>
          <p:nvPr/>
        </p:nvGrpSpPr>
        <p:grpSpPr>
          <a:xfrm>
            <a:off x="6435324" y="2139460"/>
            <a:ext cx="2244920" cy="2536359"/>
            <a:chOff x="6435324" y="2139460"/>
            <a:chExt cx="2244920" cy="2536359"/>
          </a:xfrm>
        </p:grpSpPr>
        <p:grpSp>
          <p:nvGrpSpPr>
            <p:cNvPr id="299" name="Group 298">
              <a:extLst>
                <a:ext uri="{FF2B5EF4-FFF2-40B4-BE49-F238E27FC236}">
                  <a16:creationId xmlns:a16="http://schemas.microsoft.com/office/drawing/2014/main" id="{7FCF52D9-A301-4BDC-9F63-6150FB2380C1}"/>
                </a:ext>
              </a:extLst>
            </p:cNvPr>
            <p:cNvGrpSpPr/>
            <p:nvPr/>
          </p:nvGrpSpPr>
          <p:grpSpPr>
            <a:xfrm>
              <a:off x="6435324" y="2139460"/>
              <a:ext cx="1207318" cy="809225"/>
              <a:chOff x="6725631" y="2927552"/>
              <a:chExt cx="1207318" cy="809225"/>
            </a:xfrm>
          </p:grpSpPr>
          <p:pic>
            <p:nvPicPr>
              <p:cNvPr id="301" name="Graphic 300">
                <a:extLst>
                  <a:ext uri="{FF2B5EF4-FFF2-40B4-BE49-F238E27FC236}">
                    <a16:creationId xmlns:a16="http://schemas.microsoft.com/office/drawing/2014/main" id="{31D0E6D9-AA8B-4ED7-A547-00DEFC0366F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054289" y="2927552"/>
                <a:ext cx="549994" cy="549994"/>
              </a:xfrm>
              <a:prstGeom prst="rect">
                <a:avLst/>
              </a:prstGeom>
            </p:spPr>
          </p:pic>
          <p:sp>
            <p:nvSpPr>
              <p:cNvPr id="302" name="TextBox 301">
                <a:extLst>
                  <a:ext uri="{FF2B5EF4-FFF2-40B4-BE49-F238E27FC236}">
                    <a16:creationId xmlns:a16="http://schemas.microsoft.com/office/drawing/2014/main" id="{7E91CAF2-79A8-4311-988A-1E652B12A15A}"/>
                  </a:ext>
                </a:extLst>
              </p:cNvPr>
              <p:cNvSpPr txBox="1"/>
              <p:nvPr/>
            </p:nvSpPr>
            <p:spPr>
              <a:xfrm>
                <a:off x="6725631" y="3429000"/>
                <a:ext cx="1207318" cy="307777"/>
              </a:xfrm>
              <a:prstGeom prst="rect">
                <a:avLst/>
              </a:prstGeom>
              <a:noFill/>
            </p:spPr>
            <p:txBody>
              <a:bodyPr wrap="none" rtlCol="0">
                <a:spAutoFit/>
              </a:bodyPr>
              <a:lstStyle/>
              <a:p>
                <a:pPr algn="ctr"/>
                <a:r>
                  <a:rPr lang="en-US" sz="1400" dirty="0"/>
                  <a:t>Serverless API</a:t>
                </a:r>
              </a:p>
            </p:txBody>
          </p:sp>
          <p:pic>
            <p:nvPicPr>
              <p:cNvPr id="303" name="Picture 302">
                <a:extLst>
                  <a:ext uri="{FF2B5EF4-FFF2-40B4-BE49-F238E27FC236}">
                    <a16:creationId xmlns:a16="http://schemas.microsoft.com/office/drawing/2014/main" id="{1C65F4C3-03CD-4E11-98E8-4F821A56E90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852588" y="3358288"/>
                <a:ext cx="336177" cy="141424"/>
              </a:xfrm>
              <a:prstGeom prst="rect">
                <a:avLst/>
              </a:prstGeom>
            </p:spPr>
          </p:pic>
        </p:grpSp>
        <p:cxnSp>
          <p:nvCxnSpPr>
            <p:cNvPr id="300" name="Straight Arrow Connector 299">
              <a:extLst>
                <a:ext uri="{FF2B5EF4-FFF2-40B4-BE49-F238E27FC236}">
                  <a16:creationId xmlns:a16="http://schemas.microsoft.com/office/drawing/2014/main" id="{F1C7299A-DDBC-47EA-B6AF-25AB2541F223}"/>
                </a:ext>
              </a:extLst>
            </p:cNvPr>
            <p:cNvCxnSpPr>
              <a:stCxn id="215" idx="1"/>
              <a:endCxn id="302" idx="3"/>
            </p:cNvCxnSpPr>
            <p:nvPr/>
          </p:nvCxnSpPr>
          <p:spPr>
            <a:xfrm flipH="1" flipV="1">
              <a:off x="7642642" y="2794797"/>
              <a:ext cx="1037602" cy="188102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304" name="Group 303">
            <a:extLst>
              <a:ext uri="{FF2B5EF4-FFF2-40B4-BE49-F238E27FC236}">
                <a16:creationId xmlns:a16="http://schemas.microsoft.com/office/drawing/2014/main" id="{DF82B8A7-158C-4E1E-80F8-AC2442D6E638}"/>
              </a:ext>
            </a:extLst>
          </p:cNvPr>
          <p:cNvGrpSpPr/>
          <p:nvPr/>
        </p:nvGrpSpPr>
        <p:grpSpPr>
          <a:xfrm>
            <a:off x="1681606" y="3055691"/>
            <a:ext cx="3229409" cy="1185701"/>
            <a:chOff x="1681606" y="3055691"/>
            <a:chExt cx="3229409" cy="1185701"/>
          </a:xfrm>
        </p:grpSpPr>
        <p:cxnSp>
          <p:nvCxnSpPr>
            <p:cNvPr id="305" name="Straight Arrow Connector 304">
              <a:extLst>
                <a:ext uri="{FF2B5EF4-FFF2-40B4-BE49-F238E27FC236}">
                  <a16:creationId xmlns:a16="http://schemas.microsoft.com/office/drawing/2014/main" id="{CA57867B-0311-4835-81F6-1563B40622D2}"/>
                </a:ext>
              </a:extLst>
            </p:cNvPr>
            <p:cNvCxnSpPr>
              <a:stCxn id="256" idx="1"/>
              <a:endCxn id="311" idx="3"/>
            </p:cNvCxnSpPr>
            <p:nvPr/>
          </p:nvCxnSpPr>
          <p:spPr>
            <a:xfrm flipH="1">
              <a:off x="2285231" y="3055691"/>
              <a:ext cx="2625784" cy="48649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06" name="Group 305">
              <a:extLst>
                <a:ext uri="{FF2B5EF4-FFF2-40B4-BE49-F238E27FC236}">
                  <a16:creationId xmlns:a16="http://schemas.microsoft.com/office/drawing/2014/main" id="{5E453385-3D8B-45EE-86F2-C4FF5E4D3825}"/>
                </a:ext>
              </a:extLst>
            </p:cNvPr>
            <p:cNvGrpSpPr/>
            <p:nvPr/>
          </p:nvGrpSpPr>
          <p:grpSpPr>
            <a:xfrm>
              <a:off x="1681606" y="3275351"/>
              <a:ext cx="673582" cy="750598"/>
              <a:chOff x="2238829" y="4221115"/>
              <a:chExt cx="673582" cy="750598"/>
            </a:xfrm>
          </p:grpSpPr>
          <p:pic>
            <p:nvPicPr>
              <p:cNvPr id="311" name="Graphic 310">
                <a:extLst>
                  <a:ext uri="{FF2B5EF4-FFF2-40B4-BE49-F238E27FC236}">
                    <a16:creationId xmlns:a16="http://schemas.microsoft.com/office/drawing/2014/main" id="{D8F973CB-2BDB-4655-8361-171545FFB18D}"/>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2308786" y="4221115"/>
                <a:ext cx="533668" cy="533668"/>
              </a:xfrm>
              <a:prstGeom prst="rect">
                <a:avLst/>
              </a:prstGeom>
            </p:spPr>
          </p:pic>
          <p:sp>
            <p:nvSpPr>
              <p:cNvPr id="312" name="TextBox 311">
                <a:extLst>
                  <a:ext uri="{FF2B5EF4-FFF2-40B4-BE49-F238E27FC236}">
                    <a16:creationId xmlns:a16="http://schemas.microsoft.com/office/drawing/2014/main" id="{78764AEB-6171-46E0-9B08-B56DB58AF3C1}"/>
                  </a:ext>
                </a:extLst>
              </p:cNvPr>
              <p:cNvSpPr txBox="1"/>
              <p:nvPr/>
            </p:nvSpPr>
            <p:spPr>
              <a:xfrm>
                <a:off x="2238829" y="4663936"/>
                <a:ext cx="673582" cy="307777"/>
              </a:xfrm>
              <a:prstGeom prst="rect">
                <a:avLst/>
              </a:prstGeom>
              <a:noFill/>
            </p:spPr>
            <p:txBody>
              <a:bodyPr wrap="none" rtlCol="0">
                <a:spAutoFit/>
              </a:bodyPr>
              <a:lstStyle/>
              <a:p>
                <a:pPr algn="ctr"/>
                <a:r>
                  <a:rPr lang="en-US" sz="1400" dirty="0"/>
                  <a:t>Queue</a:t>
                </a:r>
              </a:p>
            </p:txBody>
          </p:sp>
        </p:grpSp>
        <p:grpSp>
          <p:nvGrpSpPr>
            <p:cNvPr id="307" name="Group 306">
              <a:extLst>
                <a:ext uri="{FF2B5EF4-FFF2-40B4-BE49-F238E27FC236}">
                  <a16:creationId xmlns:a16="http://schemas.microsoft.com/office/drawing/2014/main" id="{A1B903D1-DED5-4DF1-AE72-C10BF4FF210F}"/>
                </a:ext>
              </a:extLst>
            </p:cNvPr>
            <p:cNvGrpSpPr/>
            <p:nvPr/>
          </p:nvGrpSpPr>
          <p:grpSpPr>
            <a:xfrm>
              <a:off x="2431134" y="3275351"/>
              <a:ext cx="892680" cy="966041"/>
              <a:chOff x="3195865" y="4364435"/>
              <a:chExt cx="892680" cy="966041"/>
            </a:xfrm>
          </p:grpSpPr>
          <p:pic>
            <p:nvPicPr>
              <p:cNvPr id="309" name="Graphic 308">
                <a:extLst>
                  <a:ext uri="{FF2B5EF4-FFF2-40B4-BE49-F238E27FC236}">
                    <a16:creationId xmlns:a16="http://schemas.microsoft.com/office/drawing/2014/main" id="{C609A6D7-A9F8-4F33-8CAD-E7FEDCF85B8A}"/>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3375370" y="4364435"/>
                <a:ext cx="533668" cy="533668"/>
              </a:xfrm>
              <a:prstGeom prst="rect">
                <a:avLst/>
              </a:prstGeom>
            </p:spPr>
          </p:pic>
          <p:sp>
            <p:nvSpPr>
              <p:cNvPr id="310" name="TextBox 309">
                <a:extLst>
                  <a:ext uri="{FF2B5EF4-FFF2-40B4-BE49-F238E27FC236}">
                    <a16:creationId xmlns:a16="http://schemas.microsoft.com/office/drawing/2014/main" id="{62605D49-C69A-4AD5-9179-05EDC5F2B64C}"/>
                  </a:ext>
                </a:extLst>
              </p:cNvPr>
              <p:cNvSpPr txBox="1"/>
              <p:nvPr/>
            </p:nvSpPr>
            <p:spPr>
              <a:xfrm>
                <a:off x="3195865" y="4807256"/>
                <a:ext cx="892680" cy="523220"/>
              </a:xfrm>
              <a:prstGeom prst="rect">
                <a:avLst/>
              </a:prstGeom>
              <a:noFill/>
            </p:spPr>
            <p:txBody>
              <a:bodyPr wrap="none" rtlCol="0">
                <a:spAutoFit/>
              </a:bodyPr>
              <a:lstStyle/>
              <a:p>
                <a:pPr algn="ctr"/>
                <a:r>
                  <a:rPr lang="en-US" sz="1400" dirty="0"/>
                  <a:t>Customer</a:t>
                </a:r>
              </a:p>
              <a:p>
                <a:pPr algn="ctr"/>
                <a:r>
                  <a:rPr lang="en-US" sz="1400" dirty="0"/>
                  <a:t>Queue</a:t>
                </a:r>
              </a:p>
            </p:txBody>
          </p:sp>
        </p:grpSp>
        <p:cxnSp>
          <p:nvCxnSpPr>
            <p:cNvPr id="308" name="Straight Arrow Connector 307">
              <a:extLst>
                <a:ext uri="{FF2B5EF4-FFF2-40B4-BE49-F238E27FC236}">
                  <a16:creationId xmlns:a16="http://schemas.microsoft.com/office/drawing/2014/main" id="{F13FA6C8-338F-49FE-8C70-EC298DC16CB6}"/>
                </a:ext>
              </a:extLst>
            </p:cNvPr>
            <p:cNvCxnSpPr>
              <a:stCxn id="256" idx="1"/>
              <a:endCxn id="309" idx="3"/>
            </p:cNvCxnSpPr>
            <p:nvPr/>
          </p:nvCxnSpPr>
          <p:spPr>
            <a:xfrm flipH="1">
              <a:off x="3144307" y="3055691"/>
              <a:ext cx="1766708" cy="48649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314" name="Group 313">
            <a:extLst>
              <a:ext uri="{FF2B5EF4-FFF2-40B4-BE49-F238E27FC236}">
                <a16:creationId xmlns:a16="http://schemas.microsoft.com/office/drawing/2014/main" id="{1B18972D-CA8A-4A20-87DF-7D8F95ECE132}"/>
              </a:ext>
            </a:extLst>
          </p:cNvPr>
          <p:cNvGrpSpPr/>
          <p:nvPr/>
        </p:nvGrpSpPr>
        <p:grpSpPr>
          <a:xfrm>
            <a:off x="5120013" y="3338703"/>
            <a:ext cx="815288" cy="820063"/>
            <a:chOff x="5006579" y="4275933"/>
            <a:chExt cx="815288" cy="820063"/>
          </a:xfrm>
        </p:grpSpPr>
        <p:pic>
          <p:nvPicPr>
            <p:cNvPr id="315" name="Graphic 314">
              <a:extLst>
                <a:ext uri="{FF2B5EF4-FFF2-40B4-BE49-F238E27FC236}">
                  <a16:creationId xmlns:a16="http://schemas.microsoft.com/office/drawing/2014/main" id="{49B97F82-E367-4E86-BDB8-7282F20C81C0}"/>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5139648" y="4275933"/>
              <a:ext cx="549151" cy="549151"/>
            </a:xfrm>
            <a:prstGeom prst="rect">
              <a:avLst/>
            </a:prstGeom>
          </p:spPr>
        </p:pic>
        <p:sp>
          <p:nvSpPr>
            <p:cNvPr id="316" name="TextBox 315">
              <a:extLst>
                <a:ext uri="{FF2B5EF4-FFF2-40B4-BE49-F238E27FC236}">
                  <a16:creationId xmlns:a16="http://schemas.microsoft.com/office/drawing/2014/main" id="{70455A18-EBB2-497C-AC78-A512BD2D1D2A}"/>
                </a:ext>
              </a:extLst>
            </p:cNvPr>
            <p:cNvSpPr txBox="1"/>
            <p:nvPr/>
          </p:nvSpPr>
          <p:spPr>
            <a:xfrm>
              <a:off x="5006579" y="4788219"/>
              <a:ext cx="815288" cy="307777"/>
            </a:xfrm>
            <a:prstGeom prst="rect">
              <a:avLst/>
            </a:prstGeom>
            <a:noFill/>
          </p:spPr>
          <p:txBody>
            <a:bodyPr wrap="none" rtlCol="0">
              <a:spAutoFit/>
            </a:bodyPr>
            <a:lstStyle/>
            <a:p>
              <a:pPr algn="ctr"/>
              <a:r>
                <a:rPr lang="en-US" sz="1400" dirty="0"/>
                <a:t>Portfolio</a:t>
              </a:r>
            </a:p>
          </p:txBody>
        </p:sp>
      </p:grpSp>
      <p:cxnSp>
        <p:nvCxnSpPr>
          <p:cNvPr id="317" name="Straight Arrow Connector 316">
            <a:extLst>
              <a:ext uri="{FF2B5EF4-FFF2-40B4-BE49-F238E27FC236}">
                <a16:creationId xmlns:a16="http://schemas.microsoft.com/office/drawing/2014/main" id="{A51260F6-DB9B-44B3-A7ED-BA99AD71586C}"/>
              </a:ext>
            </a:extLst>
          </p:cNvPr>
          <p:cNvCxnSpPr>
            <a:cxnSpLocks/>
            <a:stCxn id="255" idx="2"/>
            <a:endCxn id="315" idx="0"/>
          </p:cNvCxnSpPr>
          <p:nvPr/>
        </p:nvCxnSpPr>
        <p:spPr>
          <a:xfrm>
            <a:off x="5527658" y="2950348"/>
            <a:ext cx="0" cy="38835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18" name="Straight Arrow Connector 317">
            <a:extLst>
              <a:ext uri="{FF2B5EF4-FFF2-40B4-BE49-F238E27FC236}">
                <a16:creationId xmlns:a16="http://schemas.microsoft.com/office/drawing/2014/main" id="{51295304-CFE6-4E52-B8A3-A6F42893E079}"/>
              </a:ext>
            </a:extLst>
          </p:cNvPr>
          <p:cNvCxnSpPr>
            <a:stCxn id="262" idx="1"/>
            <a:endCxn id="250" idx="3"/>
          </p:cNvCxnSpPr>
          <p:nvPr/>
        </p:nvCxnSpPr>
        <p:spPr>
          <a:xfrm flipH="1">
            <a:off x="5802655" y="668040"/>
            <a:ext cx="1076604" cy="98761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6430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17"/>
                                        </p:tgtEl>
                                        <p:attrNameLst>
                                          <p:attrName>style.visibility</p:attrName>
                                        </p:attrNameLst>
                                      </p:cBhvr>
                                      <p:to>
                                        <p:strVal val="visible"/>
                                      </p:to>
                                    </p:set>
                                    <p:animEffect transition="in" filter="fade">
                                      <p:cBhvr>
                                        <p:cTn id="7" dur="500"/>
                                        <p:tgtEl>
                                          <p:spTgt spid="217"/>
                                        </p:tgtEl>
                                      </p:cBhvr>
                                    </p:animEffect>
                                  </p:childTnLst>
                                </p:cTn>
                              </p:par>
                              <p:par>
                                <p:cTn id="8" presetID="10" presetClass="entr" presetSubtype="0" fill="hold" nodeType="withEffect">
                                  <p:stCondLst>
                                    <p:cond delay="0"/>
                                  </p:stCondLst>
                                  <p:childTnLst>
                                    <p:set>
                                      <p:cBhvr>
                                        <p:cTn id="9" dur="1" fill="hold">
                                          <p:stCondLst>
                                            <p:cond delay="0"/>
                                          </p:stCondLst>
                                        </p:cTn>
                                        <p:tgtEl>
                                          <p:spTgt spid="220"/>
                                        </p:tgtEl>
                                        <p:attrNameLst>
                                          <p:attrName>style.visibility</p:attrName>
                                        </p:attrNameLst>
                                      </p:cBhvr>
                                      <p:to>
                                        <p:strVal val="visible"/>
                                      </p:to>
                                    </p:set>
                                    <p:animEffect transition="in" filter="fade">
                                      <p:cBhvr>
                                        <p:cTn id="10" dur="500"/>
                                        <p:tgtEl>
                                          <p:spTgt spid="220"/>
                                        </p:tgtEl>
                                      </p:cBhvr>
                                    </p:animEffect>
                                  </p:childTnLst>
                                </p:cTn>
                              </p:par>
                              <p:par>
                                <p:cTn id="11" presetID="10" presetClass="entr" presetSubtype="0" fill="hold" nodeType="withEffect">
                                  <p:stCondLst>
                                    <p:cond delay="0"/>
                                  </p:stCondLst>
                                  <p:childTnLst>
                                    <p:set>
                                      <p:cBhvr>
                                        <p:cTn id="12" dur="1" fill="hold">
                                          <p:stCondLst>
                                            <p:cond delay="0"/>
                                          </p:stCondLst>
                                        </p:cTn>
                                        <p:tgtEl>
                                          <p:spTgt spid="314"/>
                                        </p:tgtEl>
                                        <p:attrNameLst>
                                          <p:attrName>style.visibility</p:attrName>
                                        </p:attrNameLst>
                                      </p:cBhvr>
                                      <p:to>
                                        <p:strVal val="visible"/>
                                      </p:to>
                                    </p:set>
                                    <p:animEffect transition="in" filter="fade">
                                      <p:cBhvr>
                                        <p:cTn id="13" dur="500"/>
                                        <p:tgtEl>
                                          <p:spTgt spid="314"/>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2" fill="hold" nodeType="clickEffect">
                                  <p:stCondLst>
                                    <p:cond delay="0"/>
                                  </p:stCondLst>
                                  <p:childTnLst>
                                    <p:set>
                                      <p:cBhvr>
                                        <p:cTn id="17" dur="1" fill="hold">
                                          <p:stCondLst>
                                            <p:cond delay="0"/>
                                          </p:stCondLst>
                                        </p:cTn>
                                        <p:tgtEl>
                                          <p:spTgt spid="259"/>
                                        </p:tgtEl>
                                        <p:attrNameLst>
                                          <p:attrName>style.visibility</p:attrName>
                                        </p:attrNameLst>
                                      </p:cBhvr>
                                      <p:to>
                                        <p:strVal val="visible"/>
                                      </p:to>
                                    </p:set>
                                    <p:animEffect transition="in" filter="wipe(right)">
                                      <p:cBhvr>
                                        <p:cTn id="18" dur="500"/>
                                        <p:tgtEl>
                                          <p:spTgt spid="25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23"/>
                                        </p:tgtEl>
                                        <p:attrNameLst>
                                          <p:attrName>style.visibility</p:attrName>
                                        </p:attrNameLst>
                                      </p:cBhvr>
                                      <p:to>
                                        <p:strVal val="visible"/>
                                      </p:to>
                                    </p:set>
                                    <p:animEffect transition="in" filter="fade">
                                      <p:cBhvr>
                                        <p:cTn id="23" dur="500"/>
                                        <p:tgtEl>
                                          <p:spTgt spid="223"/>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2" fill="hold" nodeType="clickEffect">
                                  <p:stCondLst>
                                    <p:cond delay="0"/>
                                  </p:stCondLst>
                                  <p:childTnLst>
                                    <p:set>
                                      <p:cBhvr>
                                        <p:cTn id="27" dur="1" fill="hold">
                                          <p:stCondLst>
                                            <p:cond delay="0"/>
                                          </p:stCondLst>
                                        </p:cTn>
                                        <p:tgtEl>
                                          <p:spTgt spid="287"/>
                                        </p:tgtEl>
                                        <p:attrNameLst>
                                          <p:attrName>style.visibility</p:attrName>
                                        </p:attrNameLst>
                                      </p:cBhvr>
                                      <p:to>
                                        <p:strVal val="visible"/>
                                      </p:to>
                                    </p:set>
                                    <p:animEffect transition="in" filter="wipe(right)">
                                      <p:cBhvr>
                                        <p:cTn id="28" dur="500"/>
                                        <p:tgtEl>
                                          <p:spTgt spid="287"/>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1" fill="hold" nodeType="clickEffect">
                                  <p:stCondLst>
                                    <p:cond delay="0"/>
                                  </p:stCondLst>
                                  <p:childTnLst>
                                    <p:set>
                                      <p:cBhvr>
                                        <p:cTn id="32" dur="1" fill="hold">
                                          <p:stCondLst>
                                            <p:cond delay="0"/>
                                          </p:stCondLst>
                                        </p:cTn>
                                        <p:tgtEl>
                                          <p:spTgt spid="246"/>
                                        </p:tgtEl>
                                        <p:attrNameLst>
                                          <p:attrName>style.visibility</p:attrName>
                                        </p:attrNameLst>
                                      </p:cBhvr>
                                      <p:to>
                                        <p:strVal val="visible"/>
                                      </p:to>
                                    </p:set>
                                    <p:animEffect transition="in" filter="wipe(up)">
                                      <p:cBhvr>
                                        <p:cTn id="33" dur="500"/>
                                        <p:tgtEl>
                                          <p:spTgt spid="246"/>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1" fill="hold" nodeType="clickEffect">
                                  <p:stCondLst>
                                    <p:cond delay="0"/>
                                  </p:stCondLst>
                                  <p:childTnLst>
                                    <p:set>
                                      <p:cBhvr>
                                        <p:cTn id="37" dur="1" fill="hold">
                                          <p:stCondLst>
                                            <p:cond delay="0"/>
                                          </p:stCondLst>
                                        </p:cTn>
                                        <p:tgtEl>
                                          <p:spTgt spid="318"/>
                                        </p:tgtEl>
                                        <p:attrNameLst>
                                          <p:attrName>style.visibility</p:attrName>
                                        </p:attrNameLst>
                                      </p:cBhvr>
                                      <p:to>
                                        <p:strVal val="visible"/>
                                      </p:to>
                                    </p:set>
                                    <p:animEffect transition="in" filter="wipe(up)">
                                      <p:cBhvr>
                                        <p:cTn id="38" dur="500"/>
                                        <p:tgtEl>
                                          <p:spTgt spid="318"/>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1" fill="hold" nodeType="clickEffect">
                                  <p:stCondLst>
                                    <p:cond delay="0"/>
                                  </p:stCondLst>
                                  <p:childTnLst>
                                    <p:set>
                                      <p:cBhvr>
                                        <p:cTn id="42" dur="1" fill="hold">
                                          <p:stCondLst>
                                            <p:cond delay="0"/>
                                          </p:stCondLst>
                                        </p:cTn>
                                        <p:tgtEl>
                                          <p:spTgt spid="252"/>
                                        </p:tgtEl>
                                        <p:attrNameLst>
                                          <p:attrName>style.visibility</p:attrName>
                                        </p:attrNameLst>
                                      </p:cBhvr>
                                      <p:to>
                                        <p:strVal val="visible"/>
                                      </p:to>
                                    </p:set>
                                    <p:animEffect transition="in" filter="wipe(up)">
                                      <p:cBhvr>
                                        <p:cTn id="43" dur="500"/>
                                        <p:tgtEl>
                                          <p:spTgt spid="252"/>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1" fill="hold" nodeType="clickEffect">
                                  <p:stCondLst>
                                    <p:cond delay="0"/>
                                  </p:stCondLst>
                                  <p:childTnLst>
                                    <p:set>
                                      <p:cBhvr>
                                        <p:cTn id="47" dur="1" fill="hold">
                                          <p:stCondLst>
                                            <p:cond delay="0"/>
                                          </p:stCondLst>
                                        </p:cTn>
                                        <p:tgtEl>
                                          <p:spTgt spid="317"/>
                                        </p:tgtEl>
                                        <p:attrNameLst>
                                          <p:attrName>style.visibility</p:attrName>
                                        </p:attrNameLst>
                                      </p:cBhvr>
                                      <p:to>
                                        <p:strVal val="visible"/>
                                      </p:to>
                                    </p:set>
                                    <p:animEffect transition="in" filter="wipe(up)">
                                      <p:cBhvr>
                                        <p:cTn id="48" dur="500"/>
                                        <p:tgtEl>
                                          <p:spTgt spid="317"/>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2" fill="hold" nodeType="clickEffect">
                                  <p:stCondLst>
                                    <p:cond delay="0"/>
                                  </p:stCondLst>
                                  <p:childTnLst>
                                    <p:set>
                                      <p:cBhvr>
                                        <p:cTn id="52" dur="1" fill="hold">
                                          <p:stCondLst>
                                            <p:cond delay="0"/>
                                          </p:stCondLst>
                                        </p:cTn>
                                        <p:tgtEl>
                                          <p:spTgt spid="304"/>
                                        </p:tgtEl>
                                        <p:attrNameLst>
                                          <p:attrName>style.visibility</p:attrName>
                                        </p:attrNameLst>
                                      </p:cBhvr>
                                      <p:to>
                                        <p:strVal val="visible"/>
                                      </p:to>
                                    </p:set>
                                    <p:animEffect transition="in" filter="wipe(right)">
                                      <p:cBhvr>
                                        <p:cTn id="53" dur="500"/>
                                        <p:tgtEl>
                                          <p:spTgt spid="304"/>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1" fill="hold" nodeType="clickEffect">
                                  <p:stCondLst>
                                    <p:cond delay="0"/>
                                  </p:stCondLst>
                                  <p:childTnLst>
                                    <p:set>
                                      <p:cBhvr>
                                        <p:cTn id="57" dur="1" fill="hold">
                                          <p:stCondLst>
                                            <p:cond delay="0"/>
                                          </p:stCondLst>
                                        </p:cTn>
                                        <p:tgtEl>
                                          <p:spTgt spid="238"/>
                                        </p:tgtEl>
                                        <p:attrNameLst>
                                          <p:attrName>style.visibility</p:attrName>
                                        </p:attrNameLst>
                                      </p:cBhvr>
                                      <p:to>
                                        <p:strVal val="visible"/>
                                      </p:to>
                                    </p:set>
                                    <p:animEffect transition="in" filter="wipe(up)">
                                      <p:cBhvr>
                                        <p:cTn id="58" dur="500"/>
                                        <p:tgtEl>
                                          <p:spTgt spid="238"/>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8" fill="hold" nodeType="clickEffect">
                                  <p:stCondLst>
                                    <p:cond delay="0"/>
                                  </p:stCondLst>
                                  <p:childTnLst>
                                    <p:set>
                                      <p:cBhvr>
                                        <p:cTn id="62" dur="1" fill="hold">
                                          <p:stCondLst>
                                            <p:cond delay="0"/>
                                          </p:stCondLst>
                                        </p:cTn>
                                        <p:tgtEl>
                                          <p:spTgt spid="258"/>
                                        </p:tgtEl>
                                        <p:attrNameLst>
                                          <p:attrName>style.visibility</p:attrName>
                                        </p:attrNameLst>
                                      </p:cBhvr>
                                      <p:to>
                                        <p:strVal val="visible"/>
                                      </p:to>
                                    </p:set>
                                    <p:animEffect transition="in" filter="wipe(left)">
                                      <p:cBhvr>
                                        <p:cTn id="63" dur="500"/>
                                        <p:tgtEl>
                                          <p:spTgt spid="258"/>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8" fill="hold" nodeType="clickEffect">
                                  <p:stCondLst>
                                    <p:cond delay="0"/>
                                  </p:stCondLst>
                                  <p:childTnLst>
                                    <p:set>
                                      <p:cBhvr>
                                        <p:cTn id="67" dur="1" fill="hold">
                                          <p:stCondLst>
                                            <p:cond delay="0"/>
                                          </p:stCondLst>
                                        </p:cTn>
                                        <p:tgtEl>
                                          <p:spTgt spid="245"/>
                                        </p:tgtEl>
                                        <p:attrNameLst>
                                          <p:attrName>style.visibility</p:attrName>
                                        </p:attrNameLst>
                                      </p:cBhvr>
                                      <p:to>
                                        <p:strVal val="visible"/>
                                      </p:to>
                                    </p:set>
                                    <p:animEffect transition="in" filter="wipe(left)">
                                      <p:cBhvr>
                                        <p:cTn id="68" dur="500"/>
                                        <p:tgtEl>
                                          <p:spTgt spid="245"/>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ntr" presetSubtype="2" fill="hold" nodeType="clickEffect">
                                  <p:stCondLst>
                                    <p:cond delay="0"/>
                                  </p:stCondLst>
                                  <p:childTnLst>
                                    <p:set>
                                      <p:cBhvr>
                                        <p:cTn id="72" dur="1" fill="hold">
                                          <p:stCondLst>
                                            <p:cond delay="0"/>
                                          </p:stCondLst>
                                        </p:cTn>
                                        <p:tgtEl>
                                          <p:spTgt spid="292"/>
                                        </p:tgtEl>
                                        <p:attrNameLst>
                                          <p:attrName>style.visibility</p:attrName>
                                        </p:attrNameLst>
                                      </p:cBhvr>
                                      <p:to>
                                        <p:strVal val="visible"/>
                                      </p:to>
                                    </p:set>
                                    <p:animEffect transition="in" filter="wipe(right)">
                                      <p:cBhvr>
                                        <p:cTn id="73" dur="500"/>
                                        <p:tgtEl>
                                          <p:spTgt spid="292"/>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nodeType="clickEffect">
                                  <p:stCondLst>
                                    <p:cond delay="0"/>
                                  </p:stCondLst>
                                  <p:childTnLst>
                                    <p:set>
                                      <p:cBhvr>
                                        <p:cTn id="77" dur="1" fill="hold">
                                          <p:stCondLst>
                                            <p:cond delay="0"/>
                                          </p:stCondLst>
                                        </p:cTn>
                                        <p:tgtEl>
                                          <p:spTgt spid="214"/>
                                        </p:tgtEl>
                                        <p:attrNameLst>
                                          <p:attrName>style.visibility</p:attrName>
                                        </p:attrNameLst>
                                      </p:cBhvr>
                                      <p:to>
                                        <p:strVal val="visible"/>
                                      </p:to>
                                    </p:set>
                                    <p:animEffect transition="in" filter="fade">
                                      <p:cBhvr>
                                        <p:cTn id="78" dur="500"/>
                                        <p:tgtEl>
                                          <p:spTgt spid="214"/>
                                        </p:tgtEl>
                                      </p:cBhvr>
                                    </p:animEffect>
                                  </p:childTnLst>
                                </p:cTn>
                              </p:par>
                            </p:childTnLst>
                          </p:cTn>
                        </p:par>
                      </p:childTnLst>
                    </p:cTn>
                  </p:par>
                  <p:par>
                    <p:cTn id="79" fill="hold">
                      <p:stCondLst>
                        <p:cond delay="indefinite"/>
                      </p:stCondLst>
                      <p:childTnLst>
                        <p:par>
                          <p:cTn id="80" fill="hold">
                            <p:stCondLst>
                              <p:cond delay="0"/>
                            </p:stCondLst>
                            <p:childTnLst>
                              <p:par>
                                <p:cTn id="81" presetID="22" presetClass="entr" presetSubtype="2" fill="hold" nodeType="clickEffect">
                                  <p:stCondLst>
                                    <p:cond delay="0"/>
                                  </p:stCondLst>
                                  <p:childTnLst>
                                    <p:set>
                                      <p:cBhvr>
                                        <p:cTn id="82" dur="1" fill="hold">
                                          <p:stCondLst>
                                            <p:cond delay="0"/>
                                          </p:stCondLst>
                                        </p:cTn>
                                        <p:tgtEl>
                                          <p:spTgt spid="275"/>
                                        </p:tgtEl>
                                        <p:attrNameLst>
                                          <p:attrName>style.visibility</p:attrName>
                                        </p:attrNameLst>
                                      </p:cBhvr>
                                      <p:to>
                                        <p:strVal val="visible"/>
                                      </p:to>
                                    </p:set>
                                    <p:animEffect transition="in" filter="wipe(right)">
                                      <p:cBhvr>
                                        <p:cTn id="83" dur="500"/>
                                        <p:tgtEl>
                                          <p:spTgt spid="275"/>
                                        </p:tgtEl>
                                      </p:cBhvr>
                                    </p:animEffect>
                                  </p:childTnLst>
                                </p:cTn>
                              </p:par>
                            </p:childTnLst>
                          </p:cTn>
                        </p:par>
                      </p:childTnLst>
                    </p:cTn>
                  </p:par>
                  <p:par>
                    <p:cTn id="84" fill="hold">
                      <p:stCondLst>
                        <p:cond delay="indefinite"/>
                      </p:stCondLst>
                      <p:childTnLst>
                        <p:par>
                          <p:cTn id="85" fill="hold">
                            <p:stCondLst>
                              <p:cond delay="0"/>
                            </p:stCondLst>
                            <p:childTnLst>
                              <p:par>
                                <p:cTn id="86" presetID="22" presetClass="entr" presetSubtype="2" fill="hold" nodeType="clickEffect">
                                  <p:stCondLst>
                                    <p:cond delay="0"/>
                                  </p:stCondLst>
                                  <p:childTnLst>
                                    <p:set>
                                      <p:cBhvr>
                                        <p:cTn id="87" dur="1" fill="hold">
                                          <p:stCondLst>
                                            <p:cond delay="0"/>
                                          </p:stCondLst>
                                        </p:cTn>
                                        <p:tgtEl>
                                          <p:spTgt spid="264"/>
                                        </p:tgtEl>
                                        <p:attrNameLst>
                                          <p:attrName>style.visibility</p:attrName>
                                        </p:attrNameLst>
                                      </p:cBhvr>
                                      <p:to>
                                        <p:strVal val="visible"/>
                                      </p:to>
                                    </p:set>
                                    <p:animEffect transition="in" filter="wipe(right)">
                                      <p:cBhvr>
                                        <p:cTn id="88" dur="500"/>
                                        <p:tgtEl>
                                          <p:spTgt spid="264"/>
                                        </p:tgtEl>
                                      </p:cBhvr>
                                    </p:animEffect>
                                  </p:childTnLst>
                                </p:cTn>
                              </p:par>
                            </p:childTnLst>
                          </p:cTn>
                        </p:par>
                      </p:childTnLst>
                    </p:cTn>
                  </p:par>
                  <p:par>
                    <p:cTn id="89" fill="hold">
                      <p:stCondLst>
                        <p:cond delay="indefinite"/>
                      </p:stCondLst>
                      <p:childTnLst>
                        <p:par>
                          <p:cTn id="90" fill="hold">
                            <p:stCondLst>
                              <p:cond delay="0"/>
                            </p:stCondLst>
                            <p:childTnLst>
                              <p:par>
                                <p:cTn id="91" presetID="22" presetClass="entr" presetSubtype="4" fill="hold" nodeType="clickEffect">
                                  <p:stCondLst>
                                    <p:cond delay="0"/>
                                  </p:stCondLst>
                                  <p:childTnLst>
                                    <p:set>
                                      <p:cBhvr>
                                        <p:cTn id="92" dur="1" fill="hold">
                                          <p:stCondLst>
                                            <p:cond delay="0"/>
                                          </p:stCondLst>
                                        </p:cTn>
                                        <p:tgtEl>
                                          <p:spTgt spid="278"/>
                                        </p:tgtEl>
                                        <p:attrNameLst>
                                          <p:attrName>style.visibility</p:attrName>
                                        </p:attrNameLst>
                                      </p:cBhvr>
                                      <p:to>
                                        <p:strVal val="visible"/>
                                      </p:to>
                                    </p:set>
                                    <p:animEffect transition="in" filter="wipe(down)">
                                      <p:cBhvr>
                                        <p:cTn id="93" dur="500"/>
                                        <p:tgtEl>
                                          <p:spTgt spid="278"/>
                                        </p:tgtEl>
                                      </p:cBhvr>
                                    </p:animEffect>
                                  </p:childTnLst>
                                </p:cTn>
                              </p:par>
                            </p:childTnLst>
                          </p:cTn>
                        </p:par>
                      </p:childTnLst>
                    </p:cTn>
                  </p:par>
                  <p:par>
                    <p:cTn id="94" fill="hold">
                      <p:stCondLst>
                        <p:cond delay="indefinite"/>
                      </p:stCondLst>
                      <p:childTnLst>
                        <p:par>
                          <p:cTn id="95" fill="hold">
                            <p:stCondLst>
                              <p:cond delay="0"/>
                            </p:stCondLst>
                            <p:childTnLst>
                              <p:par>
                                <p:cTn id="96" presetID="22" presetClass="entr" presetSubtype="4" fill="hold" nodeType="clickEffect">
                                  <p:stCondLst>
                                    <p:cond delay="0"/>
                                  </p:stCondLst>
                                  <p:childTnLst>
                                    <p:set>
                                      <p:cBhvr>
                                        <p:cTn id="97" dur="1" fill="hold">
                                          <p:stCondLst>
                                            <p:cond delay="0"/>
                                          </p:stCondLst>
                                        </p:cTn>
                                        <p:tgtEl>
                                          <p:spTgt spid="298"/>
                                        </p:tgtEl>
                                        <p:attrNameLst>
                                          <p:attrName>style.visibility</p:attrName>
                                        </p:attrNameLst>
                                      </p:cBhvr>
                                      <p:to>
                                        <p:strVal val="visible"/>
                                      </p:to>
                                    </p:set>
                                    <p:animEffect transition="in" filter="wipe(down)">
                                      <p:cBhvr>
                                        <p:cTn id="98" dur="500"/>
                                        <p:tgtEl>
                                          <p:spTgt spid="298"/>
                                        </p:tgtEl>
                                      </p:cBhvr>
                                    </p:animEffect>
                                  </p:childTnLst>
                                </p:cTn>
                              </p:par>
                            </p:childTnLst>
                          </p:cTn>
                        </p:par>
                      </p:childTnLst>
                    </p:cTn>
                  </p:par>
                  <p:par>
                    <p:cTn id="99" fill="hold">
                      <p:stCondLst>
                        <p:cond delay="indefinite"/>
                      </p:stCondLst>
                      <p:childTnLst>
                        <p:par>
                          <p:cTn id="100" fill="hold">
                            <p:stCondLst>
                              <p:cond delay="0"/>
                            </p:stCondLst>
                            <p:childTnLst>
                              <p:par>
                                <p:cTn id="101" presetID="22" presetClass="entr" presetSubtype="1" fill="hold" nodeType="clickEffect">
                                  <p:stCondLst>
                                    <p:cond delay="0"/>
                                  </p:stCondLst>
                                  <p:childTnLst>
                                    <p:set>
                                      <p:cBhvr>
                                        <p:cTn id="102" dur="1" fill="hold">
                                          <p:stCondLst>
                                            <p:cond delay="0"/>
                                          </p:stCondLst>
                                        </p:cTn>
                                        <p:tgtEl>
                                          <p:spTgt spid="284"/>
                                        </p:tgtEl>
                                        <p:attrNameLst>
                                          <p:attrName>style.visibility</p:attrName>
                                        </p:attrNameLst>
                                      </p:cBhvr>
                                      <p:to>
                                        <p:strVal val="visible"/>
                                      </p:to>
                                    </p:set>
                                    <p:animEffect transition="in" filter="wipe(up)">
                                      <p:cBhvr>
                                        <p:cTn id="103" dur="500"/>
                                        <p:tgtEl>
                                          <p:spTgt spid="284"/>
                                        </p:tgtEl>
                                      </p:cBhvr>
                                    </p:animEffect>
                                  </p:childTnLst>
                                </p:cTn>
                              </p:par>
                            </p:childTnLst>
                          </p:cTn>
                        </p:par>
                      </p:childTnLst>
                    </p:cTn>
                  </p:par>
                  <p:par>
                    <p:cTn id="104" fill="hold">
                      <p:stCondLst>
                        <p:cond delay="indefinite"/>
                      </p:stCondLst>
                      <p:childTnLst>
                        <p:par>
                          <p:cTn id="105" fill="hold">
                            <p:stCondLst>
                              <p:cond delay="0"/>
                            </p:stCondLst>
                            <p:childTnLst>
                              <p:par>
                                <p:cTn id="106" presetID="22" presetClass="entr" presetSubtype="1" fill="hold" nodeType="clickEffect">
                                  <p:stCondLst>
                                    <p:cond delay="0"/>
                                  </p:stCondLst>
                                  <p:childTnLst>
                                    <p:set>
                                      <p:cBhvr>
                                        <p:cTn id="107" dur="1" fill="hold">
                                          <p:stCondLst>
                                            <p:cond delay="0"/>
                                          </p:stCondLst>
                                        </p:cTn>
                                        <p:tgtEl>
                                          <p:spTgt spid="227"/>
                                        </p:tgtEl>
                                        <p:attrNameLst>
                                          <p:attrName>style.visibility</p:attrName>
                                        </p:attrNameLst>
                                      </p:cBhvr>
                                      <p:to>
                                        <p:strVal val="visible"/>
                                      </p:to>
                                    </p:set>
                                    <p:animEffect transition="in" filter="wipe(up)">
                                      <p:cBhvr>
                                        <p:cTn id="108" dur="500"/>
                                        <p:tgtEl>
                                          <p:spTgt spid="2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04F173-BC22-4914-9681-3BA8525FF8D4}"/>
              </a:ext>
            </a:extLst>
          </p:cNvPr>
          <p:cNvSpPr>
            <a:spLocks noGrp="1"/>
          </p:cNvSpPr>
          <p:nvPr>
            <p:ph type="title"/>
          </p:nvPr>
        </p:nvSpPr>
        <p:spPr/>
        <p:txBody>
          <a:bodyPr/>
          <a:lstStyle/>
          <a:p>
            <a:r>
              <a:rPr lang="en-US"/>
              <a:t>Thank You!</a:t>
            </a:r>
            <a:endParaRPr lang="en-US" dirty="0"/>
          </a:p>
        </p:txBody>
      </p:sp>
      <p:pic>
        <p:nvPicPr>
          <p:cNvPr id="3" name="Picture 2">
            <a:extLst>
              <a:ext uri="{FF2B5EF4-FFF2-40B4-BE49-F238E27FC236}">
                <a16:creationId xmlns:a16="http://schemas.microsoft.com/office/drawing/2014/main" id="{F94CBA0C-9436-4EE3-A532-D18A51597B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50751" y="0"/>
            <a:ext cx="5141249" cy="6858000"/>
          </a:xfrm>
          <a:prstGeom prst="rect">
            <a:avLst/>
          </a:prstGeom>
        </p:spPr>
      </p:pic>
      <p:sp>
        <p:nvSpPr>
          <p:cNvPr id="4" name="Content Placeholder 2">
            <a:extLst>
              <a:ext uri="{FF2B5EF4-FFF2-40B4-BE49-F238E27FC236}">
                <a16:creationId xmlns:a16="http://schemas.microsoft.com/office/drawing/2014/main" id="{4B859787-E66E-4953-BCFD-5C4187E00628}"/>
              </a:ext>
            </a:extLst>
          </p:cNvPr>
          <p:cNvSpPr txBox="1">
            <a:spLocks/>
          </p:cNvSpPr>
          <p:nvPr/>
        </p:nvSpPr>
        <p:spPr>
          <a:xfrm>
            <a:off x="765175" y="1638152"/>
            <a:ext cx="6177967" cy="359612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dirty="0">
                <a:solidFill>
                  <a:schemeClr val="tx1"/>
                </a:solidFill>
              </a:rPr>
              <a:t>chadgreen@chadgreen.com</a:t>
            </a:r>
          </a:p>
          <a:p>
            <a:pPr marL="0" indent="0">
              <a:buFont typeface="Arial" panose="020B0604020202020204" pitchFamily="34" charset="0"/>
              <a:buNone/>
            </a:pPr>
            <a:r>
              <a:rPr lang="en-US" sz="4000" dirty="0">
                <a:solidFill>
                  <a:schemeClr val="tx1"/>
                </a:solidFill>
              </a:rPr>
              <a:t>TaleLearnCode</a:t>
            </a:r>
          </a:p>
          <a:p>
            <a:pPr marL="0" indent="0">
              <a:buFont typeface="Arial" panose="020B0604020202020204" pitchFamily="34" charset="0"/>
              <a:buNone/>
            </a:pPr>
            <a:r>
              <a:rPr lang="en-US" sz="4000" dirty="0">
                <a:solidFill>
                  <a:schemeClr val="tx1"/>
                </a:solidFill>
              </a:rPr>
              <a:t>ChadGreen.com</a:t>
            </a:r>
          </a:p>
          <a:p>
            <a:pPr marL="0" indent="0">
              <a:buFont typeface="Arial" panose="020B0604020202020204" pitchFamily="34" charset="0"/>
              <a:buNone/>
            </a:pPr>
            <a:r>
              <a:rPr lang="en-US" sz="4000" dirty="0" err="1">
                <a:solidFill>
                  <a:schemeClr val="tx1"/>
                </a:solidFill>
              </a:rPr>
              <a:t>ChadGreen</a:t>
            </a:r>
            <a:r>
              <a:rPr lang="en-US" sz="4000" dirty="0">
                <a:solidFill>
                  <a:schemeClr val="tx1"/>
                </a:solidFill>
              </a:rPr>
              <a:t> &amp; TaleLearnCode</a:t>
            </a:r>
          </a:p>
          <a:p>
            <a:pPr marL="0" indent="0">
              <a:buFont typeface="Arial" panose="020B0604020202020204" pitchFamily="34" charset="0"/>
              <a:buNone/>
            </a:pPr>
            <a:r>
              <a:rPr lang="en-US" sz="4000" dirty="0" err="1">
                <a:solidFill>
                  <a:schemeClr val="tx1"/>
                </a:solidFill>
              </a:rPr>
              <a:t>ChadwickEGreen</a:t>
            </a:r>
            <a:endParaRPr lang="en-US" sz="4000" dirty="0">
              <a:solidFill>
                <a:schemeClr val="tx1"/>
              </a:solidFill>
            </a:endParaRPr>
          </a:p>
        </p:txBody>
      </p:sp>
      <p:pic>
        <p:nvPicPr>
          <p:cNvPr id="5" name="Picture 4">
            <a:extLst>
              <a:ext uri="{FF2B5EF4-FFF2-40B4-BE49-F238E27FC236}">
                <a16:creationId xmlns:a16="http://schemas.microsoft.com/office/drawing/2014/main" id="{14EE8ACE-3D34-4F78-82EC-154EE0390D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5197" y="1776928"/>
            <a:ext cx="489978" cy="450483"/>
          </a:xfrm>
          <a:prstGeom prst="rect">
            <a:avLst/>
          </a:prstGeom>
        </p:spPr>
      </p:pic>
      <p:pic>
        <p:nvPicPr>
          <p:cNvPr id="6" name="Picture 5">
            <a:extLst>
              <a:ext uri="{FF2B5EF4-FFF2-40B4-BE49-F238E27FC236}">
                <a16:creationId xmlns:a16="http://schemas.microsoft.com/office/drawing/2014/main" id="{873E9FC5-0658-4E55-BE50-AF783F22A14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1786" y="2435063"/>
            <a:ext cx="480742" cy="480742"/>
          </a:xfrm>
          <a:prstGeom prst="rect">
            <a:avLst/>
          </a:prstGeom>
        </p:spPr>
      </p:pic>
      <p:pic>
        <p:nvPicPr>
          <p:cNvPr id="7" name="Picture 6">
            <a:extLst>
              <a:ext uri="{FF2B5EF4-FFF2-40B4-BE49-F238E27FC236}">
                <a16:creationId xmlns:a16="http://schemas.microsoft.com/office/drawing/2014/main" id="{683BD250-3273-4CE6-B482-91EF6FBC8F1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1786" y="3011339"/>
            <a:ext cx="489978" cy="489978"/>
          </a:xfrm>
          <a:prstGeom prst="rect">
            <a:avLst/>
          </a:prstGeom>
          <a:ln>
            <a:noFill/>
          </a:ln>
        </p:spPr>
      </p:pic>
      <p:pic>
        <p:nvPicPr>
          <p:cNvPr id="8" name="Picture 7">
            <a:extLst>
              <a:ext uri="{FF2B5EF4-FFF2-40B4-BE49-F238E27FC236}">
                <a16:creationId xmlns:a16="http://schemas.microsoft.com/office/drawing/2014/main" id="{8AC5FC8D-EEB5-472E-8047-468CAD94094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1786" y="3727672"/>
            <a:ext cx="480742" cy="480742"/>
          </a:xfrm>
          <a:prstGeom prst="rect">
            <a:avLst/>
          </a:prstGeom>
        </p:spPr>
      </p:pic>
      <p:pic>
        <p:nvPicPr>
          <p:cNvPr id="9" name="Picture 8">
            <a:extLst>
              <a:ext uri="{FF2B5EF4-FFF2-40B4-BE49-F238E27FC236}">
                <a16:creationId xmlns:a16="http://schemas.microsoft.com/office/drawing/2014/main" id="{7764C0D7-1487-4878-8261-0F3AD0D563C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4711" y="4365792"/>
            <a:ext cx="445655" cy="445655"/>
          </a:xfrm>
          <a:prstGeom prst="rect">
            <a:avLst/>
          </a:prstGeom>
        </p:spPr>
      </p:pic>
      <p:pic>
        <p:nvPicPr>
          <p:cNvPr id="10" name="Picture 9">
            <a:extLst>
              <a:ext uri="{FF2B5EF4-FFF2-40B4-BE49-F238E27FC236}">
                <a16:creationId xmlns:a16="http://schemas.microsoft.com/office/drawing/2014/main" id="{F78D7AA0-04C1-480B-B598-DDB5C4DCE87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72151" y="5171221"/>
            <a:ext cx="2289053" cy="923546"/>
          </a:xfrm>
          <a:prstGeom prst="rect">
            <a:avLst/>
          </a:prstGeom>
        </p:spPr>
      </p:pic>
    </p:spTree>
    <p:extLst>
      <p:ext uri="{BB962C8B-B14F-4D97-AF65-F5344CB8AC3E}">
        <p14:creationId xmlns:p14="http://schemas.microsoft.com/office/powerpoint/2010/main" val="16871137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7DBC47-FF3A-4791-8CB8-1FF8AE7A7381}"/>
              </a:ext>
            </a:extLst>
          </p:cNvPr>
          <p:cNvSpPr>
            <a:spLocks noGrp="1"/>
          </p:cNvSpPr>
          <p:nvPr>
            <p:ph type="title"/>
          </p:nvPr>
        </p:nvSpPr>
        <p:spPr/>
        <p:txBody>
          <a:bodyPr/>
          <a:lstStyle/>
          <a:p>
            <a:r>
              <a:rPr lang="en-US" dirty="0"/>
              <a:t>Azure Serverless Offerings &amp; Tools</a:t>
            </a:r>
          </a:p>
        </p:txBody>
      </p:sp>
      <p:sp>
        <p:nvSpPr>
          <p:cNvPr id="12" name="Rectangle 11">
            <a:extLst>
              <a:ext uri="{FF2B5EF4-FFF2-40B4-BE49-F238E27FC236}">
                <a16:creationId xmlns:a16="http://schemas.microsoft.com/office/drawing/2014/main" id="{9D8F0F7B-069B-4918-8FB4-E920AD4ED2DA}"/>
              </a:ext>
            </a:extLst>
          </p:cNvPr>
          <p:cNvSpPr/>
          <p:nvPr/>
        </p:nvSpPr>
        <p:spPr>
          <a:xfrm>
            <a:off x="4611627" y="4277520"/>
            <a:ext cx="2968762" cy="923330"/>
          </a:xfrm>
          <a:prstGeom prst="rect">
            <a:avLst/>
          </a:prstGeom>
          <a:noFill/>
        </p:spPr>
        <p:txBody>
          <a:bodyPr wrap="none" lIns="91440" tIns="45720" rIns="91440" bIns="45720">
            <a:spAutoFit/>
          </a:bodyPr>
          <a:lstStyle/>
          <a:p>
            <a:pPr algn="ctr"/>
            <a:r>
              <a:rPr lang="en-US" sz="5400" b="0" cap="none" spc="0" dirty="0">
                <a:ln w="0"/>
                <a:solidFill>
                  <a:srgbClr val="5C005C"/>
                </a:solidFill>
                <a:effectLst>
                  <a:outerShdw blurRad="38100" dist="25400" dir="5400000" algn="ctr" rotWithShape="0">
                    <a:srgbClr val="6E747A">
                      <a:alpha val="43000"/>
                    </a:srgbClr>
                  </a:outerShdw>
                </a:effectLst>
                <a:latin typeface="Kamerik205 8" panose="020B0803030600020004" pitchFamily="34" charset="0"/>
              </a:rPr>
              <a:t>Storage</a:t>
            </a:r>
          </a:p>
        </p:txBody>
      </p:sp>
      <p:grpSp>
        <p:nvGrpSpPr>
          <p:cNvPr id="17" name="Group 16">
            <a:extLst>
              <a:ext uri="{FF2B5EF4-FFF2-40B4-BE49-F238E27FC236}">
                <a16:creationId xmlns:a16="http://schemas.microsoft.com/office/drawing/2014/main" id="{3F2F79FE-B9F9-4C90-8C95-E3885155D019}"/>
              </a:ext>
            </a:extLst>
          </p:cNvPr>
          <p:cNvGrpSpPr/>
          <p:nvPr/>
        </p:nvGrpSpPr>
        <p:grpSpPr>
          <a:xfrm>
            <a:off x="5099124" y="1915960"/>
            <a:ext cx="1993751" cy="1925235"/>
            <a:chOff x="6470836" y="1915960"/>
            <a:chExt cx="1993751" cy="1925235"/>
          </a:xfrm>
        </p:grpSpPr>
        <p:pic>
          <p:nvPicPr>
            <p:cNvPr id="18" name="Graphic 17">
              <a:extLst>
                <a:ext uri="{FF2B5EF4-FFF2-40B4-BE49-F238E27FC236}">
                  <a16:creationId xmlns:a16="http://schemas.microsoft.com/office/drawing/2014/main" id="{8133CABA-ABDD-4023-830A-58F61D3CEB6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6732623" y="1915960"/>
              <a:ext cx="1470178" cy="1470178"/>
            </a:xfrm>
            <a:prstGeom prst="rect">
              <a:avLst/>
            </a:prstGeom>
          </p:spPr>
        </p:pic>
        <p:sp>
          <p:nvSpPr>
            <p:cNvPr id="19" name="TextBox 18">
              <a:extLst>
                <a:ext uri="{FF2B5EF4-FFF2-40B4-BE49-F238E27FC236}">
                  <a16:creationId xmlns:a16="http://schemas.microsoft.com/office/drawing/2014/main" id="{57F97ADA-0101-4EC8-B942-5E4524B785A8}"/>
                </a:ext>
              </a:extLst>
            </p:cNvPr>
            <p:cNvSpPr txBox="1"/>
            <p:nvPr/>
          </p:nvSpPr>
          <p:spPr>
            <a:xfrm>
              <a:off x="6470836" y="3471863"/>
              <a:ext cx="1993751" cy="369332"/>
            </a:xfrm>
            <a:prstGeom prst="rect">
              <a:avLst/>
            </a:prstGeom>
            <a:noFill/>
          </p:spPr>
          <p:txBody>
            <a:bodyPr wrap="none" rtlCol="0">
              <a:spAutoFit/>
            </a:bodyPr>
            <a:lstStyle/>
            <a:p>
              <a:pPr algn="ctr"/>
              <a:r>
                <a:rPr lang="en-US" b="1" dirty="0">
                  <a:solidFill>
                    <a:srgbClr val="2A355F"/>
                  </a:solidFill>
                </a:rPr>
                <a:t>Azure Blob Storage</a:t>
              </a:r>
            </a:p>
          </p:txBody>
        </p:sp>
      </p:grpSp>
    </p:spTree>
    <p:extLst>
      <p:ext uri="{BB962C8B-B14F-4D97-AF65-F5344CB8AC3E}">
        <p14:creationId xmlns:p14="http://schemas.microsoft.com/office/powerpoint/2010/main" val="12110836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7DBC47-FF3A-4791-8CB8-1FF8AE7A7381}"/>
              </a:ext>
            </a:extLst>
          </p:cNvPr>
          <p:cNvSpPr>
            <a:spLocks noGrp="1"/>
          </p:cNvSpPr>
          <p:nvPr>
            <p:ph type="title"/>
          </p:nvPr>
        </p:nvSpPr>
        <p:spPr/>
        <p:txBody>
          <a:bodyPr/>
          <a:lstStyle/>
          <a:p>
            <a:r>
              <a:rPr lang="en-US" dirty="0"/>
              <a:t>Azure Serverless Offerings &amp; Tools</a:t>
            </a:r>
          </a:p>
        </p:txBody>
      </p:sp>
      <p:sp>
        <p:nvSpPr>
          <p:cNvPr id="12" name="Rectangle 11">
            <a:extLst>
              <a:ext uri="{FF2B5EF4-FFF2-40B4-BE49-F238E27FC236}">
                <a16:creationId xmlns:a16="http://schemas.microsoft.com/office/drawing/2014/main" id="{9D8F0F7B-069B-4918-8FB4-E920AD4ED2DA}"/>
              </a:ext>
            </a:extLst>
          </p:cNvPr>
          <p:cNvSpPr/>
          <p:nvPr/>
        </p:nvSpPr>
        <p:spPr>
          <a:xfrm>
            <a:off x="4097963" y="4277520"/>
            <a:ext cx="3996095" cy="923330"/>
          </a:xfrm>
          <a:prstGeom prst="rect">
            <a:avLst/>
          </a:prstGeom>
          <a:noFill/>
        </p:spPr>
        <p:txBody>
          <a:bodyPr wrap="none" lIns="91440" tIns="45720" rIns="91440" bIns="45720">
            <a:spAutoFit/>
          </a:bodyPr>
          <a:lstStyle/>
          <a:p>
            <a:pPr algn="ctr"/>
            <a:r>
              <a:rPr lang="en-US" sz="5400" b="0" cap="none" spc="0" dirty="0">
                <a:ln w="0"/>
                <a:solidFill>
                  <a:srgbClr val="5C005C"/>
                </a:solidFill>
                <a:effectLst>
                  <a:outerShdw blurRad="38100" dist="25400" dir="5400000" algn="ctr" rotWithShape="0">
                    <a:srgbClr val="6E747A">
                      <a:alpha val="43000"/>
                    </a:srgbClr>
                  </a:outerShdw>
                </a:effectLst>
                <a:latin typeface="Kamerik205 8" panose="020B0803030600020004" pitchFamily="34" charset="0"/>
              </a:rPr>
              <a:t>Monitoring</a:t>
            </a:r>
          </a:p>
        </p:txBody>
      </p:sp>
      <p:grpSp>
        <p:nvGrpSpPr>
          <p:cNvPr id="17" name="Group 16">
            <a:extLst>
              <a:ext uri="{FF2B5EF4-FFF2-40B4-BE49-F238E27FC236}">
                <a16:creationId xmlns:a16="http://schemas.microsoft.com/office/drawing/2014/main" id="{31EE6BC7-BA97-4EF3-AE98-3B139981784E}"/>
              </a:ext>
            </a:extLst>
          </p:cNvPr>
          <p:cNvGrpSpPr/>
          <p:nvPr/>
        </p:nvGrpSpPr>
        <p:grpSpPr>
          <a:xfrm>
            <a:off x="5309347" y="1915960"/>
            <a:ext cx="1573316" cy="1925235"/>
            <a:chOff x="6681059" y="1915960"/>
            <a:chExt cx="1573316" cy="1925235"/>
          </a:xfrm>
        </p:grpSpPr>
        <p:pic>
          <p:nvPicPr>
            <p:cNvPr id="18" name="Graphic 17">
              <a:extLst>
                <a:ext uri="{FF2B5EF4-FFF2-40B4-BE49-F238E27FC236}">
                  <a16:creationId xmlns:a16="http://schemas.microsoft.com/office/drawing/2014/main" id="{64E69D40-C460-4D0A-B681-60C23317A20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6732623" y="1915960"/>
              <a:ext cx="1470178" cy="1470178"/>
            </a:xfrm>
            <a:prstGeom prst="rect">
              <a:avLst/>
            </a:prstGeom>
          </p:spPr>
        </p:pic>
        <p:sp>
          <p:nvSpPr>
            <p:cNvPr id="19" name="TextBox 18">
              <a:extLst>
                <a:ext uri="{FF2B5EF4-FFF2-40B4-BE49-F238E27FC236}">
                  <a16:creationId xmlns:a16="http://schemas.microsoft.com/office/drawing/2014/main" id="{1F11A17D-A8B1-415A-B5E2-A52174C1175D}"/>
                </a:ext>
              </a:extLst>
            </p:cNvPr>
            <p:cNvSpPr txBox="1"/>
            <p:nvPr/>
          </p:nvSpPr>
          <p:spPr>
            <a:xfrm>
              <a:off x="6681059" y="3471863"/>
              <a:ext cx="1573316" cy="369332"/>
            </a:xfrm>
            <a:prstGeom prst="rect">
              <a:avLst/>
            </a:prstGeom>
            <a:noFill/>
          </p:spPr>
          <p:txBody>
            <a:bodyPr wrap="none" rtlCol="0">
              <a:spAutoFit/>
            </a:bodyPr>
            <a:lstStyle/>
            <a:p>
              <a:pPr algn="ctr"/>
              <a:r>
                <a:rPr lang="en-US" b="1" dirty="0">
                  <a:solidFill>
                    <a:srgbClr val="2A355F"/>
                  </a:solidFill>
                </a:rPr>
                <a:t>Azure Monitor</a:t>
              </a:r>
            </a:p>
          </p:txBody>
        </p:sp>
      </p:grpSp>
    </p:spTree>
    <p:extLst>
      <p:ext uri="{BB962C8B-B14F-4D97-AF65-F5344CB8AC3E}">
        <p14:creationId xmlns:p14="http://schemas.microsoft.com/office/powerpoint/2010/main" val="225889353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772</TotalTime>
  <Words>3877</Words>
  <Application>Microsoft Office PowerPoint</Application>
  <PresentationFormat>Widescreen</PresentationFormat>
  <Paragraphs>734</Paragraphs>
  <Slides>74</Slides>
  <Notes>42</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74</vt:i4>
      </vt:variant>
    </vt:vector>
  </HeadingPairs>
  <TitlesOfParts>
    <vt:vector size="82" baseType="lpstr">
      <vt:lpstr>-apple-system</vt:lpstr>
      <vt:lpstr>Arial</vt:lpstr>
      <vt:lpstr>Calibri</vt:lpstr>
      <vt:lpstr>Kamerik205 8</vt:lpstr>
      <vt:lpstr>Oswald bold</vt:lpstr>
      <vt:lpstr>Segoe UI</vt:lpstr>
      <vt:lpstr>Office Theme</vt:lpstr>
      <vt:lpstr>Custom Design</vt:lpstr>
      <vt:lpstr>PowerPoint Presentation</vt:lpstr>
      <vt:lpstr>Who is Chad Green?</vt:lpstr>
      <vt:lpstr>Most Common Azure Function Patterns</vt:lpstr>
      <vt:lpstr>Microsoft Azure Serverless Offerings &amp; Tools</vt:lpstr>
      <vt:lpstr>Azure Serverless Offerings &amp; Tools</vt:lpstr>
      <vt:lpstr>Azure Serverless Offerings &amp; Tools</vt:lpstr>
      <vt:lpstr>Azure Serverless Offerings &amp; Tools</vt:lpstr>
      <vt:lpstr>Azure Serverless Offerings &amp; Tools</vt:lpstr>
      <vt:lpstr>Azure Serverless Offerings &amp; Tools</vt:lpstr>
      <vt:lpstr>Azure Serverless Offerings &amp; Tools</vt:lpstr>
      <vt:lpstr>Azure Serverless Offerings &amp; Tools</vt:lpstr>
      <vt:lpstr>Azure Functions Basics</vt:lpstr>
      <vt:lpstr>Azure Functions</vt:lpstr>
      <vt:lpstr>Choice of Language</vt:lpstr>
      <vt:lpstr>Bring your own dependencies</vt:lpstr>
      <vt:lpstr>Simplified Integration</vt:lpstr>
      <vt:lpstr>Flexible Development</vt:lpstr>
      <vt:lpstr>Many Deployment Options</vt:lpstr>
      <vt:lpstr>Many Deployment Options</vt:lpstr>
      <vt:lpstr>Many Deployment Options</vt:lpstr>
      <vt:lpstr>Many Deployment Options</vt:lpstr>
      <vt:lpstr>Many Deployment Options</vt:lpstr>
      <vt:lpstr>Many Deployment Options</vt:lpstr>
      <vt:lpstr>Open Source</vt:lpstr>
      <vt:lpstr>Supported Triggers and Bindings</vt:lpstr>
      <vt:lpstr>HTTP</vt:lpstr>
      <vt:lpstr>Timer</vt:lpstr>
      <vt:lpstr>Queue Storage</vt:lpstr>
      <vt:lpstr>Service Bus</vt:lpstr>
      <vt:lpstr>Event Hub</vt:lpstr>
      <vt:lpstr>IoT Hub</vt:lpstr>
      <vt:lpstr>Kafka</vt:lpstr>
      <vt:lpstr>RabbitMQ</vt:lpstr>
      <vt:lpstr>Dapr</vt:lpstr>
      <vt:lpstr>Event Grid</vt:lpstr>
      <vt:lpstr>Blob</vt:lpstr>
      <vt:lpstr>Table Storage</vt:lpstr>
      <vt:lpstr>Cosmos DB</vt:lpstr>
      <vt:lpstr>Azure SQL (Preview)</vt:lpstr>
      <vt:lpstr>SignalR</vt:lpstr>
      <vt:lpstr>SendGrid</vt:lpstr>
      <vt:lpstr>Twilio</vt:lpstr>
      <vt:lpstr>Warmup</vt:lpstr>
      <vt:lpstr>Supported Bindings</vt:lpstr>
      <vt:lpstr>Durable Functions</vt:lpstr>
      <vt:lpstr>Durable Functions</vt:lpstr>
      <vt:lpstr>Durable Functions</vt:lpstr>
      <vt:lpstr>Durable Functions</vt:lpstr>
      <vt:lpstr>Durable Functions</vt:lpstr>
      <vt:lpstr>Durable Functions</vt:lpstr>
      <vt:lpstr>Durable Functions</vt:lpstr>
      <vt:lpstr>Durable Functions</vt:lpstr>
      <vt:lpstr>Durable Functions</vt:lpstr>
      <vt:lpstr>Durable Functions</vt:lpstr>
      <vt:lpstr>Durable Functions</vt:lpstr>
      <vt:lpstr>Durable Functions</vt:lpstr>
      <vt:lpstr>Durable Functions</vt:lpstr>
      <vt:lpstr>Durable Functions</vt:lpstr>
      <vt:lpstr>Durable Functions</vt:lpstr>
      <vt:lpstr>Durable Functions</vt:lpstr>
      <vt:lpstr>Real World Scenarios</vt:lpstr>
      <vt:lpstr>CRUD Microservice</vt:lpstr>
      <vt:lpstr>CRUD Microservice</vt:lpstr>
      <vt:lpstr>Random Quote Generator</vt:lpstr>
      <vt:lpstr>Random Quote Generator</vt:lpstr>
      <vt:lpstr>Random Quote Generator</vt:lpstr>
      <vt:lpstr>Replicating Data</vt:lpstr>
      <vt:lpstr>Real-Time Reporting</vt:lpstr>
      <vt:lpstr>Glennis Platform</vt:lpstr>
      <vt:lpstr>Glennis Platform</vt:lpstr>
      <vt:lpstr>Glennis Platform</vt:lpstr>
      <vt:lpstr>Glennis Platform</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Chad Green</dc:creator>
  <cp:lastModifiedBy>Chad Green</cp:lastModifiedBy>
  <cp:revision>8</cp:revision>
  <dcterms:created xsi:type="dcterms:W3CDTF">2023-05-29T02:03:06Z</dcterms:created>
  <dcterms:modified xsi:type="dcterms:W3CDTF">2023-05-30T11:28:31Z</dcterms:modified>
</cp:coreProperties>
</file>